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59" r:id="rId5"/>
    <p:sldId id="262" r:id="rId6"/>
    <p:sldId id="263" r:id="rId7"/>
    <p:sldId id="264" r:id="rId8"/>
    <p:sldId id="267" r:id="rId9"/>
    <p:sldId id="269" r:id="rId10"/>
    <p:sldId id="272" r:id="rId11"/>
    <p:sldId id="273" r:id="rId12"/>
    <p:sldId id="274" r:id="rId13"/>
    <p:sldId id="276" r:id="rId14"/>
    <p:sldId id="277" r:id="rId15"/>
    <p:sldId id="278" r:id="rId16"/>
    <p:sldId id="279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4" r:id="rId29"/>
    <p:sldId id="295" r:id="rId30"/>
    <p:sldId id="298" r:id="rId31"/>
    <p:sldId id="471" r:id="rId32"/>
    <p:sldId id="301" r:id="rId33"/>
    <p:sldId id="306" r:id="rId34"/>
    <p:sldId id="307" r:id="rId35"/>
    <p:sldId id="309" r:id="rId36"/>
    <p:sldId id="310" r:id="rId37"/>
    <p:sldId id="312" r:id="rId38"/>
    <p:sldId id="313" r:id="rId39"/>
    <p:sldId id="314" r:id="rId40"/>
    <p:sldId id="472" r:id="rId41"/>
    <p:sldId id="473" r:id="rId42"/>
    <p:sldId id="485" r:id="rId43"/>
    <p:sldId id="318" r:id="rId44"/>
    <p:sldId id="321" r:id="rId45"/>
    <p:sldId id="322" r:id="rId46"/>
    <p:sldId id="323" r:id="rId47"/>
    <p:sldId id="324" r:id="rId48"/>
    <p:sldId id="328" r:id="rId49"/>
    <p:sldId id="329" r:id="rId50"/>
    <p:sldId id="330" r:id="rId51"/>
    <p:sldId id="331" r:id="rId52"/>
    <p:sldId id="343" r:id="rId53"/>
    <p:sldId id="345" r:id="rId54"/>
    <p:sldId id="346" r:id="rId55"/>
    <p:sldId id="348" r:id="rId56"/>
    <p:sldId id="353" r:id="rId57"/>
    <p:sldId id="357" r:id="rId58"/>
    <p:sldId id="360" r:id="rId59"/>
    <p:sldId id="439" r:id="rId60"/>
    <p:sldId id="440" r:id="rId61"/>
    <p:sldId id="441" r:id="rId62"/>
    <p:sldId id="493" r:id="rId63"/>
    <p:sldId id="494" r:id="rId64"/>
    <p:sldId id="447" r:id="rId65"/>
    <p:sldId id="448" r:id="rId66"/>
    <p:sldId id="474" r:id="rId67"/>
    <p:sldId id="475" r:id="rId68"/>
    <p:sldId id="476" r:id="rId69"/>
    <p:sldId id="452" r:id="rId70"/>
    <p:sldId id="453" r:id="rId71"/>
    <p:sldId id="477" r:id="rId72"/>
    <p:sldId id="459" r:id="rId73"/>
    <p:sldId id="461" r:id="rId74"/>
    <p:sldId id="462" r:id="rId75"/>
    <p:sldId id="463" r:id="rId76"/>
    <p:sldId id="464" r:id="rId77"/>
    <p:sldId id="465" r:id="rId78"/>
    <p:sldId id="478" r:id="rId79"/>
    <p:sldId id="479" r:id="rId80"/>
    <p:sldId id="486" r:id="rId81"/>
    <p:sldId id="487" r:id="rId82"/>
    <p:sldId id="480" r:id="rId83"/>
    <p:sldId id="481" r:id="rId84"/>
    <p:sldId id="482" r:id="rId85"/>
    <p:sldId id="483" r:id="rId86"/>
    <p:sldId id="484" r:id="rId87"/>
    <p:sldId id="488" r:id="rId88"/>
    <p:sldId id="489" r:id="rId89"/>
    <p:sldId id="490" r:id="rId90"/>
    <p:sldId id="491" r:id="rId91"/>
    <p:sldId id="495" r:id="rId92"/>
    <p:sldId id="492" r:id="rId9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1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6-06-10T17:29:06.6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5333 74 0,'-25'0'109,"-24"0"-78,-1 0-31,-99 0 31,0 0 1,100 25-17,-51 50 1,26-26 0,0 26-1,-125 123 1,26 75 15,123-174-15,25-49-1,0 123 1,25-49 15,0-99-15,0 25-16,50-25 31,99 24 0,-100-49-15,1 0 0,99 0-1,-75 0 1,25-49-1,-49-26 1,74-24 0,223-596 31,-297 522-47,-25-100 31,-50 273 31,-149 0-30,150 0-17</inkml:trace>
  <inkml:trace contextRef="#ctx0" brushRef="#br0" timeOffset="1247.42">4738 2704 0,'0'25'47,"0"-1"0,0 26-16,24-25-31,26 99 32,-25-99-1,-25-1 0,0 1 32,25-25 15,74-49-47,199-274 0,-50 100 0,-174 173 1</inkml:trace>
  <inkml:trace contextRef="#ctx0" brushRef="#br0" timeOffset="4138.04">19621 74 0,'0'-24'141,"-25"24"-94,-75 0-16,1 0 0,-25 0 0,75 0-15,-100 99 15,50 0 0,74-49-15,25-1-16,-25 1 16,0 99 15,25 0 0,25-50-15,74 50 15,0-50 0,75-25-15,49-49 15,1-25 0,-150 0-15,75-99 15,-100 74-31,1-49 16,49-174 0,-49-1 15,-50 175-16,-50-100 1,1 125 0,-175-100-1,125 149 1,-124 0 15,173 0-15,-24 0-1</inkml:trace>
  <inkml:trace contextRef="#ctx0" brushRef="#br0" timeOffset="11106.2">18802 4514 0,'25'0'125,"0"0"-109,-1 25 15,26 25 16,-25-25-31,0-1-1,-25 1 1,24 0 15,-24 0 1,25-25-1,0 0-16,0 0 1,49-50 15,1-99 1,-1 75-1,-24-25 0,-1 74 0,-24-25-15,25 1 15,-26 49 16,-24-25-16,0 0 141,25 0-141,0-24-15,0-1 15,0 50 32,-25-25-32,0 1 16,25-1-16,-1 25-15,1-50-1,-25 25 1,25 1 15</inkml:trace>
  <inkml:trace contextRef="#ctx0" brushRef="#br0" timeOffset="19257.59">5879 7193 0,'0'-24'31,"0"-1"0,-50 25 0,50-25-15,-25 25 0,-49 0-1,-1-25 17,51 25-17,-26 0 1,0 0 15,26 0-15,-26 0-1,25 0 1,-24 0 0,24 0 15,0 0-31,0 0 31,-24 0 0,-1 25 1,0-25-1,50 25-31,-24-25 31,-1 25 16,0-25-16,0 24-31,25 1 31,-25-25 1,25 25-1,-24-25 16,-1 25 31,25 24-47,-25-49-31,25 25 31,-25-25 32,25 25-32,0 25 32,0-26-1,0 1-46,0 0 15,0 25-15,25-26 31,25 26-16,-26-50-16,1 25 1,0 0 0,25-1 15,-1 1 0,50 0 0,-24-25 1,-1 0-1,-24 0 0,24 0 0,-49 0 1,0 0 30,-25-50-46,0-49 15,25 25 0,-25 24 1,0 1-1,0 24-31,0-25 31,0-24 0,-25 24 1,25 25-32,-25 1 31</inkml:trace>
  <inkml:trace contextRef="#ctx0" brushRef="#br0" timeOffset="27613.31">15726 9004 0,'0'25'62,"25"25"-15,0-26-31,24 51 15,-49-50 0,25-25 16,-25 24-16,25-24 16,149-124-16,24-99 16,-124 124-31,-49 99-1,0-25 17</inkml:trace>
  <inkml:trace contextRef="#ctx0" brushRef="#br0" timeOffset="28603.84">15949 8855 0,'0'25'79,"0"0"-64,25 0 1,25 49-1,-25-24 1,49 74 0,0-50 15,-24 1 0,0-1 0,-26-49 1,1-25 30,25-25-31,0-25-15,24-24 0,-49 24-1,24 26 1,1-26-16</inkml:trace>
  <inkml:trace contextRef="#ctx0" brushRef="#br0" timeOffset="29737.25">16470 8954 0,'0'75'94,"0"-50"-78,0 49 15,50 25 0,-50-74-31,25 25 31,-25-1 1,25-24-1,-1-25 31,51 0-30,-1-49-32,25-51 31,1 26-15,-51 24-1</inkml:trace>
  <inkml:trace contextRef="#ctx0" brushRef="#br0" timeOffset="30736.08">16892 9054 0,'0'25'109,"0"24"-78,25 50 1,-25-74-17,25 25 1,-25-25-1,24-1 17,26-24 30,24 0-31,-49 0-15,25 0 0,-25-24-1,-1 24-15,1-25 32,-25 0-17</inkml:trace>
  <inkml:trace contextRef="#ctx0" brushRef="#br0" timeOffset="71448.25">4415 10939 0,'25'0'156,"-25"-25"-109,25 25 63,24 25-79,-24 24 0,0-24 0,0 0 1,0-25-1,-1 0 0,1 0 16,99-50-16,100-148 0,24-50 1,-224 198-17,26 1 1,-25 24 0,0 0 15,-25 0 109,24 25-93</inkml:trace>
  <inkml:trace contextRef="#ctx0" brushRef="#br0" timeOffset="74351.83">1538 9500 0,'99'0'110,"50"-25"-95,25 1-15,24-1 16,397-74 15,-396 24-31,297 1 47,-273 24-31,0 1 15,-198 49-31,25 0 15,-25 0 17</inkml:trace>
  <inkml:trace contextRef="#ctx0" brushRef="#br0" timeOffset="76722.28">1538 9500 0,'0'0'16,"0"50"30,0 24-30,0 125 0,0-100-1,0 0 1,25 75 0,-25-125 15,0-24 0,0-99 32,0-1-48,0-98 1,0 24-1,24 74 1,26-24 0,-50 50-1,50-26 1,24 26 0,25-26-1,-49 75 1,24 0-1,-24 0 17,-50 75 15,-25-26-32,0 1 1,1-25-1,-51 24 17,75-24-17,-25-25 17,25 25 14,0 0-30,224 99 0,-26-50-1,75 50 1,-224-99 0,26 0-16,-50 0 31</inkml:trace>
  <inkml:trace contextRef="#ctx0" brushRef="#br0" timeOffset="77910.14">3721 9252 0,'25'25'31,"49"149"1,0-26-1,-74-123 0,0 0-15,25-25 46,124 0-30,-75-25-17,100-49 1,-149 24-1,24 50 1,-24-25 0,0 25-16</inkml:trace>
  <inkml:trace contextRef="#ctx0" brushRef="#br0" timeOffset="81917.55">1960 9178 0,'99'0'140,"74"0"-109,-98 0-31,-1 0 16,249 74 15,-174-49-31,99 25 16,99 49 15,-74-74 0,-199-1-15,100 26 0,-75-25-1,75 0 1,-100-25 0,0 0-16,26 49 31,-51-49 0,-24 0 0,0 0 16,0 25-16,-1-25-15</inkml:trace>
  <inkml:trace contextRef="#ctx0" brushRef="#br0" timeOffset="87236.82">1935 9203 0,'-50'24'31,"25"1"0,25 0-31,-24 0 31,-1 24 1,0-49-32,0 50 31,-24 74 0,-1 0 0,25 0 1,25-99-17,-25 24-15,25-24 16,0 99 15,0-99-31,0 0 16,0 74-1,0-49 1,0-1 15,0-24-15,0 99 15,75-25 0,-26 1 1,1-26-1,-25-74-16,-25 25-15,25-25 16,24 25 15,26-1 1,-26 1-32,-24-25 31,-25-25 422,50 25-328,-26 25-109,1-25-1</inkml:trace>
  <inkml:trace contextRef="#ctx0" brushRef="#br0" timeOffset="95122.08">19819 6672 0,'-25'0'78,"-24"-24"-46,24 24-17,-124 0 1,-50 49 15,-148 150 0,74-1 1,125-49-1,73 25 0,50-150-15,25 76-1,0-51 1,0 125 15,75-50 0,148 0 1,-149-99-17,100 0 1,-100-25 0,125-25-1,-100-50 1,75-74-1,-50 50 1,74-99 0,-49-25 15,-99-125 0,-50 125 0,0 149-15,-25 24 0,-25 25-1,25 0 1,-49 1 0,24 24-1</inkml:trace>
  <inkml:trace contextRef="#ctx0" brushRef="#br0" timeOffset="107181.81">18976 11162 0,'24'0'171,"1"25"-124,0 25-31,-25-1 31,25 26-32,0-51 1,-25 1 0,0 0-1,24-25 17,-24 25-1,25-25 141,50-75-125,73-148-16,-73 124 0,-50 49-15,-1 25 31,1 1-16,0-26-16,25 25 1,-1 0 15,26-24 1,-75 24-1,25 25 0,-25-25-15,0 0 15,99-24 0,-99-1 0,25 50-15,-25-25-16</inkml:trace>
  <inkml:trace contextRef="#ctx0" brushRef="#br0" timeOffset="109342.13">19149 10964 0,'0'24'140,"0"26"-93,50 49-16,-25-24-15,-1-26 15,-24-24 0,25-25 63,0 0-78,0 0-1,0 0 1,-1-25 0,51-24-1,-1-26 17,26 26-1,-100 24-16,49 0 1,-24 0 15,0 25-15,24-49 0,1 24 15,0-25 0,-50 25 16,24 25-16,-24-24 16,25-1-16,-25 0 1</inkml:trace>
  <inkml:trace contextRef="#ctx0" brushRef="#br0" timeOffset="114563.54">12254 12601 0,'0'-25'110,"-50"25"-79,25 0-15,0 0-1,-49 25 1,-75 74 15,0 25 0,100-99-15,-1 24 0,25 26-1,-24-26 1,-1 1 0,0 24-1,26 1 1,-26 123 31,25-173-47,25 99 31,0-49 0,0-26-15,0-24-1,25 0 1,99 49 15,-50-49-31,26 25 32,-1-50-1,25 0 0,-50-25 0,-24 25-15,-1-75 0,-24 51-1,99-100 16,-99 124-15,25-50 0,-1-24 15,1-125 0,-50 125-31,25-50 31,-25-50 1,0 124-32,0-74 31,0 75 0,-25-1 0,0 25 1,0 1-1,1 24 16,-1-25-16</inkml:trace>
  <inkml:trace contextRef="#ctx0" brushRef="#br0" timeOffset="117470.28">13047 11112 0,'25'25'156,"-25"50"-125,0-50-31,0-1 32,0-48 218,0-51-219,25 50 94,0 0-94,-1 25-31,26 0 31,-50 25 79,-25 25-63,-74 49-16,74-74-31,-49 25 31,123-50 172,-24 0-187,25 0 15,-25 0-31,-1 24 0,76 1 47,-51 0-16,-24 0-31,-25 0 16,25-1 0,-25 1-1,0 50 16,0-51-31,0 26 32,-25-25-17,-149 49 1,50-74 15,50 0 0,49-25 1,0 1-17,25-1 1,-24 0 0,24-25-1,0 26 1,0-1-1,0 0 1,0 0 0,0 0-16,0-24 15,0 24 1,0-49 15,0-50 0,0 74 1,0 25 30</inkml:trace>
  <inkml:trace contextRef="#ctx0" brushRef="#br0" timeOffset="124340.79">11187 15553 0,'25'0'47,"0"0"-31,-1 0 46,1 0-15,-25 24-31,25 1-16,0-25 16,-25 50-1,25-50 1,24 99 15,1-25 0,-50-24-15,25-25 0,-25 0-1,24 24 1,1 1 15,0-25 0,-25-1 1,0 1-1,25-25 63,24-49-63,75-150 0,50-98 0,49 24 1,-49 74-1,-75 100 0,-99 74 0,25 25-31</inkml:trace>
  <inkml:trace contextRef="#ctx0" brushRef="#br0" timeOffset="128619.23">5085 13990 0,'0'25'47,"0"24"-31,0 75-1,0-25 1,50 125-1,-26-100 1,26 149 0,0-125-1,-1 100 1,-24-148 0,0 24-1,0-75 16,-25-24 1,0-74 61,0-75-77,0 24-16,-50-123 31,25 124-15,0 0-16,1-50 16,-1-124 15,-25-25 0,50 249-15,0-100 15,0 99-31,25 25 16,49-74 15,75 0 0,0 25 0,-50 74 1,-74 0-32,0 0 31,0 0-31,-25 24 31,0 175 0,0-150-31,0 26 16,-50 24 0,25-25-1,-24 26 16,24-100-31,0 49 32,0-24-32,0-25 47,25 25-16,50-75 109,0 25-124,74-24 0,0 49 31,0 0-32,-99 0 1,24 49 15,1 1-31,24 74 16,-49 0-1,0-25 1,-25 298 15,-50-322-15,-74 98-1,50-98 1,-150 98 0,150-123-1,-100 24 1,125-74 0,-50 25-1,74-25 1,0 0 15</inkml:trace>
  <inkml:trace contextRef="#ctx0" brushRef="#br0" timeOffset="129327.71">6598 14536 0,'25'-25'47,"99"-74"-16,-50 74-15,75-75 0,-50 51-1,1-26 1,-51 51 0,26-26 15,-26 0 0,-24 50 0</inkml:trace>
  <inkml:trace contextRef="#ctx0" brushRef="#br0" timeOffset="129996.84">6995 13891 0,'25'0'109,"24"0"-93,-24 0-1,0 0-15,25 24 31,24 1 1,-49 0-1,24 25 0,-49-1-31,0 26 31,0-1-31,-74 100 32,-224 123-17,249-272 1,-26 50 0,50-75-1,25 24-15</inkml:trace>
  <inkml:trace contextRef="#ctx0" brushRef="#br0" timeOffset="131143.03">6028 16297 0,'-25'0'31,"-25"0"-15,-24 99 15,74-25-15,-50 125 0,25-125-1,25 50 1,0-49-1,0-51 1,0 1-16,0 0 16,25 25-1,25-26 1,49 51 0,-25-50-1,-24-25-15,148 24 31,-148-24-15,24-24 0,-49-1-1,25-25 1,-1-223 15,-49 174-15,0-198-1,-49 172-15,24 1 16,-49 0 0,24 50-16,-24-25 31,-75-25 0,99 124-15,-24 0-1,49 0 1,-49 0 0,49 0-1,-99 74 17,99-74-1</inkml:trace>
  <inkml:trace contextRef="#ctx0" brushRef="#br0" timeOffset="132093.79">6896 16495 0,'0'0'0,"74"-49"140,75-76-108,-50 51-1,0 24 0,-74 26 0</inkml:trace>
  <inkml:trace contextRef="#ctx0" brushRef="#br0" timeOffset="132700.51">7020 15776 0,'0'-25'46,"49"25"-30,51 0 31,-76 0-47,26 0 16,0 0 30,-26 0-46,-24 25 16,25 0 0,-25 49-1,0 0 1,-173 423 15,123-448-15,25 1-1,-49 74 1,49-99 15,25-1-31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8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2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6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2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4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5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4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1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5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2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349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85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214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81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95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4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9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7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48D7DD-60CE-3D78-029F-3633C6198E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82E0635-E83B-2104-6CB9-6E6CAD946A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D644CC-6BA1-2640-9AE6-B7FE25752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A4C4A5-4C68-E28E-8933-022D9DC3DB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869612" y="635634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8661C1-17AE-CF8B-009C-5FA66D28B3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7A8272-258E-95F7-4722-8ECA8C80B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58756-FCA7-2832-8B0F-BA5A9ABF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954" y="1905000"/>
            <a:ext cx="6837817" cy="3777622"/>
          </a:xfrm>
        </p:spPr>
        <p:txBody>
          <a:bodyPr>
            <a:normAutofit lnSpcReduction="10000"/>
          </a:bodyPr>
          <a:lstStyle/>
          <a:p>
            <a:pPr algn="l"/>
            <a:endParaRPr lang="en-US" sz="3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3200" b="0" i="0" u="none" strike="noStrike" baseline="0" dirty="0" err="1">
                <a:solidFill>
                  <a:srgbClr val="2F2F2F"/>
                </a:solidFill>
                <a:latin typeface="Times New Roman" panose="02020603050405020304" pitchFamily="18" charset="0"/>
              </a:rPr>
              <a:t>Coxofemoral</a:t>
            </a:r>
            <a:r>
              <a:rPr lang="en-US" sz="3200" b="0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0" i="0" u="none" strike="noStrike" baseline="0" dirty="0" err="1">
                <a:solidFill>
                  <a:srgbClr val="2F2F2F"/>
                </a:solidFill>
                <a:latin typeface="Times New Roman" panose="02020603050405020304" pitchFamily="18" charset="0"/>
              </a:rPr>
              <a:t>jt</a:t>
            </a:r>
            <a:r>
              <a:rPr lang="en-US" sz="3200" b="0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–Diarthrodial </a:t>
            </a:r>
            <a:r>
              <a:rPr lang="en-US" sz="3200" b="0" i="0" u="none" strike="noStrike" baseline="0" dirty="0" err="1">
                <a:solidFill>
                  <a:srgbClr val="2F2F2F"/>
                </a:solidFill>
                <a:latin typeface="Times New Roman" panose="02020603050405020304" pitchFamily="18" charset="0"/>
              </a:rPr>
              <a:t>Snovial</a:t>
            </a:r>
            <a:r>
              <a:rPr lang="en-US" sz="3200" b="0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 Ball and socket joint</a:t>
            </a:r>
          </a:p>
          <a:p>
            <a:r>
              <a:rPr lang="en-US" sz="3200" b="0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Ilium contributes the most to acetabulum.</a:t>
            </a:r>
          </a:p>
          <a:p>
            <a:r>
              <a:rPr lang="en-US" sz="3200" b="0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Full ossification,=</a:t>
            </a:r>
            <a:r>
              <a:rPr lang="en-US" sz="3200" b="1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20-25yrs of age.</a:t>
            </a:r>
          </a:p>
          <a:p>
            <a:r>
              <a:rPr lang="en-US" sz="3200" b="0" i="0" u="none" strike="noStrike" baseline="0" dirty="0">
                <a:solidFill>
                  <a:srgbClr val="2F2F2F"/>
                </a:solidFill>
                <a:latin typeface="Times New Roman" panose="02020603050405020304" pitchFamily="18" charset="0"/>
              </a:rPr>
              <a:t>Acetabular fossa–non articular part</a:t>
            </a:r>
          </a:p>
          <a:p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C1DBD5-E8CC-136F-41ED-A860F065E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1743" y="1477735"/>
            <a:ext cx="3690257" cy="51843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AC7E6E-C575-3F4B-2D0B-CF5911B15D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C7073D-3550-9FA1-46DF-5CB7C62F72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0E70E0-B483-09CA-8164-92D24674FB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354" y="0"/>
            <a:ext cx="11910646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8680C5-93EF-32DF-4DF5-E801ECF3E0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8BC30E-BFB3-EA95-3F73-4B5643B0B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278" y="0"/>
            <a:ext cx="8569444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547B29-2A69-DB06-AEE2-61B76691F2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ED851C-7F71-8AC0-D4C3-EEBADA4664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40914" cy="48493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95855A-8A11-5E36-4892-BFCA01BD7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914" y="0"/>
            <a:ext cx="415108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4E1E68-BF7C-3338-CD86-F3C91B9FB380}"/>
              </a:ext>
            </a:extLst>
          </p:cNvPr>
          <p:cNvSpPr txBox="1"/>
          <p:nvPr/>
        </p:nvSpPr>
        <p:spPr>
          <a:xfrm>
            <a:off x="845179" y="3681559"/>
            <a:ext cx="66118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Also called as Angle of Wiberg (25-35 deg)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It measures how much acetabulum covers femur head in frontal plane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Angle Inc- </a:t>
            </a:r>
            <a:r>
              <a:rPr lang="en-US" sz="2000" dirty="0" err="1"/>
              <a:t>i.e</a:t>
            </a:r>
            <a:r>
              <a:rPr lang="en-US" sz="2000" dirty="0"/>
              <a:t> &gt;40(Coxa Profunda)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Angle Dec – </a:t>
            </a:r>
            <a:r>
              <a:rPr lang="en-US" sz="2000" dirty="0" err="1"/>
              <a:t>i.e</a:t>
            </a:r>
            <a:r>
              <a:rPr lang="en-US" sz="2000" dirty="0"/>
              <a:t> &lt; 16-25 (Dysplasia)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70ADE-E496-02E7-4604-6319380FFE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E3DDC0-1D96-9CCF-4D52-1763817BFE1E}"/>
              </a:ext>
            </a:extLst>
          </p:cNvPr>
          <p:cNvSpPr txBox="1"/>
          <p:nvPr/>
        </p:nvSpPr>
        <p:spPr>
          <a:xfrm>
            <a:off x="2349305" y="5176911"/>
            <a:ext cx="7737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measures extend to which acetabulum covers femur in horizontal plane.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142F03-4888-F918-B682-043BC015C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0209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AC8B57-94D9-2CF7-AA82-E596B6A57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831" y="3429000"/>
            <a:ext cx="4783016" cy="25090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97A3ED-71C0-C845-DB52-07CC054F4C4D}"/>
              </a:ext>
            </a:extLst>
          </p:cNvPr>
          <p:cNvSpPr txBox="1"/>
          <p:nvPr/>
        </p:nvSpPr>
        <p:spPr>
          <a:xfrm>
            <a:off x="1777065" y="4353246"/>
            <a:ext cx="41077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Anteverted Acetabulum- Instability</a:t>
            </a:r>
          </a:p>
          <a:p>
            <a:r>
              <a:rPr lang="en-US" sz="2400" b="1" dirty="0"/>
              <a:t>Retroverted Acetabulum- Impingement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795FD-382C-9F75-5254-41D94D568F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F73318-39C8-29BF-7907-801ED8B442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050824-9245-BFB8-2D62-35DAF6FC24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899" y="0"/>
            <a:ext cx="9144000" cy="61053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B49BB0-50F4-009B-84D2-215D92272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532" y="3263210"/>
            <a:ext cx="3854548" cy="3594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180E26-0CBE-F60F-18B6-11365614A3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7332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76A500-BB21-4794-8D03-DED026442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329" y="0"/>
            <a:ext cx="401867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33B97F-D3D8-2813-8EA8-09DDA12947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1F5368-1612-B094-8DEF-D14F868687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1074400" y="66420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DA6D44-3AD1-BFDF-A7E6-9C547DCA03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F32412-BE8D-3E73-3985-6AF0A067E8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7B8733-A765-026A-013F-E2425CB8A7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4ECD36-3A4F-9C2D-98C6-F1DAC12DF1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47E64C-265B-FC10-8EB2-1743EE131F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50468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F83099-EAD9-DCC0-F270-4B80097271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50468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D69487-BDB2-0E2C-FAA1-E72D5A9C9B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1BC501-BBDD-CCCD-E82F-75E853B9FE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E2ACF4-5A79-7347-879F-52845ADB8D42}"/>
              </a:ext>
            </a:extLst>
          </p:cNvPr>
          <p:cNvSpPr txBox="1"/>
          <p:nvPr/>
        </p:nvSpPr>
        <p:spPr>
          <a:xfrm>
            <a:off x="2335237" y="3429000"/>
            <a:ext cx="72448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Coxa Valga will lead to dislocation</a:t>
            </a:r>
          </a:p>
          <a:p>
            <a:r>
              <a:rPr lang="en-US" sz="2800" b="1" dirty="0"/>
              <a:t>Coxa </a:t>
            </a:r>
            <a:r>
              <a:rPr lang="en-US" sz="2800" b="1" dirty="0" err="1"/>
              <a:t>vara</a:t>
            </a:r>
            <a:r>
              <a:rPr lang="en-US" sz="2800" b="1" dirty="0"/>
              <a:t> will lead to Slipped Capital Femoral Epiphysis &amp; Femoral neck #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986515-1E12-9731-D478-FE08F06BE4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0E72C1-3C7D-7D2B-24A3-8D14A7B564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8AE429-78FF-C459-C428-A25815BC95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D5BA17-CAC5-8D96-9D54-6F2C45850B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295584-89C1-BE6C-97F6-2BC8B238072F}"/>
              </a:ext>
            </a:extLst>
          </p:cNvPr>
          <p:cNvSpPr txBox="1"/>
          <p:nvPr/>
        </p:nvSpPr>
        <p:spPr>
          <a:xfrm>
            <a:off x="2377440" y="4684542"/>
            <a:ext cx="6949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Anteversion will lead to Toe in Gait</a:t>
            </a:r>
          </a:p>
          <a:p>
            <a:r>
              <a:rPr lang="en-US" dirty="0"/>
              <a:t>Retroversion will lead to labral pathologies and impingement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FACBC5-8B50-64CD-2FBB-80B93AAB04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C6D280-1596-03B0-5EEA-0411CCACF2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rcRect l="15335" t="8821" r="15435" b="13846"/>
          <a:stretch>
            <a:fillRect/>
          </a:stretch>
        </p:blipFill>
        <p:spPr>
          <a:xfrm>
            <a:off x="2930768" y="1554479"/>
            <a:ext cx="6330463" cy="53035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47DC764-0C2A-ED58-7CED-E23A2164F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1695" y="179076"/>
            <a:ext cx="5168608" cy="895201"/>
          </a:xfrm>
        </p:spPr>
        <p:txBody>
          <a:bodyPr/>
          <a:lstStyle/>
          <a:p>
            <a:r>
              <a:rPr lang="en-US" dirty="0"/>
              <a:t>Articular Congruence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666D94-F635-CFA2-8C72-D1561675D8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rcRect b="39077"/>
          <a:stretch>
            <a:fillRect/>
          </a:stretch>
        </p:blipFill>
        <p:spPr>
          <a:xfrm>
            <a:off x="1791286" y="984738"/>
            <a:ext cx="9144000" cy="4178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2F7EBA-0338-2047-11D6-11352AB49CC6}"/>
              </a:ext>
            </a:extLst>
          </p:cNvPr>
          <p:cNvSpPr txBox="1"/>
          <p:nvPr/>
        </p:nvSpPr>
        <p:spPr>
          <a:xfrm>
            <a:off x="5809956" y="4471741"/>
            <a:ext cx="443132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True Physiological position of Hip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9E5783-DF78-8D06-8BBB-B90338979B71}"/>
              </a:ext>
            </a:extLst>
          </p:cNvPr>
          <p:cNvCxnSpPr/>
          <p:nvPr/>
        </p:nvCxnSpPr>
        <p:spPr>
          <a:xfrm flipH="1">
            <a:off x="4937760" y="4656407"/>
            <a:ext cx="6330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7068F46-9078-E458-15B9-1D9313294A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6098E5-29FE-5CF7-3C38-2B1893182D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9A8F5-7B07-A482-CBA8-1D23CA8D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21" y="24979"/>
            <a:ext cx="5214644" cy="921799"/>
          </a:xfrm>
        </p:spPr>
        <p:txBody>
          <a:bodyPr>
            <a:noAutofit/>
          </a:bodyPr>
          <a:lstStyle/>
          <a:p>
            <a:r>
              <a:rPr lang="en-US" sz="4000" b="1" dirty="0"/>
              <a:t>Hip Joint Capsule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4866BC9-6548-E43F-EB24-A8DE553396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641987" y="946778"/>
            <a:ext cx="10550013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Strong fibrous capsule that is a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major stabilizer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the hip joint.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Attaches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proximally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around the acetabular rim beyond the labrum and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distally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 the base of the femoral neck.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Consists of longitudinal and oblique fibers with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three capsular ligament thickenings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Capsule is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thick and strong antero</a:t>
            </a:r>
            <a:r>
              <a:rPr lang="en-US" alt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superiorly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(high stress area) and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thin posteroinferiorly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Femoral neck is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intracapsular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whereas greater and lesser trochanters are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extracapsular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Inner surface is lined by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synovial membrane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Deep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retinacular fibers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run along the femoral neck and contain blood vessels supplying the femoral head and neck.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These vessels arise mainly from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medial and lateral circumflex femoral arteries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Clinical Importance: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Provides hip stability and maintains vascular supply to the femoral head.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CCFA0-27CF-F0B1-42C2-F618EC9AC0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3394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A7664-1257-67ED-2E69-6DB19DD68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7" y="47335"/>
            <a:ext cx="5745382" cy="1280890"/>
          </a:xfrm>
        </p:spPr>
        <p:txBody>
          <a:bodyPr/>
          <a:lstStyle/>
          <a:p>
            <a:r>
              <a:rPr lang="en-US" dirty="0"/>
              <a:t>Hip Joint Ligaments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EE00C-1524-2C38-F729-4539DFDAD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834" y="802306"/>
            <a:ext cx="6160893" cy="4563347"/>
          </a:xfrm>
        </p:spPr>
        <p:txBody>
          <a:bodyPr>
            <a:normAutofit fontScale="85000" lnSpcReduction="10000"/>
          </a:bodyPr>
          <a:lstStyle/>
          <a:p>
            <a:pPr>
              <a:buAutoNum type="arabicPeriod"/>
            </a:pPr>
            <a:r>
              <a:rPr lang="en-US" sz="2400" b="1" dirty="0">
                <a:solidFill>
                  <a:schemeClr val="tx1"/>
                </a:solidFill>
              </a:rPr>
              <a:t>Ligamentum teres</a:t>
            </a:r>
            <a:r>
              <a:rPr lang="en-US" sz="2400" dirty="0">
                <a:solidFill>
                  <a:schemeClr val="tx1"/>
                </a:solidFill>
              </a:rPr>
              <a:t>- Also called lg of head of femur.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It is intra articular, but extra synovial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Attachment &amp; Path: It passes under and blends with the transverse acetabular ligament, ultimately attaching to the fovea of the femur.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Anatomical Structure: It is enclosed in a flattened sleeve of synovial membrane, meaning it is kept separate and does not communicate directly with the joint's synovial cavity.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Function/Tension: It becomes tensed when the hip joint is in a state of semiflexion and adduction.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3F4F42-685D-DCD8-C6D8-1C2981344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87" t="9641" r="11898" b="13555"/>
          <a:stretch>
            <a:fillRect/>
          </a:stretch>
        </p:blipFill>
        <p:spPr>
          <a:xfrm>
            <a:off x="7599915" y="47335"/>
            <a:ext cx="4592085" cy="35450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938A69-A964-3FAD-B3D6-8232F6750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051" y="3592393"/>
            <a:ext cx="4459949" cy="3265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AA6D9B-EB48-A30B-9F51-90888C148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5365652"/>
            <a:ext cx="6748200" cy="15978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C979B4-E27D-C664-964D-9E98C1644D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44AF33-FF0E-997F-754F-A3F1AB6749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435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8E02D1-387A-4ADE-A34C-752B8B510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351" y="551210"/>
            <a:ext cx="4679852" cy="5346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0FCBF7-C484-CC31-E518-2941C8ED026E}"/>
              </a:ext>
            </a:extLst>
          </p:cNvPr>
          <p:cNvSpPr txBox="1"/>
          <p:nvPr/>
        </p:nvSpPr>
        <p:spPr>
          <a:xfrm>
            <a:off x="2460338" y="5551047"/>
            <a:ext cx="4462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Strongest lg of body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CA8FA-1B4E-2F9B-E464-5F8A1623CAA9}"/>
              </a:ext>
            </a:extLst>
          </p:cNvPr>
          <p:cNvSpPr txBox="1"/>
          <p:nvPr/>
        </p:nvSpPr>
        <p:spPr>
          <a:xfrm>
            <a:off x="696686" y="5018705"/>
            <a:ext cx="5399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It Prevent Excessive Extension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85576-6461-D6FF-418E-4D326B6881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72B754-2E5D-8F04-B63C-6ABBF00F180B}"/>
              </a:ext>
            </a:extLst>
          </p:cNvPr>
          <p:cNvSpPr txBox="1"/>
          <p:nvPr/>
        </p:nvSpPr>
        <p:spPr>
          <a:xfrm>
            <a:off x="2394857" y="4138137"/>
            <a:ext cx="8011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It prevents excessive abduction of the femur and limits extension.</a:t>
            </a:r>
          </a:p>
          <a:p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70A02F-4825-80CC-6E51-B12542B279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7180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DFA8D6-81C1-A3F5-8026-498479A8F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194" y="0"/>
            <a:ext cx="417740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1C6D12-D32C-396A-1BF5-E8073CA8969A}"/>
              </a:ext>
            </a:extLst>
          </p:cNvPr>
          <p:cNvSpPr txBox="1"/>
          <p:nvPr/>
        </p:nvSpPr>
        <p:spPr>
          <a:xfrm>
            <a:off x="696686" y="4611231"/>
            <a:ext cx="65096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/>
          </a:p>
          <a:p>
            <a:endParaRPr lang="en-US" sz="2800" b="1" dirty="0"/>
          </a:p>
          <a:p>
            <a:r>
              <a:rPr lang="en-US" sz="2800" b="1" dirty="0"/>
              <a:t>It is weakest of 3 lg and stabilize the hip in extension</a:t>
            </a:r>
          </a:p>
          <a:p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69FC34-864F-ACF7-26B6-E398578358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E819FF-3BA4-A153-34D1-9396F128DC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4D9EEA-7893-D3C5-DF66-DE4EEECFA2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138420-2D37-FC19-45E1-66BE996F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091006-51F8-0077-9ACE-DC306C73E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786" y="0"/>
            <a:ext cx="10351872" cy="38970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9470BC-750F-BFF3-34B4-B4010E1ACCC8}"/>
              </a:ext>
            </a:extLst>
          </p:cNvPr>
          <p:cNvSpPr txBox="1"/>
          <p:nvPr/>
        </p:nvSpPr>
        <p:spPr>
          <a:xfrm>
            <a:off x="1774815" y="4257288"/>
            <a:ext cx="100688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aximal Joint Capacity -partially flexed and abducted position.</a:t>
            </a:r>
            <a:endParaRPr lang="en-US" sz="3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 patient with an effusion in the hip joint is therefore most comfortable when the joint is held in this position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A5E751-2F56-54A9-4AFB-D1A0F273D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39425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1B39-4EE3-50E5-B129-B178B8B4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985" y="1876135"/>
            <a:ext cx="5678658" cy="1280890"/>
          </a:xfrm>
        </p:spPr>
        <p:txBody>
          <a:bodyPr/>
          <a:lstStyle/>
          <a:p>
            <a:r>
              <a:rPr lang="en-US" dirty="0"/>
              <a:t>Blood Supply to Femur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85D9D6-8E24-1425-797B-B68D6DD61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9805" t="11294" r="20259" b="13867"/>
          <a:stretch>
            <a:fillRect/>
          </a:stretch>
        </p:blipFill>
        <p:spPr>
          <a:xfrm>
            <a:off x="6119643" y="1"/>
            <a:ext cx="6072357" cy="65679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B0FEC4-DC3F-DCD6-1958-0383A92E0E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491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B8EA7-FC9D-5998-BDF0-4003D2887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Bursae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AD00F-526D-567D-1745-43843C954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8" y="1905000"/>
            <a:ext cx="8915400" cy="377762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Sub tendinous </a:t>
            </a:r>
            <a:r>
              <a:rPr lang="en-US" dirty="0" err="1"/>
              <a:t>iliopectinealbursa</a:t>
            </a:r>
            <a:endParaRPr lang="en-US" dirty="0"/>
          </a:p>
          <a:p>
            <a:r>
              <a:rPr lang="en-US" dirty="0"/>
              <a:t>Trochanteric bursa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C86D9B-EFA6-9AD9-2480-550A1A37E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251" y="430666"/>
            <a:ext cx="5573912" cy="6427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FF6D1A-3661-6891-9FAD-0F2809BD08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641623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2E2C81-18AE-38D6-B7D1-7EED94229B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63A6B6-5C24-674A-3968-27F27EF7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A277D3-E7B4-9A6A-E349-A580BD5F8A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AC5698-598A-D89E-070F-9D6FB86CA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A2EE6E-E0BB-80F9-1844-CBC3506CC9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650ABB-38A9-4D08-B2DE-DAB71DF617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15C041-EFAA-1ED7-DAFD-4384B3AEBB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7895F5-ACA6-F381-F668-D67541DB4E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4519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825226-8105-46C7-DC01-2E88D1592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636" y="487181"/>
            <a:ext cx="4370363" cy="61087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1CF0B9-BD3C-0BB2-CABE-DA08A1D855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rcRect l="2154" t="20308" r="-2154" b="45230"/>
          <a:stretch>
            <a:fillRect/>
          </a:stretch>
        </p:blipFill>
        <p:spPr>
          <a:xfrm>
            <a:off x="78990" y="436098"/>
            <a:ext cx="6870450" cy="39389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96E25F-4292-61B1-5024-00A761777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289" y="450166"/>
            <a:ext cx="5481711" cy="56453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64EFE8-F88C-7AC1-ED4F-E4502AB389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3C85BC-7544-22C4-8F28-25B18DDC3C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EF5335-5133-BCC4-A918-D7D67476CA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5F2BE9-4520-3CF4-36F8-08276187E9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093EA5-E13B-2418-F590-DA11AFC52B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CC8DF0-274C-10C1-FF3C-7A8447BF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57F836-1B3B-DE7F-0CA5-1BA7CE3131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D5C4A9-7D22-61A1-7CF5-F93F8CAB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96AA4F-7851-839C-44CF-9FA19CFD20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2CC0C7-3BE2-E016-C889-D5B3C175A7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E41EC4-0113-3AAE-CA52-6D769EB0707C}"/>
              </a:ext>
            </a:extLst>
          </p:cNvPr>
          <p:cNvSpPr txBox="1"/>
          <p:nvPr/>
        </p:nvSpPr>
        <p:spPr>
          <a:xfrm>
            <a:off x="1555229" y="590615"/>
            <a:ext cx="4277195" cy="2280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12. What is the normal range of the Center Edge (CE) Angle?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1. </a:t>
            </a: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0-10 deg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2.  10-20 deg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3. 25-35 deg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</a:t>
            </a:r>
            <a:r>
              <a:rPr lang="en-US" sz="1600" b="1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4. </a:t>
            </a:r>
            <a:r>
              <a:rPr lang="en-US" sz="16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40-50 deg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AB120E-978D-AC89-9718-DDB56A05E917}"/>
              </a:ext>
            </a:extLst>
          </p:cNvPr>
          <p:cNvSpPr txBox="1"/>
          <p:nvPr/>
        </p:nvSpPr>
        <p:spPr>
          <a:xfrm>
            <a:off x="1128010" y="3479047"/>
            <a:ext cx="4463322" cy="2808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24. What effect does the angle of torsion have on hip joint function?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Determines joint stability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Affects articular contact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Exposes more or less of the femoral head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All of the above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E5D2E5-8DB0-2AEC-D96F-6D9AA404C3EC}"/>
              </a:ext>
            </a:extLst>
          </p:cNvPr>
          <p:cNvSpPr txBox="1"/>
          <p:nvPr/>
        </p:nvSpPr>
        <p:spPr>
          <a:xfrm>
            <a:off x="6359577" y="326665"/>
            <a:ext cx="5356485" cy="2808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46. A hip joint has an effusion. According to joint capsule mechanics, what position will the patient naturally adopt to be most comfortable?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Full extension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Partial flexion and abduction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Full adduction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Internal rotation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31A7CA-5E65-852F-8996-17F62344B61E}"/>
              </a:ext>
            </a:extLst>
          </p:cNvPr>
          <p:cNvSpPr txBox="1"/>
          <p:nvPr/>
        </p:nvSpPr>
        <p:spPr>
          <a:xfrm>
            <a:off x="6359577" y="3638321"/>
            <a:ext cx="6093500" cy="2489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49. A 30-year-old patient has retroversion of the acetabulum. What clinical symptoms are most expected?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Instability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Impingement and labral pathologies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Toe-in gait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[ ] Fracture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D395C0-6090-BEA5-428A-7CB7EBA3A4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794693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DE285B-29C3-95B1-73E2-9D63D4751BF0}"/>
              </a:ext>
            </a:extLst>
          </p:cNvPr>
          <p:cNvSpPr txBox="1"/>
          <p:nvPr/>
        </p:nvSpPr>
        <p:spPr>
          <a:xfrm>
            <a:off x="1502763" y="22246"/>
            <a:ext cx="41485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5. The artery passing through the ligamentum teres is a branch of:</a:t>
            </a:r>
          </a:p>
          <a:p>
            <a:pPr>
              <a:buNone/>
            </a:pPr>
            <a:r>
              <a:rPr lang="en-US" dirty="0"/>
              <a:t>A. Femoral artery</a:t>
            </a:r>
            <a:br>
              <a:rPr lang="en-US" dirty="0"/>
            </a:br>
            <a:r>
              <a:rPr lang="en-US" dirty="0"/>
              <a:t>B. Obturator artery</a:t>
            </a:r>
            <a:br>
              <a:rPr lang="en-US" dirty="0"/>
            </a:br>
            <a:r>
              <a:rPr lang="en-US" dirty="0"/>
              <a:t>C. Inferior gluteal artery</a:t>
            </a:r>
            <a:br>
              <a:rPr lang="en-US" dirty="0"/>
            </a:br>
            <a:r>
              <a:rPr lang="en-US" dirty="0"/>
              <a:t>D. Internal pudendal artery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EAE56-622F-74F8-727C-86F2D85FF2C3}"/>
              </a:ext>
            </a:extLst>
          </p:cNvPr>
          <p:cNvSpPr txBox="1"/>
          <p:nvPr/>
        </p:nvSpPr>
        <p:spPr>
          <a:xfrm>
            <a:off x="6540710" y="202128"/>
            <a:ext cx="60935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6. The close-packed position of the hip joint is:</a:t>
            </a:r>
          </a:p>
          <a:p>
            <a:pPr>
              <a:buNone/>
            </a:pPr>
            <a:r>
              <a:rPr lang="en-US" dirty="0"/>
              <a:t>A. Flexion, abduction, ER</a:t>
            </a:r>
            <a:br>
              <a:rPr lang="en-US" dirty="0"/>
            </a:br>
            <a:r>
              <a:rPr lang="en-US" dirty="0"/>
              <a:t>B. Extension with slight abduction and internal rotation</a:t>
            </a:r>
            <a:br>
              <a:rPr lang="en-US" dirty="0"/>
            </a:br>
            <a:r>
              <a:rPr lang="en-US" dirty="0"/>
              <a:t>C. Flexion, adduction, IR</a:t>
            </a:r>
            <a:br>
              <a:rPr lang="en-US" dirty="0"/>
            </a:br>
            <a:r>
              <a:rPr lang="en-US" dirty="0"/>
              <a:t>D. Neutral position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6BB636-5661-1F9C-50CC-231DF429A6F6}"/>
              </a:ext>
            </a:extLst>
          </p:cNvPr>
          <p:cNvSpPr txBox="1"/>
          <p:nvPr/>
        </p:nvSpPr>
        <p:spPr>
          <a:xfrm>
            <a:off x="1502763" y="1993690"/>
            <a:ext cx="523531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21. In open-chain hip flexion, the femoral head primarily:</a:t>
            </a:r>
          </a:p>
          <a:p>
            <a:pPr>
              <a:buNone/>
            </a:pPr>
            <a:r>
              <a:rPr lang="en-US" dirty="0"/>
              <a:t>A. Glides anteriorly</a:t>
            </a:r>
            <a:br>
              <a:rPr lang="en-US" dirty="0"/>
            </a:br>
            <a:r>
              <a:rPr lang="en-US" dirty="0"/>
              <a:t>B. Glides posteriorly</a:t>
            </a:r>
            <a:br>
              <a:rPr lang="en-US" dirty="0"/>
            </a:br>
            <a:r>
              <a:rPr lang="en-US" dirty="0"/>
              <a:t>C. Spins only</a:t>
            </a:r>
            <a:br>
              <a:rPr lang="en-US" dirty="0"/>
            </a:br>
            <a:r>
              <a:rPr lang="en-US" dirty="0"/>
              <a:t>D. Distracts inferiorly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381C57-F182-864E-B045-223782772CDD}"/>
              </a:ext>
            </a:extLst>
          </p:cNvPr>
          <p:cNvSpPr txBox="1"/>
          <p:nvPr/>
        </p:nvSpPr>
        <p:spPr>
          <a:xfrm>
            <a:off x="6540710" y="2343542"/>
            <a:ext cx="4564506" cy="217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7.</a:t>
            </a: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Barlow test is performed to: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A. Reduce hip dislocation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B. Detect hip flexion contracture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C. Dislocate an unstable hip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D. Assess hip abductor weakness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082378-4DA1-48CD-E281-AD5EC438D4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853643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rcRect b="77231"/>
          <a:stretch>
            <a:fillRect/>
          </a:stretch>
        </p:blipFill>
        <p:spPr>
          <a:xfrm>
            <a:off x="1861472" y="2518117"/>
            <a:ext cx="9144000" cy="15615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79CE05-5D6A-2C36-2122-0AD0323392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AA1AAF-8178-84D3-0362-00E528A170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2FCF0-972A-1615-AA1E-4095AEC58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0" y="140676"/>
            <a:ext cx="3737537" cy="703385"/>
          </a:xfrm>
        </p:spPr>
        <p:txBody>
          <a:bodyPr/>
          <a:lstStyle/>
          <a:p>
            <a:r>
              <a:rPr lang="en-US" dirty="0"/>
              <a:t>Hip Dislocation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08683A2-CB74-AE23-953D-EA65DDAF71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47340" y="878564"/>
            <a:ext cx="6466666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Posterior Dislocation (Most Common – ~90%)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Anterior Dislocation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Central Fracture-Dislocation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B19B8D-5B9B-C710-A7DC-3C3ECDB6B2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47" t="43074" r="26153" b="17420"/>
          <a:stretch>
            <a:fillRect/>
          </a:stretch>
        </p:blipFill>
        <p:spPr>
          <a:xfrm>
            <a:off x="1392702" y="3545059"/>
            <a:ext cx="9481624" cy="31722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E2190C-6B51-8643-59DB-CB3A1DB5EC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629460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7C5AC-63C0-63A6-7DAB-DF7643EE3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744" y="244787"/>
            <a:ext cx="5035477" cy="61419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Posterior Hip Dislocation</a:t>
            </a:r>
          </a:p>
          <a:p>
            <a:r>
              <a:rPr lang="en-US" dirty="0"/>
              <a:t>Mechanism: Dashboard injury; force transmitted along femur with hip flexed.</a:t>
            </a:r>
          </a:p>
          <a:p>
            <a:r>
              <a:rPr lang="en-US" dirty="0"/>
              <a:t>Clinical Features:</a:t>
            </a:r>
          </a:p>
          <a:p>
            <a:pPr marL="0" indent="0">
              <a:buNone/>
            </a:pPr>
            <a:r>
              <a:rPr lang="en-US" dirty="0"/>
              <a:t>Severe pain and inability to walk</a:t>
            </a:r>
          </a:p>
          <a:p>
            <a:pPr marL="0" indent="0">
              <a:buNone/>
            </a:pPr>
            <a:r>
              <a:rPr lang="en-US" dirty="0"/>
              <a:t>Hip held in flexion, adduction &amp; internal rotation</a:t>
            </a:r>
          </a:p>
          <a:p>
            <a:pPr marL="0" indent="0">
              <a:buNone/>
            </a:pPr>
            <a:r>
              <a:rPr lang="en-US" dirty="0"/>
              <a:t>Limb shortening</a:t>
            </a:r>
          </a:p>
          <a:p>
            <a:r>
              <a:rPr lang="en-US" dirty="0"/>
              <a:t>Management:</a:t>
            </a:r>
          </a:p>
          <a:p>
            <a:pPr marL="0" indent="0">
              <a:buNone/>
            </a:pPr>
            <a:r>
              <a:rPr lang="en-US" dirty="0" err="1"/>
              <a:t>Orthopaedic</a:t>
            </a:r>
            <a:r>
              <a:rPr lang="en-US" dirty="0"/>
              <a:t> emergency</a:t>
            </a:r>
          </a:p>
          <a:p>
            <a:pPr marL="0" indent="0">
              <a:buNone/>
            </a:pPr>
            <a:r>
              <a:rPr lang="en-US" dirty="0"/>
              <a:t>Urgent closed reduction under anesthesia</a:t>
            </a:r>
          </a:p>
          <a:p>
            <a:pPr marL="0" indent="0">
              <a:buNone/>
            </a:pPr>
            <a:r>
              <a:rPr lang="en-US" dirty="0"/>
              <a:t>Traction followed by rehabilitation</a:t>
            </a:r>
          </a:p>
          <a:p>
            <a:r>
              <a:rPr lang="en-US" dirty="0"/>
              <a:t>Complications</a:t>
            </a:r>
          </a:p>
          <a:p>
            <a:pPr marL="0" indent="0">
              <a:buNone/>
            </a:pPr>
            <a:r>
              <a:rPr lang="en-US" dirty="0"/>
              <a:t>Sciatic nerve injury</a:t>
            </a:r>
          </a:p>
          <a:p>
            <a:pPr marL="0" indent="0">
              <a:buNone/>
            </a:pPr>
            <a:r>
              <a:rPr lang="en-US" dirty="0"/>
              <a:t>Avascular necrosis (AVN) of femoral head</a:t>
            </a:r>
          </a:p>
          <a:p>
            <a:pPr marL="0" indent="0">
              <a:buNone/>
            </a:pPr>
            <a:r>
              <a:rPr lang="en-US" dirty="0"/>
              <a:t>Secondary osteoarthritis</a:t>
            </a:r>
          </a:p>
          <a:p>
            <a:pPr marL="0" indent="0">
              <a:buNone/>
            </a:pPr>
            <a:r>
              <a:rPr lang="en-US" dirty="0"/>
              <a:t>Myositis ossificans</a:t>
            </a:r>
          </a:p>
          <a:p>
            <a:r>
              <a:rPr lang="en-US" dirty="0"/>
              <a:t>Clinical Pearl: Early reduction (within 6 hours) significantly reduces the risk of AVN and long-term complications.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5FB22F-8D3A-AEC3-C82D-F00F0DA062F6}"/>
              </a:ext>
            </a:extLst>
          </p:cNvPr>
          <p:cNvSpPr txBox="1"/>
          <p:nvPr/>
        </p:nvSpPr>
        <p:spPr>
          <a:xfrm>
            <a:off x="7469945" y="618978"/>
            <a:ext cx="43328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Anterior Hip Dislocation</a:t>
            </a:r>
          </a:p>
          <a:p>
            <a:r>
              <a:rPr lang="en-US" dirty="0"/>
              <a:t>Rare injury</a:t>
            </a:r>
          </a:p>
          <a:p>
            <a:r>
              <a:rPr lang="en-US" dirty="0"/>
              <a:t>Mechanism:</a:t>
            </a:r>
          </a:p>
          <a:p>
            <a:r>
              <a:rPr lang="en-US" dirty="0"/>
              <a:t>▸ Hyperextension OR external rotation — or both simultaneously</a:t>
            </a:r>
          </a:p>
          <a:p>
            <a:r>
              <a:rPr lang="en-US" dirty="0"/>
              <a:t>Position of femoral head:</a:t>
            </a:r>
          </a:p>
          <a:p>
            <a:r>
              <a:rPr lang="en-US" dirty="0"/>
              <a:t>▸ Sits inferior to the acetabulum or obturator foramen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Hip held in abduction, flexion &amp; external rotation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Central Fracture-Dislocation</a:t>
            </a:r>
          </a:p>
          <a:p>
            <a:r>
              <a:rPr lang="en-US" dirty="0"/>
              <a:t>Femoral head driven through acetabulum into pelvis</a:t>
            </a:r>
          </a:p>
          <a:p>
            <a:r>
              <a:rPr lang="en-US" dirty="0"/>
              <a:t>Usually associated with acetabular fracture</a:t>
            </a:r>
          </a:p>
          <a:p>
            <a:r>
              <a:rPr lang="en-US" dirty="0"/>
              <a:t>May require surgical reconstruction/THR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506B8C-B32F-38F8-7747-A8E255670C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920263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19781-C1BB-CE3B-3BFA-1CD558CA2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4639" y="726831"/>
            <a:ext cx="8915400" cy="3777622"/>
          </a:xfrm>
        </p:spPr>
        <p:txBody>
          <a:bodyPr/>
          <a:lstStyle/>
          <a:p>
            <a:r>
              <a:rPr lang="en-US" dirty="0"/>
              <a:t>Always assess sciatic nerve function after posterior hip dislocation — foot drop or hamstring weakness = sciatic involvement</a:t>
            </a:r>
          </a:p>
          <a:p>
            <a:r>
              <a:rPr lang="en-US" dirty="0"/>
              <a:t>Hip dislocation = orthopedic emergency → avascular necrosis of the femoral head risk increases with delay in reduction</a:t>
            </a:r>
          </a:p>
          <a:p>
            <a:r>
              <a:rPr lang="en-US" dirty="0"/>
              <a:t>Always get CT after reduction to rule out intra-articular fracture fragments</a:t>
            </a:r>
          </a:p>
          <a:p>
            <a:r>
              <a:rPr lang="en-US" dirty="0"/>
              <a:t>Dashboard injury pattern → think posterior hip dislocation + knee injury simultaneously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FB2952-AAE7-E469-6EEC-C027A014F7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47165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4C0A53-3B8A-C58A-C0CD-2F23F9BFF2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DC48E-8D94-52D9-A9BA-0D022772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9C4651-8C74-392E-1F3A-E75F34FADC49}"/>
              </a:ext>
            </a:extLst>
          </p:cNvPr>
          <p:cNvSpPr txBox="1"/>
          <p:nvPr/>
        </p:nvSpPr>
        <p:spPr>
          <a:xfrm>
            <a:off x="1477108" y="379828"/>
            <a:ext cx="107148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Common causes: Road traffic accidents, falls, and sports injuries.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Common fracture sites: Neck of femur, Intertrochanteric region, Shaft, and Distal femur.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Clinical features include pain, swelling, deformity, limb shortening, and inability to bear weight.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 femoral shaft fracture may cause significant blood loss (up to 1–1.5 L).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Important complications: Avascular necrosis (neck fractures), non-union, malunion, infection, and joint stiffness.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Treatment involves reduction, internal fixation (nail/plate/screws), and early rehabilitation.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Most common site in elderly → Neck of Femur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Most common nerve injury with femoral fractures → Sciatic nerve (proximal injuries)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Blood supply to femoral head → Medial circumflex femoral artery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Most feared complication of neck of femur fracture → Avascular Necrosis (AVN)</a:t>
            </a:r>
          </a:p>
          <a:p>
            <a:endParaRPr lang="en-US" dirty="0"/>
          </a:p>
          <a:p>
            <a:r>
              <a:rPr lang="en-US" b="1" dirty="0"/>
              <a:t>Clinical Pearl</a:t>
            </a:r>
            <a:r>
              <a:rPr lang="en-US" dirty="0"/>
              <a:t>: Neck of femur fractures in elderly patients are associated with high morbidity and often require surgical management.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696DF8-99F8-17E9-E109-65CF03C3D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42191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618" y="43542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6482C6-CFB5-DB96-D173-F3F680112A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F79527-8802-D52F-EBE3-3CA525FBA4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1A4B59-8BE6-23CF-6006-801E791978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9AE1CE-F753-FC00-0D90-59635EDC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561FC3-5585-F6EA-F8B5-F8A7EA0AD0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47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A435A4-F5E3-33DD-3653-4CF11023ED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C946-A748-2887-8A50-FE124322B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10" y="0"/>
            <a:ext cx="10138336" cy="1280890"/>
          </a:xfrm>
        </p:spPr>
        <p:txBody>
          <a:bodyPr/>
          <a:lstStyle/>
          <a:p>
            <a:r>
              <a:rPr lang="en-US" dirty="0"/>
              <a:t>Avascular Necrosis (AVN) of Femoral 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C5E45-1462-1648-488C-F1E2E4B41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54" y="991772"/>
            <a:ext cx="10747717" cy="586622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Death of bone tissue of the femoral head due to interruption of blood supply, leading to collapse of the femoral head and secondary osteoarthritis.</a:t>
            </a:r>
          </a:p>
          <a:p>
            <a:pPr>
              <a:buNone/>
            </a:pPr>
            <a:r>
              <a:rPr lang="en-US" b="1" dirty="0"/>
              <a:t>Causes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Neck of femur fracture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Hip dislocation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Corticosteroid use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Alcoholism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Sickle cell disease </a:t>
            </a:r>
          </a:p>
          <a:p>
            <a:pPr>
              <a:buNone/>
            </a:pPr>
            <a:r>
              <a:rPr lang="en-US" b="1" dirty="0"/>
              <a:t>Clinical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Groin pain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Limping gait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Restricted hip ROM (especially internal rotation)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Progressive disability </a:t>
            </a:r>
          </a:p>
          <a:p>
            <a:pPr>
              <a:buNone/>
            </a:pPr>
            <a:r>
              <a:rPr lang="en-US" b="1" dirty="0"/>
              <a:t>Investigation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MRI (Gold Standard)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X-ray: Crescent sign in advanced stages </a:t>
            </a:r>
          </a:p>
          <a:p>
            <a:pPr>
              <a:buNone/>
            </a:pPr>
            <a:r>
              <a:rPr lang="en-US" b="1" dirty="0"/>
              <a:t>Exam Pearls</a:t>
            </a:r>
          </a:p>
          <a:p>
            <a:pPr>
              <a:buNone/>
            </a:pPr>
            <a:r>
              <a:rPr lang="en-US" dirty="0"/>
              <a:t>✔ Most common vessel involved → </a:t>
            </a:r>
            <a:r>
              <a:rPr lang="en-US" b="1" dirty="0"/>
              <a:t>Medial circumflex femoral artery</a:t>
            </a:r>
            <a:br>
              <a:rPr lang="en-US" dirty="0"/>
            </a:br>
            <a:r>
              <a:rPr lang="en-US" dirty="0"/>
              <a:t>✔ Most common complication of neck of femur fracture → </a:t>
            </a:r>
            <a:r>
              <a:rPr lang="en-US" b="1" dirty="0"/>
              <a:t>AVN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6EE2E1-B7A4-3A4A-C1A0-33A798A79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429" y="1392199"/>
            <a:ext cx="4898571" cy="44740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F92200-51C6-DFA2-1542-2242631E39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0374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B993A-E044-2337-2F89-EA63A4556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25" y="29750"/>
            <a:ext cx="8911687" cy="917028"/>
          </a:xfrm>
        </p:spPr>
        <p:txBody>
          <a:bodyPr/>
          <a:lstStyle/>
          <a:p>
            <a:r>
              <a:rPr lang="en-US" dirty="0"/>
              <a:t>Developmental Dysplasia of Hip (DDH)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1C94E-6D09-F0C4-E4F8-5E98D421E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689317"/>
            <a:ext cx="9995095" cy="62741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200" dirty="0"/>
              <a:t>Abnormal development of the acetabulum and femoral head resulting in instability or dislocation of the hip.</a:t>
            </a:r>
          </a:p>
          <a:p>
            <a:pPr>
              <a:buNone/>
            </a:pPr>
            <a:r>
              <a:rPr lang="en-US" sz="1200" b="1" dirty="0"/>
              <a:t>Risk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Female sex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Breech presentation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First-born child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Positive family history </a:t>
            </a:r>
          </a:p>
          <a:p>
            <a:pPr>
              <a:buNone/>
            </a:pPr>
            <a:r>
              <a:rPr lang="en-US" sz="1200" b="1" dirty="0"/>
              <a:t>Clinical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Limb length discrepancy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Asymmetrical gluteal folds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Limited hip abduction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Delayed walking </a:t>
            </a:r>
          </a:p>
          <a:p>
            <a:pPr>
              <a:buNone/>
            </a:pPr>
            <a:r>
              <a:rPr lang="en-US" sz="1200" b="1" dirty="0"/>
              <a:t>Special Tests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Barlow Test (+)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Ortolani Test (+)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Galeazzi Sign (+) </a:t>
            </a:r>
          </a:p>
          <a:p>
            <a:pPr>
              <a:buNone/>
            </a:pPr>
            <a:r>
              <a:rPr lang="en-US" sz="1200" b="1" dirty="0"/>
              <a:t>Investigation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Ultrasound (&lt;6 months)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X-ray (&gt;6 months)- Reduced obliquity and loss of acetabular concavity. </a:t>
            </a:r>
          </a:p>
          <a:p>
            <a:pPr>
              <a:buNone/>
            </a:pPr>
            <a:r>
              <a:rPr lang="en-US" sz="1200" b="1" dirty="0"/>
              <a:t>Exam Pearls</a:t>
            </a:r>
          </a:p>
          <a:p>
            <a:pPr>
              <a:buNone/>
            </a:pPr>
            <a:r>
              <a:rPr lang="en-US" sz="1200" dirty="0"/>
              <a:t>✔ Most common congenital hip disorder</a:t>
            </a:r>
            <a:br>
              <a:rPr lang="en-US" sz="1200" dirty="0"/>
            </a:br>
            <a:r>
              <a:rPr lang="en-US" sz="1200" dirty="0"/>
              <a:t>✔ Ortolani test reduces a dislocated hip</a:t>
            </a:r>
          </a:p>
          <a:p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DDD31-2A15-DB26-6C98-BDCFE134D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629" y="-31834"/>
            <a:ext cx="3298371" cy="2756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92B298-D79B-4EC5-A914-602896DE7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215" y="3008365"/>
            <a:ext cx="4515394" cy="27565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43D8D6-8C25-501D-11A2-01E5A2EC34D5}"/>
              </a:ext>
            </a:extLst>
          </p:cNvPr>
          <p:cNvSpPr txBox="1"/>
          <p:nvPr/>
        </p:nvSpPr>
        <p:spPr>
          <a:xfrm>
            <a:off x="8246947" y="5949572"/>
            <a:ext cx="31136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Galeazzi sign +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CDE15-2255-0F5D-C5D1-050696431F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25988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3BC1D-A3C0-CC07-0252-02AABF5A4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740" y="315141"/>
            <a:ext cx="4259580" cy="5600700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b="1" dirty="0"/>
              <a:t>The term DDH includes</a:t>
            </a:r>
            <a:endParaRPr lang="en-US" sz="2400" dirty="0"/>
          </a:p>
          <a:p>
            <a:r>
              <a:rPr lang="en-US" sz="2400" dirty="0" err="1"/>
              <a:t>Dislocatable</a:t>
            </a:r>
            <a:r>
              <a:rPr lang="en-US" sz="2400" dirty="0"/>
              <a:t>  hips</a:t>
            </a:r>
          </a:p>
          <a:p>
            <a:r>
              <a:rPr lang="en-US" sz="2400" dirty="0"/>
              <a:t>Partial dislocation (subluxation) of the femoral head</a:t>
            </a:r>
          </a:p>
          <a:p>
            <a:r>
              <a:rPr lang="en-US" sz="2400" dirty="0"/>
              <a:t>Acetabular dysplasia (deficient development of acetabulum)</a:t>
            </a:r>
          </a:p>
          <a:p>
            <a:r>
              <a:rPr lang="en-US" sz="2400" dirty="0"/>
              <a:t>Complete dislocation of the femoral head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97BA05-3DB6-6A21-567B-D6DB28924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320" y="0"/>
            <a:ext cx="8327571" cy="65885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BD35B6-C9C7-5FE9-F662-B49A7C0240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37238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3E4D4D-A766-B346-D48E-F772989D8E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7620"/>
            <a:ext cx="4960620" cy="2964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DD4829-D732-441B-532C-D4AD0EA132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125" t="30657" r="36438" b="39662"/>
          <a:stretch>
            <a:fillRect/>
          </a:stretch>
        </p:blipFill>
        <p:spPr>
          <a:xfrm>
            <a:off x="5171635" y="-388621"/>
            <a:ext cx="6568439" cy="33604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33EC79-A21B-CCE9-40D9-24CF4E9FD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939" y="2971800"/>
            <a:ext cx="4310743" cy="38785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2AE5DE-0D7D-78B9-D149-043416AE1C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3780" y="2971800"/>
            <a:ext cx="2834639" cy="37566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0EC3954-5D24-E9DA-816B-A95645C5E01F}"/>
              </a:ext>
            </a:extLst>
          </p:cNvPr>
          <p:cNvSpPr txBox="1"/>
          <p:nvPr/>
        </p:nvSpPr>
        <p:spPr>
          <a:xfrm>
            <a:off x="4884603" y="3715087"/>
            <a:ext cx="28942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 err="1"/>
              <a:t>Frejkapillow</a:t>
            </a:r>
            <a:r>
              <a:rPr lang="en-US" dirty="0"/>
              <a:t> or </a:t>
            </a:r>
            <a:r>
              <a:rPr lang="en-US" dirty="0" err="1"/>
              <a:t>Pavlikharness</a:t>
            </a:r>
            <a:r>
              <a:rPr lang="en-US" dirty="0"/>
              <a:t>  can maintain Hip joint in FROG leg position for managing Hip dysplasia.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64D3BA-695A-DFF1-1C10-A9C1CE66AC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95055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0E430-CCE8-0600-4861-368283666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06" y="33267"/>
            <a:ext cx="8911687" cy="1280890"/>
          </a:xfrm>
        </p:spPr>
        <p:txBody>
          <a:bodyPr/>
          <a:lstStyle/>
          <a:p>
            <a:r>
              <a:rPr lang="en-US" dirty="0"/>
              <a:t>Legg-</a:t>
            </a:r>
            <a:r>
              <a:rPr lang="en-US" dirty="0" err="1"/>
              <a:t>Calvé</a:t>
            </a:r>
            <a:r>
              <a:rPr lang="en-US" dirty="0"/>
              <a:t>-Perthes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76237-830D-C35D-E0D0-039A35A3A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521" y="1041008"/>
            <a:ext cx="10744957" cy="5816991"/>
          </a:xfrm>
        </p:spPr>
        <p:txBody>
          <a:bodyPr>
            <a:normAutofit/>
          </a:bodyPr>
          <a:lstStyle/>
          <a:p>
            <a:r>
              <a:rPr lang="en-US" dirty="0"/>
              <a:t>Idiopathic AVN of the femoral head occurring in children, collapse of femoral head leading to flattening of head from Blood loss./ </a:t>
            </a:r>
            <a:r>
              <a:rPr lang="en-US" dirty="0" err="1"/>
              <a:t>Interuption</a:t>
            </a:r>
            <a:r>
              <a:rPr lang="en-US" dirty="0"/>
              <a:t> of lateral epiphyseal art.</a:t>
            </a:r>
          </a:p>
          <a:p>
            <a:r>
              <a:rPr lang="en-US" b="1" dirty="0"/>
              <a:t>Age Group- </a:t>
            </a:r>
            <a:r>
              <a:rPr lang="en-US" dirty="0"/>
              <a:t>4–8 years (commonly boys)</a:t>
            </a:r>
          </a:p>
          <a:p>
            <a:r>
              <a:rPr lang="en-US" b="1" dirty="0"/>
              <a:t>Clinical Features</a:t>
            </a:r>
          </a:p>
          <a:p>
            <a:pPr marL="0" indent="0">
              <a:buNone/>
            </a:pPr>
            <a:r>
              <a:rPr lang="en-US" dirty="0"/>
              <a:t>Painless limp </a:t>
            </a:r>
          </a:p>
          <a:p>
            <a:pPr marL="0" indent="0">
              <a:buNone/>
            </a:pPr>
            <a:r>
              <a:rPr lang="en-US" dirty="0"/>
              <a:t>Groin/thigh/knee pain </a:t>
            </a:r>
          </a:p>
          <a:p>
            <a:pPr marL="0" indent="0">
              <a:buNone/>
            </a:pPr>
            <a:r>
              <a:rPr lang="en-US" dirty="0"/>
              <a:t>Restricted abduction</a:t>
            </a:r>
          </a:p>
          <a:p>
            <a:pPr marL="0" indent="0">
              <a:buNone/>
            </a:pPr>
            <a:r>
              <a:rPr lang="en-US" dirty="0"/>
              <a:t> and internal rotation </a:t>
            </a:r>
          </a:p>
          <a:p>
            <a:r>
              <a:rPr lang="en-US" b="1" dirty="0"/>
              <a:t>X-ray Findings</a:t>
            </a:r>
          </a:p>
          <a:p>
            <a:pPr marL="0" indent="0">
              <a:buNone/>
            </a:pPr>
            <a:r>
              <a:rPr lang="en-US" dirty="0"/>
              <a:t>Flattened femoral head </a:t>
            </a:r>
          </a:p>
          <a:p>
            <a:pPr marL="0" indent="0">
              <a:buNone/>
            </a:pPr>
            <a:r>
              <a:rPr lang="en-US" dirty="0"/>
              <a:t>Fragmentation </a:t>
            </a:r>
          </a:p>
          <a:p>
            <a:pPr marL="0" indent="0">
              <a:buNone/>
            </a:pPr>
            <a:r>
              <a:rPr lang="en-US" dirty="0"/>
              <a:t>Sclerosis </a:t>
            </a:r>
          </a:p>
          <a:p>
            <a:r>
              <a:rPr lang="en-US" b="1" dirty="0"/>
              <a:t>Exam Pearls</a:t>
            </a:r>
          </a:p>
          <a:p>
            <a:pPr marL="0" indent="0">
              <a:buNone/>
            </a:pPr>
            <a:r>
              <a:rPr lang="en-US" dirty="0"/>
              <a:t>✔ Child + Limp + Hip pain = Think Perthes disease</a:t>
            </a:r>
            <a:br>
              <a:rPr lang="en-US" dirty="0"/>
            </a:br>
            <a:r>
              <a:rPr lang="en-US" dirty="0"/>
              <a:t>✔ Unilateral involvement is more common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187D97-6811-7D21-D725-802FDC0365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50" t="44331" r="55937" b="20986"/>
          <a:stretch>
            <a:fillRect/>
          </a:stretch>
        </p:blipFill>
        <p:spPr>
          <a:xfrm>
            <a:off x="6049528" y="2011680"/>
            <a:ext cx="5906251" cy="42062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7867C9-A217-61B9-6876-2D5CBA01A2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33136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D5AE1-C030-EAD6-2168-544256E83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175" y="159876"/>
            <a:ext cx="10013437" cy="1280890"/>
          </a:xfrm>
        </p:spPr>
        <p:txBody>
          <a:bodyPr/>
          <a:lstStyle/>
          <a:p>
            <a:r>
              <a:rPr lang="en-US" dirty="0"/>
              <a:t>Slipped Capital Femoral Epiphysis (SCFE)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20AFD-9348-8B83-3F94-F9BBDB10B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81" y="942535"/>
            <a:ext cx="10013437" cy="565521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Posteroinferior displacement of the femoral head epiphysis relative to the femoral neck through the growth plate.</a:t>
            </a:r>
          </a:p>
          <a:p>
            <a:pPr>
              <a:buNone/>
            </a:pPr>
            <a:r>
              <a:rPr lang="en-US" b="1" dirty="0"/>
              <a:t>Age Group</a:t>
            </a:r>
          </a:p>
          <a:p>
            <a:pPr>
              <a:buNone/>
            </a:pPr>
            <a:r>
              <a:rPr lang="en-US" dirty="0"/>
              <a:t>10–16 years</a:t>
            </a:r>
          </a:p>
          <a:p>
            <a:pPr>
              <a:buNone/>
            </a:pPr>
            <a:r>
              <a:rPr lang="en-US" b="1" dirty="0"/>
              <a:t>Risk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Obesity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Rapid growth spurt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Endocrine disorders </a:t>
            </a:r>
          </a:p>
          <a:p>
            <a:pPr>
              <a:buNone/>
            </a:pPr>
            <a:r>
              <a:rPr lang="en-US" b="1" dirty="0"/>
              <a:t>Clinical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Hip, groin, or knee pain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Limping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External rotation deformity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Restricted internal rotation </a:t>
            </a:r>
          </a:p>
          <a:p>
            <a:pPr>
              <a:buNone/>
            </a:pPr>
            <a:r>
              <a:rPr lang="en-US" b="1" dirty="0"/>
              <a:t>X-ray Finding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Ice Cream Slipping Off the Cone Appearance  </a:t>
            </a:r>
          </a:p>
          <a:p>
            <a:pPr>
              <a:buNone/>
            </a:pPr>
            <a:r>
              <a:rPr lang="en-US" b="1" dirty="0"/>
              <a:t>Exam Pearls</a:t>
            </a:r>
          </a:p>
          <a:p>
            <a:pPr>
              <a:buNone/>
            </a:pPr>
            <a:r>
              <a:rPr lang="en-US" dirty="0"/>
              <a:t>✔ Most common adolescent hip disorder</a:t>
            </a:r>
            <a:br>
              <a:rPr lang="en-US" dirty="0"/>
            </a:br>
            <a:r>
              <a:rPr lang="en-US" dirty="0"/>
              <a:t>✔ Obese adolescent + knee pain = suspect SCFE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0E6245-AFEF-3BFC-B1E0-1DFD4DA6C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115" t="26655" r="33308" b="19780"/>
          <a:stretch>
            <a:fillRect/>
          </a:stretch>
        </p:blipFill>
        <p:spPr>
          <a:xfrm>
            <a:off x="6643260" y="1561513"/>
            <a:ext cx="4459458" cy="47654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47392-A929-98D1-DF03-423F594C6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98039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144C-9C5B-369B-E019-44197B568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3267"/>
            <a:ext cx="8911687" cy="796727"/>
          </a:xfrm>
        </p:spPr>
        <p:txBody>
          <a:bodyPr/>
          <a:lstStyle/>
          <a:p>
            <a:r>
              <a:rPr lang="en-US" dirty="0" err="1"/>
              <a:t>Femoroacetabular</a:t>
            </a:r>
            <a:r>
              <a:rPr lang="en-US" dirty="0"/>
              <a:t> Impingement (FAI)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298BC-0DFD-1EA8-3AC4-759D35B8F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823" y="1071047"/>
            <a:ext cx="10275179" cy="57396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Abnormal contact between the femoral head-neck junction and acetabular rim causing labral and cartilage damage.</a:t>
            </a:r>
          </a:p>
          <a:p>
            <a:pPr>
              <a:buNone/>
            </a:pPr>
            <a:r>
              <a:rPr lang="en-US" b="1" dirty="0"/>
              <a:t>Types</a:t>
            </a:r>
          </a:p>
          <a:p>
            <a:pPr>
              <a:buNone/>
            </a:pPr>
            <a:r>
              <a:rPr lang="en-US" b="1" dirty="0"/>
              <a:t>Cam Type- </a:t>
            </a:r>
            <a:r>
              <a:rPr lang="en-US" dirty="0"/>
              <a:t>Femoral head abnormality </a:t>
            </a:r>
          </a:p>
          <a:p>
            <a:pPr>
              <a:buNone/>
            </a:pPr>
            <a:r>
              <a:rPr lang="en-US" b="1" dirty="0"/>
              <a:t>Pincer Type- </a:t>
            </a:r>
            <a:r>
              <a:rPr lang="en-US" dirty="0"/>
              <a:t>Acetabular </a:t>
            </a:r>
            <a:r>
              <a:rPr lang="en-US" dirty="0" err="1"/>
              <a:t>overcoverage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b="1" dirty="0"/>
              <a:t>Clinical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Groin pain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Pain during squatting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Decreased hip flexion and internal rotation </a:t>
            </a:r>
          </a:p>
          <a:p>
            <a:pPr>
              <a:buNone/>
            </a:pPr>
            <a:r>
              <a:rPr lang="en-US" b="1" dirty="0"/>
              <a:t>Special Test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FADIR Test (+) </a:t>
            </a:r>
          </a:p>
          <a:p>
            <a:pPr>
              <a:buNone/>
            </a:pPr>
            <a:r>
              <a:rPr lang="en-US" b="1" dirty="0"/>
              <a:t>Exam Pearls</a:t>
            </a:r>
          </a:p>
          <a:p>
            <a:pPr>
              <a:buNone/>
            </a:pPr>
            <a:r>
              <a:rPr lang="en-US" dirty="0"/>
              <a:t>✔ Most common cause of early hip OA in young adults</a:t>
            </a:r>
            <a:br>
              <a:rPr lang="en-US" dirty="0"/>
            </a:br>
            <a:r>
              <a:rPr lang="en-US" dirty="0"/>
              <a:t>✔ FADIR = Flexion + Adduction + Internal Rotation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2CF30B-53AD-AB30-70C1-22B1EBCEA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62" t="26655" r="37346" b="37430"/>
          <a:stretch>
            <a:fillRect/>
          </a:stretch>
        </p:blipFill>
        <p:spPr>
          <a:xfrm>
            <a:off x="6780628" y="1626720"/>
            <a:ext cx="5289452" cy="44012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12AD93-43E6-B28B-2F77-D72451DAA8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330204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3016B-91F5-5B0E-4F80-48AF6735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765" y="75470"/>
            <a:ext cx="8911687" cy="1280890"/>
          </a:xfrm>
        </p:spPr>
        <p:txBody>
          <a:bodyPr/>
          <a:lstStyle/>
          <a:p>
            <a:r>
              <a:rPr lang="en-US" dirty="0"/>
              <a:t>Trendelenburg Gait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B842C-5E52-17D5-9B38-438187845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292" y="1005840"/>
            <a:ext cx="6897688" cy="577669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/>
              <a:t>Definition</a:t>
            </a:r>
          </a:p>
          <a:p>
            <a:pPr>
              <a:buNone/>
            </a:pPr>
            <a:r>
              <a:rPr lang="en-US" dirty="0"/>
              <a:t>Abnormal gait caused by weakness/paralysis of hip abductors (Gluteus Medius &amp; </a:t>
            </a:r>
            <a:r>
              <a:rPr lang="en-US" dirty="0" err="1"/>
              <a:t>Minimus</a:t>
            </a:r>
            <a:r>
              <a:rPr lang="en-US" dirty="0"/>
              <a:t>).</a:t>
            </a:r>
          </a:p>
          <a:p>
            <a:pPr>
              <a:buNone/>
            </a:pPr>
            <a:r>
              <a:rPr lang="en-US" b="1" dirty="0"/>
              <a:t>Causes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Superior gluteal nerve injury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Hip OA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DDH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Perthes disease </a:t>
            </a:r>
          </a:p>
          <a:p>
            <a:pPr>
              <a:buNone/>
            </a:pPr>
            <a:r>
              <a:rPr lang="en-US" b="1" dirty="0"/>
              <a:t>Clinical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Pelvis drops on opposite side during single-leg stance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Trunk leans toward affected side </a:t>
            </a:r>
          </a:p>
          <a:p>
            <a:pPr>
              <a:buNone/>
            </a:pPr>
            <a:r>
              <a:rPr lang="en-US" b="1" dirty="0"/>
              <a:t>Trendelenburg Test</a:t>
            </a:r>
          </a:p>
          <a:p>
            <a:pPr>
              <a:buNone/>
            </a:pPr>
            <a:r>
              <a:rPr lang="en-US" dirty="0"/>
              <a:t>Positive when pelvis drops on the unsupported side.</a:t>
            </a:r>
          </a:p>
          <a:p>
            <a:pPr>
              <a:buNone/>
            </a:pPr>
            <a:r>
              <a:rPr lang="en-US" b="1" dirty="0"/>
              <a:t>Exam Pearls</a:t>
            </a:r>
          </a:p>
          <a:p>
            <a:pPr>
              <a:buNone/>
            </a:pPr>
            <a:r>
              <a:rPr lang="en-US" dirty="0"/>
              <a:t>✔ Muscle involved → Gluteus Medius</a:t>
            </a:r>
            <a:br>
              <a:rPr lang="en-US" dirty="0"/>
            </a:br>
            <a:r>
              <a:rPr lang="en-US" dirty="0"/>
              <a:t>✔ Nerve involved → Superior Gluteal Nerve (L4-S1)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FE2488-27B2-BC78-E3B9-5FCB181E2E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250" t="22653" r="40000" b="33658"/>
          <a:stretch>
            <a:fillRect/>
          </a:stretch>
        </p:blipFill>
        <p:spPr>
          <a:xfrm>
            <a:off x="7566660" y="75470"/>
            <a:ext cx="4625340" cy="63024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8A1D23-8F49-909B-BA8E-11C551DDAF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861378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8E300-872E-E1D1-6035-D0A083E6D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892" y="0"/>
            <a:ext cx="8911687" cy="777604"/>
          </a:xfrm>
        </p:spPr>
        <p:txBody>
          <a:bodyPr/>
          <a:lstStyle/>
          <a:p>
            <a:r>
              <a:rPr lang="sv-SE" dirty="0"/>
              <a:t>Snapping Hip Syndrome (Coxa Saltans)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EA98C-D320-9840-9F62-4E6D35D8E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746" y="777604"/>
            <a:ext cx="5666514" cy="608039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/>
              <a:t>Definition</a:t>
            </a:r>
          </a:p>
          <a:p>
            <a:pPr>
              <a:buNone/>
            </a:pPr>
            <a:r>
              <a:rPr lang="en-US" dirty="0"/>
              <a:t>Audible or palpable snapping sensation around the hip during movement.</a:t>
            </a:r>
          </a:p>
          <a:p>
            <a:pPr>
              <a:buNone/>
            </a:pPr>
            <a:r>
              <a:rPr lang="en-US" b="1" dirty="0"/>
              <a:t>Types</a:t>
            </a:r>
          </a:p>
          <a:p>
            <a:pPr>
              <a:buNone/>
            </a:pPr>
            <a:r>
              <a:rPr lang="en-US" b="1" dirty="0"/>
              <a:t>External Type (Most Common)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Iliotibial band or Gluteus Maximus over Greater Trochanter </a:t>
            </a:r>
          </a:p>
          <a:p>
            <a:pPr>
              <a:buNone/>
            </a:pPr>
            <a:r>
              <a:rPr lang="en-US" b="1" dirty="0"/>
              <a:t>Internal Type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Iliopsoas tendon over iliopectineal eminence </a:t>
            </a:r>
          </a:p>
          <a:p>
            <a:pPr>
              <a:buNone/>
            </a:pPr>
            <a:r>
              <a:rPr lang="en-US" b="1" dirty="0"/>
              <a:t>Intra-articular Type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Labral tear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Loose bodies </a:t>
            </a:r>
          </a:p>
          <a:p>
            <a:pPr>
              <a:buNone/>
            </a:pPr>
            <a:r>
              <a:rPr lang="en-US" b="1" dirty="0"/>
              <a:t>Clinical Features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Snapping sensation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Clicking sound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Pain during hip movement  </a:t>
            </a:r>
          </a:p>
          <a:p>
            <a:pPr>
              <a:buNone/>
            </a:pPr>
            <a:r>
              <a:rPr lang="en-US" b="1" dirty="0"/>
              <a:t>Exam Pearls</a:t>
            </a:r>
          </a:p>
          <a:p>
            <a:pPr>
              <a:buNone/>
            </a:pPr>
            <a:r>
              <a:rPr lang="en-US" dirty="0"/>
              <a:t>✔ Most common type → External snapping hip</a:t>
            </a:r>
            <a:br>
              <a:rPr lang="en-US" dirty="0"/>
            </a:br>
            <a:r>
              <a:rPr lang="en-US" dirty="0"/>
              <a:t>✔ Most commonly involved tendon → Iliopsoas (Internal type)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4FC2D-91BB-D4D4-EF58-DE1CCEAF5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58" t="12814" r="15895" b="9063"/>
          <a:stretch>
            <a:fillRect/>
          </a:stretch>
        </p:blipFill>
        <p:spPr>
          <a:xfrm>
            <a:off x="6040341" y="1268730"/>
            <a:ext cx="6151659" cy="4320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C4B5C9-7DEE-9081-8102-BE13DEEE57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4513716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82B61-7370-3837-2A90-8FC2E54D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861" y="52610"/>
            <a:ext cx="8206740" cy="2050510"/>
          </a:xfrm>
        </p:spPr>
        <p:txBody>
          <a:bodyPr>
            <a:normAutofit/>
          </a:bodyPr>
          <a:lstStyle/>
          <a:p>
            <a:r>
              <a:rPr lang="en-US" sz="7200" dirty="0"/>
              <a:t>Mobilization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3A6E4-1F2E-B7EC-0DAD-ECD7D9381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2716297"/>
            <a:ext cx="10134600" cy="3135864"/>
          </a:xfrm>
        </p:spPr>
        <p:txBody>
          <a:bodyPr>
            <a:normAutofit/>
          </a:bodyPr>
          <a:lstStyle/>
          <a:p>
            <a:r>
              <a:rPr lang="en-US" sz="3200" dirty="0"/>
              <a:t>Concave acetabulum- Convex Femoral Head</a:t>
            </a:r>
          </a:p>
          <a:p>
            <a:r>
              <a:rPr lang="en-US" sz="3200" dirty="0"/>
              <a:t>Hip Distraction/Caudal Glide- For pain control and general Mobility</a:t>
            </a:r>
          </a:p>
          <a:p>
            <a:r>
              <a:rPr lang="en-US" sz="3200" dirty="0"/>
              <a:t>Hip Posterior Glide- To increase Flexion, IR</a:t>
            </a:r>
          </a:p>
          <a:p>
            <a:r>
              <a:rPr lang="en-US" sz="3200" dirty="0"/>
              <a:t>Hip Anterior Glide- To increase </a:t>
            </a:r>
            <a:r>
              <a:rPr lang="en-US" sz="3200" dirty="0" err="1"/>
              <a:t>Extension,ER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3E3A9A-FD68-8513-BF6C-6BBF58FBE4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01551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C289A-FA15-E600-FF97-5B299C372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43" y="0"/>
            <a:ext cx="5545235" cy="702135"/>
          </a:xfrm>
        </p:spPr>
        <p:txBody>
          <a:bodyPr/>
          <a:lstStyle/>
          <a:p>
            <a:r>
              <a:rPr lang="en-US" dirty="0"/>
              <a:t>Total Hip Replacement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FB826E6-DDC7-9AD4-98E7-29DE1B57F8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7873" t="20975" r="20469" b="25409"/>
          <a:stretch>
            <a:fillRect/>
          </a:stretch>
        </p:blipFill>
        <p:spPr>
          <a:xfrm>
            <a:off x="211492" y="685800"/>
            <a:ext cx="6196930" cy="5602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C73537-ABB3-680F-D0B3-EDEC330A22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595" t="20223" r="13577" b="27373"/>
          <a:stretch>
            <a:fillRect/>
          </a:stretch>
        </p:blipFill>
        <p:spPr>
          <a:xfrm>
            <a:off x="6408423" y="685800"/>
            <a:ext cx="5783578" cy="6172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910EF3-1501-44E1-50C8-3E56E90A0459}"/>
              </a:ext>
            </a:extLst>
          </p:cNvPr>
          <p:cNvSpPr txBox="1"/>
          <p:nvPr/>
        </p:nvSpPr>
        <p:spPr>
          <a:xfrm>
            <a:off x="1634199" y="6374394"/>
            <a:ext cx="4149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PMMA (Polymethyl Methacrylate)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34A6E5-9FBE-7B89-2726-48AF38F58FA5}"/>
              </a:ext>
            </a:extLst>
          </p:cNvPr>
          <p:cNvSpPr txBox="1"/>
          <p:nvPr/>
        </p:nvSpPr>
        <p:spPr>
          <a:xfrm>
            <a:off x="6274190" y="0"/>
            <a:ext cx="3961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Cobalt chrome &amp; Titanium- Femur</a:t>
            </a:r>
          </a:p>
          <a:p>
            <a:r>
              <a:rPr lang="en-US" b="1" dirty="0"/>
              <a:t>Polyethylene- Acetabulum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74797C-F184-F8C4-222D-D7004842AE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51046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3796-59EA-987A-792A-2EE6F76BB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29" y="0"/>
            <a:ext cx="8911687" cy="1280890"/>
          </a:xfrm>
        </p:spPr>
        <p:txBody>
          <a:bodyPr/>
          <a:lstStyle/>
          <a:p>
            <a:r>
              <a:rPr lang="en-US" dirty="0"/>
              <a:t>Special Tests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A39039-4933-9ACA-CC32-19A3E866B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148" t="15390" r="9584" b="17590"/>
          <a:stretch>
            <a:fillRect/>
          </a:stretch>
        </p:blipFill>
        <p:spPr>
          <a:xfrm>
            <a:off x="6021388" y="-165275"/>
            <a:ext cx="6170612" cy="4381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5227BA-E62F-2812-82EC-917697BA2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1" y="2647188"/>
            <a:ext cx="8829822" cy="2529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D27FF5-D237-E073-7ADD-135A82530A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423" t="61488" r="13346" b="19825"/>
          <a:stretch>
            <a:fillRect/>
          </a:stretch>
        </p:blipFill>
        <p:spPr>
          <a:xfrm>
            <a:off x="6682154" y="5176201"/>
            <a:ext cx="2307101" cy="1667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96011F-99D9-FB02-20CD-A24CE8A321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8077" t="56803" r="22000" b="24510"/>
          <a:stretch>
            <a:fillRect/>
          </a:stretch>
        </p:blipFill>
        <p:spPr>
          <a:xfrm>
            <a:off x="3659199" y="5112452"/>
            <a:ext cx="1980347" cy="17950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F97144-CF13-EB9C-C0F0-5337837527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8770" t="56208" r="19000" b="26164"/>
          <a:stretch>
            <a:fillRect/>
          </a:stretch>
        </p:blipFill>
        <p:spPr>
          <a:xfrm>
            <a:off x="411161" y="5176201"/>
            <a:ext cx="2205430" cy="16675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619DC8-96CE-258A-300C-7535E0C0D477}"/>
              </a:ext>
            </a:extLst>
          </p:cNvPr>
          <p:cNvSpPr txBox="1"/>
          <p:nvPr/>
        </p:nvSpPr>
        <p:spPr>
          <a:xfrm>
            <a:off x="1513876" y="1280890"/>
            <a:ext cx="371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Muscle Tightness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F8702-FABE-B341-BC87-2235E0DCB7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542740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B7B581-5D33-2DF7-3163-2DD0B31C8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009" t="28421" r="16910" b="17218"/>
          <a:stretch>
            <a:fillRect/>
          </a:stretch>
        </p:blipFill>
        <p:spPr>
          <a:xfrm>
            <a:off x="-178191" y="379826"/>
            <a:ext cx="6096000" cy="63585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3B88CA-8158-11FE-6055-E6FE2CDBD4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329" t="35137" r="9002" b="18995"/>
          <a:stretch>
            <a:fillRect/>
          </a:stretch>
        </p:blipFill>
        <p:spPr>
          <a:xfrm>
            <a:off x="5917809" y="-119577"/>
            <a:ext cx="6274191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997746-E880-7267-1C7C-0D3A2E8791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07121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6480F2-C5E2-DA29-F8C4-D53F7E69323F}"/>
              </a:ext>
            </a:extLst>
          </p:cNvPr>
          <p:cNvSpPr txBox="1"/>
          <p:nvPr/>
        </p:nvSpPr>
        <p:spPr>
          <a:xfrm>
            <a:off x="1577715" y="0"/>
            <a:ext cx="47931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25. Following posterior approach THR, which movement combination should be avoided initially?</a:t>
            </a:r>
          </a:p>
          <a:p>
            <a:pPr>
              <a:buNone/>
            </a:pPr>
            <a:r>
              <a:rPr lang="en-US" dirty="0"/>
              <a:t>A. Flexion &gt;90°, adduction and internal rotation</a:t>
            </a:r>
            <a:br>
              <a:rPr lang="en-US" dirty="0"/>
            </a:br>
            <a:r>
              <a:rPr lang="en-US" dirty="0"/>
              <a:t>B. Extension and ER</a:t>
            </a:r>
            <a:br>
              <a:rPr lang="en-US" dirty="0"/>
            </a:br>
            <a:r>
              <a:rPr lang="en-US" dirty="0"/>
              <a:t>C. Abduction and ER</a:t>
            </a:r>
            <a:br>
              <a:rPr lang="en-US" dirty="0"/>
            </a:br>
            <a:r>
              <a:rPr lang="en-US" dirty="0"/>
              <a:t>D. Flexion and abduction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985476-5AC0-282E-A0AD-5C72C53D34FD}"/>
              </a:ext>
            </a:extLst>
          </p:cNvPr>
          <p:cNvSpPr txBox="1"/>
          <p:nvPr/>
        </p:nvSpPr>
        <p:spPr>
          <a:xfrm>
            <a:off x="6784299" y="0"/>
            <a:ext cx="54077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26. A runner complains of lateral knee pain. Ober test is positive.</a:t>
            </a:r>
          </a:p>
          <a:p>
            <a:pPr>
              <a:buNone/>
            </a:pPr>
            <a:r>
              <a:rPr lang="en-US" dirty="0"/>
              <a:t>Which structure is tight?</a:t>
            </a:r>
          </a:p>
          <a:p>
            <a:pPr>
              <a:buNone/>
            </a:pPr>
            <a:r>
              <a:rPr lang="en-US" dirty="0"/>
              <a:t>A. Piriformis</a:t>
            </a:r>
            <a:br>
              <a:rPr lang="en-US" dirty="0"/>
            </a:br>
            <a:r>
              <a:rPr lang="en-US" dirty="0"/>
              <a:t>B. Hamstring</a:t>
            </a:r>
            <a:br>
              <a:rPr lang="en-US" dirty="0"/>
            </a:br>
            <a:r>
              <a:rPr lang="en-US" dirty="0"/>
              <a:t>C. Iliotibial band</a:t>
            </a:r>
            <a:br>
              <a:rPr lang="en-US" dirty="0"/>
            </a:br>
            <a:r>
              <a:rPr lang="en-US" dirty="0"/>
              <a:t>D. Rectus femoris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3FF72-C90B-97EB-1057-5A699F3341B4}"/>
              </a:ext>
            </a:extLst>
          </p:cNvPr>
          <p:cNvSpPr txBox="1"/>
          <p:nvPr/>
        </p:nvSpPr>
        <p:spPr>
          <a:xfrm>
            <a:off x="1577714" y="2563327"/>
            <a:ext cx="47931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IMP) </a:t>
            </a:r>
            <a:r>
              <a:rPr lang="en-US" dirty="0"/>
              <a:t>A patient stands on right leg. Left side pelvis drops. (AIIMS)</a:t>
            </a:r>
          </a:p>
          <a:p>
            <a:pPr>
              <a:buNone/>
            </a:pPr>
            <a:r>
              <a:rPr lang="en-US" dirty="0"/>
              <a:t>Which side gluteus </a:t>
            </a:r>
            <a:r>
              <a:rPr lang="en-US" dirty="0" err="1"/>
              <a:t>medius</a:t>
            </a:r>
            <a:r>
              <a:rPr lang="en-US" dirty="0"/>
              <a:t> is weak?</a:t>
            </a:r>
          </a:p>
          <a:p>
            <a:pPr>
              <a:buNone/>
            </a:pPr>
            <a:r>
              <a:rPr lang="en-US" dirty="0"/>
              <a:t>A. Left</a:t>
            </a:r>
            <a:br>
              <a:rPr lang="en-US" dirty="0"/>
            </a:br>
            <a:r>
              <a:rPr lang="en-US" dirty="0"/>
              <a:t>B. Right</a:t>
            </a:r>
            <a:br>
              <a:rPr lang="en-US" dirty="0"/>
            </a:br>
            <a:r>
              <a:rPr lang="en-US" dirty="0"/>
              <a:t>C. Bilateral</a:t>
            </a:r>
            <a:br>
              <a:rPr lang="en-US" dirty="0"/>
            </a:br>
            <a:r>
              <a:rPr lang="en-US" dirty="0"/>
              <a:t>D. Cannot determine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12AB7F-CF12-2D9B-BCFF-7777A7A70F6E}"/>
              </a:ext>
            </a:extLst>
          </p:cNvPr>
          <p:cNvSpPr txBox="1"/>
          <p:nvPr/>
        </p:nvSpPr>
        <p:spPr>
          <a:xfrm>
            <a:off x="6784298" y="2424827"/>
            <a:ext cx="54077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28. A child aged 8 years develops limp and hip pain. X-ray shows avascular necrosis of femoral head.</a:t>
            </a:r>
          </a:p>
          <a:p>
            <a:pPr>
              <a:buNone/>
            </a:pPr>
            <a:r>
              <a:rPr lang="en-US" dirty="0"/>
              <a:t>Diagnosis?</a:t>
            </a:r>
          </a:p>
          <a:p>
            <a:pPr>
              <a:buNone/>
            </a:pPr>
            <a:r>
              <a:rPr lang="en-US" dirty="0"/>
              <a:t>A. SCFE</a:t>
            </a:r>
            <a:br>
              <a:rPr lang="en-US" dirty="0"/>
            </a:br>
            <a:r>
              <a:rPr lang="en-US" dirty="0"/>
              <a:t>B. Perthes disease</a:t>
            </a:r>
            <a:br>
              <a:rPr lang="en-US" dirty="0"/>
            </a:br>
            <a:r>
              <a:rPr lang="en-US" dirty="0"/>
              <a:t>C. DDH</a:t>
            </a:r>
            <a:br>
              <a:rPr lang="en-US" dirty="0"/>
            </a:br>
            <a:r>
              <a:rPr lang="en-US" dirty="0"/>
              <a:t>D. Coxa </a:t>
            </a:r>
            <a:r>
              <a:rPr lang="en-US" dirty="0" err="1"/>
              <a:t>valga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10C2FB-DACC-938A-1580-DF8300ECBB8D}"/>
              </a:ext>
            </a:extLst>
          </p:cNvPr>
          <p:cNvSpPr txBox="1"/>
          <p:nvPr/>
        </p:nvSpPr>
        <p:spPr>
          <a:xfrm>
            <a:off x="4103558" y="4503215"/>
            <a:ext cx="6138472" cy="217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Q1. Ortolani test is used to: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A. Dislocate a reduced hip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B. Reduce a dislocated hip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C. Assess femoral anteversion</a:t>
            </a:r>
          </a:p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D. Assess leg length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B281B2-DE6A-8584-8B20-0373E1DE9A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AE625B2-D0F0-F018-3674-9FE995513896}"/>
                  </a:ext>
                </a:extLst>
              </p14:cNvPr>
              <p14:cNvContentPartPr/>
              <p14:nvPr/>
            </p14:nvContentPartPr>
            <p14:xfrm>
              <a:off x="553680" y="0"/>
              <a:ext cx="6724440" cy="61974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AE625B2-D0F0-F018-3674-9FE9955138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4320" y="-9360"/>
                <a:ext cx="6743160" cy="621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84898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E8CF5-0F15-23F1-AEFD-8A3CC7823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472" y="2899559"/>
            <a:ext cx="2846583" cy="128089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101D4B-DC75-7BF1-D1EA-A962818F40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66" t="52224" r="81944" b="40612"/>
          <a:stretch>
            <a:fillRect/>
          </a:stretch>
        </p:blipFill>
        <p:spPr>
          <a:xfrm>
            <a:off x="10922000" y="6489699"/>
            <a:ext cx="1270000" cy="368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887141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3265</TotalTime>
  <Words>2003</Words>
  <Application>Microsoft Office PowerPoint</Application>
  <PresentationFormat>Widescreen</PresentationFormat>
  <Paragraphs>288</Paragraphs>
  <Slides>92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0" baseType="lpstr">
      <vt:lpstr>Arial</vt:lpstr>
      <vt:lpstr>Calibri</vt:lpstr>
      <vt:lpstr>Cambria</vt:lpstr>
      <vt:lpstr>Century Gothic</vt:lpstr>
      <vt:lpstr>Times New Roman</vt:lpstr>
      <vt:lpstr>Wingdings</vt:lpstr>
      <vt:lpstr>Wingdings 3</vt:lpstr>
      <vt:lpstr>Wisp</vt:lpstr>
      <vt:lpstr>PowerPoint Presentation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Articular Congruence</vt:lpstr>
      <vt:lpstr>PowerPoint Presentation</vt:lpstr>
      <vt:lpstr>PowerPoint Presentation</vt:lpstr>
      <vt:lpstr>Hip Joint Capsule</vt:lpstr>
      <vt:lpstr>Hip Joint Ligaments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Supply to Femur</vt:lpstr>
      <vt:lpstr>Bursae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Hip Dislocation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Avascular Necrosis (AVN) of Femoral Head</vt:lpstr>
      <vt:lpstr>Developmental Dysplasia of Hip (DDH)</vt:lpstr>
      <vt:lpstr>PowerPoint Presentation</vt:lpstr>
      <vt:lpstr>PowerPoint Presentation</vt:lpstr>
      <vt:lpstr>Legg-Calvé-Perthes Disease</vt:lpstr>
      <vt:lpstr>Slipped Capital Femoral Epiphysis (SCFE)</vt:lpstr>
      <vt:lpstr>Femoroacetabular Impingement (FAI)</vt:lpstr>
      <vt:lpstr>Trendelenburg Gait</vt:lpstr>
      <vt:lpstr>Snapping Hip Syndrome (Coxa Saltans)</vt:lpstr>
      <vt:lpstr>Mobilization</vt:lpstr>
      <vt:lpstr>Total Hip Replacement</vt:lpstr>
      <vt:lpstr>Special Tests</vt:lpstr>
      <vt:lpstr>PowerPoint Presentation</vt:lpstr>
      <vt:lpstr>PowerPoint Presentation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keywords/>
  <dc:description>generated using python-pptx</dc:description>
  <cp:lastModifiedBy>AMIT PRASHAR</cp:lastModifiedBy>
  <cp:revision>28</cp:revision>
  <dcterms:created xsi:type="dcterms:W3CDTF">2013-01-27T09:14:16Z</dcterms:created>
  <dcterms:modified xsi:type="dcterms:W3CDTF">2026-06-10T17:33:43Z</dcterms:modified>
  <cp:category/>
</cp:coreProperties>
</file>