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30"/>
  </p:notesMasterIdLst>
  <p:handoutMasterIdLst>
    <p:handoutMasterId r:id="rId31"/>
  </p:handoutMasterIdLst>
  <p:sldIdLst>
    <p:sldId id="312" r:id="rId5"/>
    <p:sldId id="304" r:id="rId6"/>
    <p:sldId id="307" r:id="rId7"/>
    <p:sldId id="323" r:id="rId8"/>
    <p:sldId id="324" r:id="rId9"/>
    <p:sldId id="281" r:id="rId10"/>
    <p:sldId id="282" r:id="rId11"/>
    <p:sldId id="314" r:id="rId12"/>
    <p:sldId id="315" r:id="rId13"/>
    <p:sldId id="317" r:id="rId14"/>
    <p:sldId id="318" r:id="rId15"/>
    <p:sldId id="319" r:id="rId16"/>
    <p:sldId id="325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334" r:id="rId26"/>
    <p:sldId id="335" r:id="rId27"/>
    <p:sldId id="336" r:id="rId28"/>
    <p:sldId id="297" r:id="rId29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88" autoAdjust="0"/>
  </p:normalViewPr>
  <p:slideViewPr>
    <p:cSldViewPr snapToGrid="0" snapToObjects="1">
      <p:cViewPr>
        <p:scale>
          <a:sx n="81" d="100"/>
          <a:sy n="81" d="100"/>
        </p:scale>
        <p:origin x="754" y="10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  <a:t>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0-14T09:05:49.3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10139 70 5937 0 0,'-35'-6'53'0'0,"-2"-1"-1"0"0,-1 1 0 0 0,-1 1 0 0 0,-2-1 1 0 0,-1 1-1 0 0,-1 1 0 0 0,0-1 0 0 0,-2 2 1 0 0,-1-1-1 0 0,0 1 0 0 0,-2 0 1 0 0,1 1-1 0 0,-2 0 0 0 0,-67-1 0 0 0,-72 0-97 0 0,0 1 0 0 0,-277 6 0 0 0,200-2 124 0 0,-647 9 346 0 0,2 7 0 0 0,-1335 61 0 0 0,1971-66-186 0 0,4 2 0 0 0,3 2-1 0 0,-469 45 1 0 0,574-45-226 0 0,4 1 1 0 0,5 2-1 0 0,4 0 1 0 0,5 2 0 0 0,5 1-1 0 0,-236 52 1 0 0,177-29-49 0 0,10 1 0 0 0,11 2 0 0 0,11 2 0 0 0,-181 75 0 0 0,282-98 25 0 0,7 0 0 0 0,7 1 0 0 0,6 0 0 0 0,7 1 0 0 0,7-1 0 0 0,6 2 0 0 0,8-1 0 0 0,6 0 0 0 0,8 1 0 0 0,24 44 0 0 0,-1-54 22 0 0,5 0 0 0 0,4-1 0 0 0,5 1 1 0 0,5-1-1 0 0,4 0 0 0 0,5-1 1 0 0,4 0-1 0 0,123 33 0 0 0,-37-17 64 0 0,7-1 0 0 0,8-1-1 0 0,236 38 1 0 0,-161-35-20 0 0,8-2-1 0 0,8-2 1 0 0,7-2 0 0 0,327 28 0 0 0,-258-31-31 0 0,7-2 1 0 0,4-3-1 0 0,6-3 1 0 0,3-3-1 0 0,398 9 1 0 0,-232-14-45 0 0,3-4 1 0 0,978-12-1 0 0,-1027-3-88 0 0,-3-4 0 0 0,-2-3-1 0 0,-5-4 1 0 0,806-57 0 0 0,-998 56 109 0 0,-4-3 0 0 0,-6-2 0 0 0,-5-1 0 0 0,-7-3 0 0 0,-7-2 0 0 0,217-38 0 0 0,-306 45 90 0 0,-5-2-1 0 0,-6 0 1 0 0,-7-2 0 0 0,-6-1-1 0 0,-7 0 1 0 0,-7-2 0 0 0,-6 0-1 0 0,-8-1 1 0 0,120-63 0 0 0,-178 77-8 0 0,-3-1 0 0 0,-5 0 0 0 0,-4 0 0 0 0,-5 0 0 0 0,-4-1 0 0 0,-5 1 0 0 0,-4-1 0 0 0,-5 1 0 0 0,-4-1 0 0 0,-4 1 0 0 0,-5 0 0 0 0,-4 0 0 0 0,-5 0 0 0 0,-4 1 0 0 0,-4-1 0 0 0,-4 1 0 0 0,-76-25 0 0 0,-40-4-38 0 0,-10 1 0 0 0,-11 1 0 0 0,-10 2 0 0 0,-10 2 0 0 0,-9 1 0 0 0,-258-39 0 0 0,41 16-8 0 0,-15 4 0 0 0,-685-71 0 0 0,960 114-61 0 0,-4 2 0 0 0,-2 0 0 0 0,-4 3 0 0 0,-2 0 0 0 0,-2 2 0 0 0,-187-4-1 0 0,106 7-1095 0 0,-2 2 0 0 0,-1 2 0 0 0,-432 8 0 0 0,347 1-3391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10-21T09:02:30.7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19 3937 0 0,'0'-2'24'0'0,"1"1"0"0"0,1-2-16 0 0,1 1-8 0 0,-2 1 8 0 0,2-1-8 0 0,0 1-8 0 0,1-1 0 0 0,-1 2 0 0 0,0-2 8 0 0,1 1-24 0 0,1-1-2809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65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736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53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397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67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42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46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541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38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307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>
            <a:extLst>
              <a:ext uri="{FF2B5EF4-FFF2-40B4-BE49-F238E27FC236}">
                <a16:creationId xmlns:a16="http://schemas.microsoft.com/office/drawing/2014/main" id="{BA5D5A72-CB6F-F8DE-E2C9-90459C8C3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>
            <a:extLst>
              <a:ext uri="{FF2B5EF4-FFF2-40B4-BE49-F238E27FC236}">
                <a16:creationId xmlns:a16="http://schemas.microsoft.com/office/drawing/2014/main" id="{EFFAEAD9-58A9-096B-C6D0-58F7AD08EB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114D1E-7749-DD58-8782-318E4F679D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33189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F8B46B-EF6E-BC12-09E2-0F3B77919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7B4F11-E150-473B-98F5-6E6AC9646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A8E2FA61-C047-21BB-AA50-F84AD7685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1A2791BA-760E-9FA5-8743-D0B699FC9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6A03F2-8C7B-D33B-0E8F-24D4800D5C0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51465C6-2CDE-B5BF-F22E-CBDD44E86CFC}"/>
              </a:ext>
            </a:extLst>
          </p:cNvPr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2" name="Picture Placeholder 7">
            <a:extLst>
              <a:ext uri="{FF2B5EF4-FFF2-40B4-BE49-F238E27FC236}">
                <a16:creationId xmlns:a16="http://schemas.microsoft.com/office/drawing/2014/main" id="{55126063-BDEE-A1AB-FDAE-DD9B98CACD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>
            <a:extLst>
              <a:ext uri="{FF2B5EF4-FFF2-40B4-BE49-F238E27FC236}">
                <a16:creationId xmlns:a16="http://schemas.microsoft.com/office/drawing/2014/main" id="{2A3EC91E-4089-D366-06D3-3E66F93DFA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3" name="Image 4">
            <a:extLst>
              <a:ext uri="{FF2B5EF4-FFF2-40B4-BE49-F238E27FC236}">
                <a16:creationId xmlns:a16="http://schemas.microsoft.com/office/drawing/2014/main" id="{EC46DC71-C12A-96C8-3FE2-AA95AB58B3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0F5EA7-881C-8FB7-EAC9-89C8F2E5865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ED7A50D8-0839-EC58-FFBE-315A209957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Image 0">
            <a:extLst>
              <a:ext uri="{FF2B5EF4-FFF2-40B4-BE49-F238E27FC236}">
                <a16:creationId xmlns:a16="http://schemas.microsoft.com/office/drawing/2014/main" id="{CD2D664E-6702-6607-A37E-2E9961449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951C5737-DF7E-D671-AC74-9E488335B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>
            <a:extLst>
              <a:ext uri="{FF2B5EF4-FFF2-40B4-BE49-F238E27FC236}">
                <a16:creationId xmlns:a16="http://schemas.microsoft.com/office/drawing/2014/main" id="{B9036D42-A06F-E6EE-BB91-8BAF04519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>
            <a:extLst>
              <a:ext uri="{FF2B5EF4-FFF2-40B4-BE49-F238E27FC236}">
                <a16:creationId xmlns:a16="http://schemas.microsoft.com/office/drawing/2014/main" id="{86E0540C-3355-A50D-AC61-047B54B70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B00F713C-1CC6-5879-0410-95F179D56A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E40D3F2-4A7A-F909-AC98-0B402B26776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16296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>
            <a:extLst>
              <a:ext uri="{FF2B5EF4-FFF2-40B4-BE49-F238E27FC236}">
                <a16:creationId xmlns:a16="http://schemas.microsoft.com/office/drawing/2014/main" id="{3C7B0BB3-A5CA-7C72-DC39-AD00EC9096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7871527-68A5-0A5C-F5A6-A80523BAC9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EB118B3-9B06-AD11-738A-7A0651F98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0EA94262-504E-06F2-F383-E832C37B12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FBCB81C-7599-87A1-8037-5FB8C374503A}"/>
              </a:ext>
            </a:extLst>
          </p:cNvPr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6FF02D51-6992-3FED-2A19-92E5AC564CF4}"/>
              </a:ext>
            </a:extLst>
          </p:cNvPr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C2762372-3C12-61F8-F131-E4C08A2B1735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464" indent="-283464">
              <a:spcBef>
                <a:spcPts val="1000"/>
              </a:spcBef>
              <a:defRPr sz="1800"/>
            </a:lvl2pPr>
            <a:lvl3pPr marL="283464" indent="-283464">
              <a:spcBef>
                <a:spcPts val="1000"/>
              </a:spcBef>
              <a:defRPr sz="1800"/>
            </a:lvl3pPr>
            <a:lvl4pPr marL="283464" indent="-283464">
              <a:spcBef>
                <a:spcPts val="1000"/>
              </a:spcBef>
              <a:defRPr sz="1800"/>
            </a:lvl4pPr>
            <a:lvl5pPr marL="283464"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673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ADE444-940A-5A34-8C49-4F15BC33EEC7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236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436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636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79FCB-9A9F-6B60-A95C-FCF020598DE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464">
              <a:spcBef>
                <a:spcPts val="1000"/>
              </a:spcBef>
              <a:defRPr sz="1800"/>
            </a:lvl2pPr>
            <a:lvl3pPr indent="-283464">
              <a:spcBef>
                <a:spcPts val="1000"/>
              </a:spcBef>
              <a:defRPr sz="1800"/>
            </a:lvl3pPr>
            <a:lvl4pPr indent="-283464">
              <a:spcBef>
                <a:spcPts val="1000"/>
              </a:spcBef>
              <a:defRPr sz="1800"/>
            </a:lvl4pPr>
            <a:lvl5pPr indent="-283464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2912B88E-830A-AD4C-378F-46EF5F7795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152F76-E42E-3D76-6BDB-2FA0D6921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>
              <a:extLst>
                <a:ext uri="{FF2B5EF4-FFF2-40B4-BE49-F238E27FC236}">
                  <a16:creationId xmlns:a16="http://schemas.microsoft.com/office/drawing/2014/main" id="{ED0348C7-D83F-0AD7-2539-41219A795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>
              <a:extLst>
                <a:ext uri="{FF2B5EF4-FFF2-40B4-BE49-F238E27FC236}">
                  <a16:creationId xmlns:a16="http://schemas.microsoft.com/office/drawing/2014/main" id="{E911AA2D-BE77-278D-CD2E-2EB3E180F3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>
              <a:extLst>
                <a:ext uri="{FF2B5EF4-FFF2-40B4-BE49-F238E27FC236}">
                  <a16:creationId xmlns:a16="http://schemas.microsoft.com/office/drawing/2014/main" id="{B6CE0BA6-C0FD-AC39-6C31-8477E0CAFD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>
              <a:extLst>
                <a:ext uri="{FF2B5EF4-FFF2-40B4-BE49-F238E27FC236}">
                  <a16:creationId xmlns:a16="http://schemas.microsoft.com/office/drawing/2014/main" id="{666AD1A4-36DE-12F3-BB78-BA678A5957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79071EEC-EAD1-8B22-009A-68E74589AA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620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28259CF0-6BC5-3693-6F49-C4489C07C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>
            <a:extLst>
              <a:ext uri="{FF2B5EF4-FFF2-40B4-BE49-F238E27FC236}">
                <a16:creationId xmlns:a16="http://schemas.microsoft.com/office/drawing/2014/main" id="{9019DA73-2516-F3D2-ECDB-620C90483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665DA82-D253-8EC5-5DFB-F0266ED9FB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A8B7F1F1-806C-8D65-7340-220A0C46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>
            <a:extLst>
              <a:ext uri="{FF2B5EF4-FFF2-40B4-BE49-F238E27FC236}">
                <a16:creationId xmlns:a16="http://schemas.microsoft.com/office/drawing/2014/main" id="{E76518D4-6149-BA03-3BE5-6A13A792C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58F56A7F-403C-059D-4B58-A8D59888A15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723BF40-731C-2A5B-FC2F-B59DEF431C6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3ACD3A33-D8A4-7058-9798-30967E3EFD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04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58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>
            <a:extLst>
              <a:ext uri="{FF2B5EF4-FFF2-40B4-BE49-F238E27FC236}">
                <a16:creationId xmlns:a16="http://schemas.microsoft.com/office/drawing/2014/main" id="{D5595DD5-43B0-252F-8BC6-6B74340C5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BC3A3767-6C5E-8188-0A49-955BBACE3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4BD7F71-D12B-4F27-1505-FF681CF55F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FB87C65D-4EF3-18C8-18A8-477F87A37E5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AEFFA34C-885D-E995-D8F9-B4ACFBF31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C6639AD7-128F-B39D-B45F-0F22A2C6D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/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48479A23-C29C-C711-510C-05B69B882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/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>
            <a:extLst>
              <a:ext uri="{FF2B5EF4-FFF2-40B4-BE49-F238E27FC236}">
                <a16:creationId xmlns:a16="http://schemas.microsoft.com/office/drawing/2014/main" id="{F3DC42FA-4B8F-2EFC-CAB4-1CCAB93BEB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6507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376CF4B8-1811-BD21-43A7-560AC472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0B7B4F0-D3BC-63DF-6429-F771BE5A3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D6DED8E-165F-59D7-F01C-4EF0446E5FC0}"/>
              </a:ext>
            </a:extLst>
          </p:cNvPr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2933FDAB-13EE-5F9F-5DFC-A5A60BC636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508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EB515B5-2D9F-58E1-6E3C-CCBF105D8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>
            <a:extLst>
              <a:ext uri="{FF2B5EF4-FFF2-40B4-BE49-F238E27FC236}">
                <a16:creationId xmlns:a16="http://schemas.microsoft.com/office/drawing/2014/main" id="{5CCFEDF9-5B69-87BA-8A33-35033DA40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F10CB4-CF79-A942-DA9C-04CBB7C89D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80" r:id="rId3"/>
    <p:sldLayoutId id="2147483653" r:id="rId4"/>
    <p:sldLayoutId id="2147483668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1" r:id="rId11"/>
    <p:sldLayoutId id="2147483692" r:id="rId12"/>
    <p:sldLayoutId id="2147483676" r:id="rId13"/>
    <p:sldLayoutId id="2147483656" r:id="rId14"/>
    <p:sldLayoutId id="2147483657" r:id="rId15"/>
    <p:sldLayoutId id="2147483658" r:id="rId16"/>
    <p:sldLayoutId id="2147483659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customXml" Target="../ink/ink1.xml"/><Relationship Id="rId4" Type="http://schemas.openxmlformats.org/officeDocument/2006/relationships/hyperlink" Target="https://pressbooks.bccampus.ca/humanbiomechanics/chapter/9-6-forces-and-torques-in-muscles-and-joints-2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hyperlink" Target="https://yoon2nd.tistory.com/52" TargetMode="Externa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customXml" Target="../ink/ink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7FF65-A536-F639-8591-ED024C2233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9790" y="810227"/>
            <a:ext cx="6392421" cy="3831221"/>
          </a:xfrm>
        </p:spPr>
        <p:txBody>
          <a:bodyPr anchor="ctr"/>
          <a:lstStyle/>
          <a:p>
            <a:r>
              <a:rPr lang="en-US" dirty="0"/>
              <a:t>Exercise </a:t>
            </a:r>
            <a:br>
              <a:rPr lang="en-US" dirty="0"/>
            </a:br>
            <a:r>
              <a:rPr lang="en-US" dirty="0"/>
              <a:t>therapy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part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64EFED-C6E6-5F94-66CC-971682EE1F74}"/>
              </a:ext>
            </a:extLst>
          </p:cNvPr>
          <p:cNvSpPr txBox="1"/>
          <p:nvPr/>
        </p:nvSpPr>
        <p:spPr>
          <a:xfrm>
            <a:off x="6800850" y="5657850"/>
            <a:ext cx="3457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Dr. Ojaswi Sahal (PT)</a:t>
            </a:r>
          </a:p>
        </p:txBody>
      </p:sp>
    </p:spTree>
    <p:extLst>
      <p:ext uri="{BB962C8B-B14F-4D97-AF65-F5344CB8AC3E}">
        <p14:creationId xmlns:p14="http://schemas.microsoft.com/office/powerpoint/2010/main" val="2202437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21072-4A77-DB4D-DF41-58EADB7D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57274"/>
            <a:ext cx="6583680" cy="628651"/>
          </a:xfrm>
        </p:spPr>
        <p:txBody>
          <a:bodyPr/>
          <a:lstStyle/>
          <a:p>
            <a:r>
              <a:rPr lang="en-US" dirty="0"/>
              <a:t>What’s into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22962-3C7F-E480-5C35-7F4860A09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838325"/>
            <a:ext cx="6583680" cy="4203659"/>
          </a:xfrm>
        </p:spPr>
        <p:txBody>
          <a:bodyPr>
            <a:normAutofit/>
          </a:bodyPr>
          <a:lstStyle/>
          <a:p>
            <a:r>
              <a:rPr lang="en-US" dirty="0"/>
              <a:t>Mechanical Principles</a:t>
            </a:r>
          </a:p>
          <a:p>
            <a:r>
              <a:rPr lang="en-US" dirty="0"/>
              <a:t>Introduction to Movement </a:t>
            </a:r>
          </a:p>
          <a:p>
            <a:r>
              <a:rPr lang="en-US" dirty="0"/>
              <a:t>Introduction to Exercise Therapy</a:t>
            </a:r>
          </a:p>
          <a:p>
            <a:r>
              <a:rPr lang="en-US" dirty="0"/>
              <a:t>Starting  Positions </a:t>
            </a:r>
          </a:p>
          <a:p>
            <a:r>
              <a:rPr lang="en-US" dirty="0"/>
              <a:t>Active Movements</a:t>
            </a:r>
          </a:p>
          <a:p>
            <a:r>
              <a:rPr lang="en-US" dirty="0"/>
              <a:t>Relaxation</a:t>
            </a:r>
          </a:p>
          <a:p>
            <a:r>
              <a:rPr lang="en-US" dirty="0"/>
              <a:t>Passive Movements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5CFA2-4E67-F157-5FFD-A246307D4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219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366" y="314325"/>
            <a:ext cx="5723586" cy="1143000"/>
          </a:xfrm>
        </p:spPr>
        <p:txBody>
          <a:bodyPr/>
          <a:lstStyle/>
          <a:p>
            <a:r>
              <a:rPr lang="en-US" dirty="0"/>
              <a:t>Mechanical principles</a:t>
            </a:r>
          </a:p>
        </p:txBody>
      </p:sp>
      <p:pic>
        <p:nvPicPr>
          <p:cNvPr id="13" name="Picture 12" descr="A diagram of a person carrying a box&#10;&#10;AI-generated content may be incorrect.">
            <a:extLst>
              <a:ext uri="{FF2B5EF4-FFF2-40B4-BE49-F238E27FC236}">
                <a16:creationId xmlns:a16="http://schemas.microsoft.com/office/drawing/2014/main" id="{28683666-80D3-A1DF-DC70-BB54893C8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23754" y="493876"/>
            <a:ext cx="3810000" cy="486189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8CAC0F3-F7BF-2941-B3DC-2C84009A5A78}"/>
              </a:ext>
            </a:extLst>
          </p:cNvPr>
          <p:cNvSpPr txBox="1"/>
          <p:nvPr/>
        </p:nvSpPr>
        <p:spPr>
          <a:xfrm>
            <a:off x="6687882" y="1765921"/>
            <a:ext cx="1648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002060"/>
                </a:solidFill>
              </a:rPr>
              <a:t>FORCE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2800" dirty="0">
              <a:solidFill>
                <a:srgbClr val="002060"/>
              </a:solidFill>
            </a:endParaRPr>
          </a:p>
          <a:p>
            <a:endParaRPr lang="en-IN" sz="28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91F205C1-094D-94BA-8034-EEDCD9E83ECC}"/>
                  </a:ext>
                </a:extLst>
              </p14:cNvPr>
              <p14:cNvContentPartPr/>
              <p14:nvPr/>
            </p14:nvContentPartPr>
            <p14:xfrm>
              <a:off x="4972490" y="1696738"/>
              <a:ext cx="5078984" cy="659964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91F205C1-094D-94BA-8034-EEDCD9E83E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66368" y="1690617"/>
                <a:ext cx="5091228" cy="672206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38B9756-8F54-D4A0-84A6-AF1F5897C6DE}"/>
              </a:ext>
            </a:extLst>
          </p:cNvPr>
          <p:cNvSpPr txBox="1"/>
          <p:nvPr/>
        </p:nvSpPr>
        <p:spPr>
          <a:xfrm>
            <a:off x="5291847" y="2811294"/>
            <a:ext cx="4939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Any push or pull, that alters the state of the body.</a:t>
            </a:r>
          </a:p>
        </p:txBody>
      </p:sp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645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keleton with the muscles of the back&#10;&#10;AI-generated content may be incorrect.">
            <a:extLst>
              <a:ext uri="{FF2B5EF4-FFF2-40B4-BE49-F238E27FC236}">
                <a16:creationId xmlns:a16="http://schemas.microsoft.com/office/drawing/2014/main" id="{3F81952B-6B89-9C6C-44D2-4257B89EF4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85881" y="309482"/>
            <a:ext cx="5270850" cy="5289913"/>
          </a:xfrm>
          <a:prstGeom prst="rect">
            <a:avLst/>
          </a:prstGeom>
        </p:spPr>
      </p:pic>
      <p:pic>
        <p:nvPicPr>
          <p:cNvPr id="7" name="WhatsApp Video 2025-10-14 at 15.11.22_7cf5cad6">
            <a:hlinkClick r:id="" action="ppaction://media"/>
            <a:extLst>
              <a:ext uri="{FF2B5EF4-FFF2-40B4-BE49-F238E27FC236}">
                <a16:creationId xmlns:a16="http://schemas.microsoft.com/office/drawing/2014/main" id="{32CBD1A1-8836-E8B0-1C03-451B1E5A82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147436"/>
            <a:ext cx="5019333" cy="600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62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6D23A3BE-476E-9E3B-1F40-D30B6BB9171B}"/>
              </a:ext>
            </a:extLst>
          </p:cNvPr>
          <p:cNvSpPr/>
          <p:nvPr/>
        </p:nvSpPr>
        <p:spPr>
          <a:xfrm>
            <a:off x="937549" y="1362758"/>
            <a:ext cx="1493135" cy="68290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339BF-E6D7-DD0E-AF02-6813852E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548" y="1519359"/>
            <a:ext cx="1886673" cy="520181"/>
          </a:xfrm>
        </p:spPr>
        <p:txBody>
          <a:bodyPr/>
          <a:lstStyle/>
          <a:p>
            <a:r>
              <a:rPr lang="en-IN" dirty="0">
                <a:solidFill>
                  <a:srgbClr val="002060"/>
                </a:solidFill>
              </a:rPr>
              <a:t>TENSION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00B34C-2DE3-C64D-B651-6502E3CF93C2}"/>
              </a:ext>
            </a:extLst>
          </p:cNvPr>
          <p:cNvSpPr txBox="1"/>
          <p:nvPr/>
        </p:nvSpPr>
        <p:spPr>
          <a:xfrm>
            <a:off x="2824221" y="655983"/>
            <a:ext cx="89138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System of forces tending to separate parts of a body combined with equal and opposite forces which hold the parts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Measured in Newton.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In physiology, Tension and Force are used synonymously.</a:t>
            </a:r>
          </a:p>
          <a:p>
            <a:r>
              <a:rPr lang="en-IN" dirty="0"/>
              <a:t>    </a:t>
            </a:r>
            <a:r>
              <a:rPr lang="en-IN" dirty="0" err="1"/>
              <a:t>e.g</a:t>
            </a:r>
            <a:r>
              <a:rPr lang="en-IN" dirty="0"/>
              <a:t> – intramuscular tension is the force of muscle contraction.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8679032-1B57-D474-C453-1969B2437628}"/>
              </a:ext>
            </a:extLst>
          </p:cNvPr>
          <p:cNvSpPr/>
          <p:nvPr/>
        </p:nvSpPr>
        <p:spPr>
          <a:xfrm>
            <a:off x="824948" y="3339548"/>
            <a:ext cx="1759226" cy="68290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ECBE33-4C40-8D09-D8F1-D682466E2FAF}"/>
              </a:ext>
            </a:extLst>
          </p:cNvPr>
          <p:cNvSpPr txBox="1"/>
          <p:nvPr/>
        </p:nvSpPr>
        <p:spPr>
          <a:xfrm>
            <a:off x="937549" y="3428999"/>
            <a:ext cx="1493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/>
              <a:t>GRAVITY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174798-D1F7-FFE9-07DA-87C1CAF7B5B3}"/>
              </a:ext>
            </a:extLst>
          </p:cNvPr>
          <p:cNvSpPr txBox="1"/>
          <p:nvPr/>
        </p:nvSpPr>
        <p:spPr>
          <a:xfrm>
            <a:off x="2979174" y="3339548"/>
            <a:ext cx="85442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Force by which, all bodies are attracted to earth.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/>
              <a:t>Acts on human body also, counterbalanced by equal and opposite force. </a:t>
            </a:r>
          </a:p>
          <a:p>
            <a:r>
              <a:rPr lang="en-IN" dirty="0"/>
              <a:t>     </a:t>
            </a:r>
            <a:r>
              <a:rPr lang="en-IN" dirty="0" err="1"/>
              <a:t>e.g</a:t>
            </a:r>
            <a:r>
              <a:rPr lang="en-IN" dirty="0"/>
              <a:t>- plinth, buoyancy of water, isometric muscular contraction.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9" name="Picture 8" descr="A diagram of a person's body&#10;&#10;AI-generated content may be incorrect.">
            <a:extLst>
              <a:ext uri="{FF2B5EF4-FFF2-40B4-BE49-F238E27FC236}">
                <a16:creationId xmlns:a16="http://schemas.microsoft.com/office/drawing/2014/main" id="{3BFF9E07-C128-9201-BD82-30F81FA88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234" y="3934778"/>
            <a:ext cx="2614766" cy="292322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44E1F63-3278-3A2C-0313-E69361AF1BFA}"/>
              </a:ext>
            </a:extLst>
          </p:cNvPr>
          <p:cNvSpPr/>
          <p:nvPr/>
        </p:nvSpPr>
        <p:spPr>
          <a:xfrm>
            <a:off x="1435510" y="5053781"/>
            <a:ext cx="6912077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1F4797-BB21-6108-B193-7DB9F527BC3B}"/>
              </a:ext>
            </a:extLst>
          </p:cNvPr>
          <p:cNvSpPr txBox="1"/>
          <p:nvPr/>
        </p:nvSpPr>
        <p:spPr>
          <a:xfrm>
            <a:off x="1592826" y="5053781"/>
            <a:ext cx="6912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In erect position balance is maintained by the integrated contraction of many muscles called ANTI-GRAVITY MUSCLES. </a:t>
            </a: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E8954-9BCB-7FD9-A210-38DC54382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565" y="1057274"/>
            <a:ext cx="7965461" cy="994164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centre</a:t>
            </a:r>
            <a:r>
              <a:rPr lang="en-US" dirty="0"/>
              <a:t> of gravity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A8D806D-D605-860C-A20B-7175F0A4C7F8}"/>
              </a:ext>
            </a:extLst>
          </p:cNvPr>
          <p:cNvSpPr/>
          <p:nvPr/>
        </p:nvSpPr>
        <p:spPr>
          <a:xfrm>
            <a:off x="2910348" y="5134128"/>
            <a:ext cx="8515677" cy="79472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11C33-898C-4414-4665-5136EB6FC1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60565" y="2303029"/>
            <a:ext cx="7965460" cy="34976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Point through which the earth’s attraction effectively acts 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dirty="0" err="1"/>
              <a:t>centre</a:t>
            </a:r>
            <a:r>
              <a:rPr lang="en-US" dirty="0"/>
              <a:t> of gravity of the human body in the anatomical position is reputed to be in the vicinity of the body of the second sacral vertebra.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4FF72B7-0438-3641-5939-75128934B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 descr="A drawing of a triangle and a triangle&#10;&#10;AI-generated content may be incorrect.">
            <a:extLst>
              <a:ext uri="{FF2B5EF4-FFF2-40B4-BE49-F238E27FC236}">
                <a16:creationId xmlns:a16="http://schemas.microsoft.com/office/drawing/2014/main" id="{5E3A4DC2-B4F6-D802-1A0C-9E4D86B22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698" y="2650839"/>
            <a:ext cx="8550614" cy="24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681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10199-C129-11F0-56F2-2D1AED21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8396" y="96015"/>
            <a:ext cx="7043617" cy="722365"/>
          </a:xfrm>
        </p:spPr>
        <p:txBody>
          <a:bodyPr/>
          <a:lstStyle/>
          <a:p>
            <a:r>
              <a:rPr lang="en-US" dirty="0"/>
              <a:t>Line of gravity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0AEC4F-E711-8552-9C34-82C1514A1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8C65D55-37FD-9DC8-8B0E-D438FA235FE4}"/>
              </a:ext>
            </a:extLst>
          </p:cNvPr>
          <p:cNvPicPr>
            <a:picLocks noGrp="1"/>
          </p:cNvPicPr>
          <p:nvPr>
            <p:ph idx="11"/>
          </p:nvPr>
        </p:nvPicPr>
        <p:blipFill>
          <a:blip r:embed="rId3"/>
          <a:stretch>
            <a:fillRect/>
          </a:stretch>
        </p:blipFill>
        <p:spPr>
          <a:xfrm>
            <a:off x="3818628" y="4353550"/>
            <a:ext cx="6711696" cy="237744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45C628-58D3-32FC-C083-400DAADAA197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568396" y="928689"/>
            <a:ext cx="5831244" cy="317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718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A34A6-22BC-27A4-2C79-EE98A4943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6657" y="81750"/>
            <a:ext cx="4969093" cy="752885"/>
          </a:xfrm>
        </p:spPr>
        <p:txBody>
          <a:bodyPr/>
          <a:lstStyle/>
          <a:p>
            <a:r>
              <a:rPr lang="en-US" dirty="0"/>
              <a:t>base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67C004-8B72-C872-98FB-00A2A584D0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AEF9954A-E263-8A7E-58B1-4D03F7D1B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2099" y="1000840"/>
            <a:ext cx="7570839" cy="1393901"/>
          </a:xfrm>
        </p:spPr>
        <p:txBody>
          <a:bodyPr>
            <a:normAutofit/>
          </a:bodyPr>
          <a:lstStyle/>
          <a:p>
            <a:r>
              <a:rPr lang="en-US" dirty="0"/>
              <a:t>Area by which, a rigid body is supported.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7B15F2D-29B6-FD00-69CE-A3CDAEAD33AF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894737" y="1460678"/>
            <a:ext cx="5529046" cy="3628234"/>
          </a:xfrm>
        </p:spPr>
      </p:pic>
    </p:spTree>
    <p:extLst>
      <p:ext uri="{BB962C8B-B14F-4D97-AF65-F5344CB8AC3E}">
        <p14:creationId xmlns:p14="http://schemas.microsoft.com/office/powerpoint/2010/main" val="2468595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55F2D4-C20E-BEBC-1CCF-4449B0456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277" y="629720"/>
            <a:ext cx="7631709" cy="597936"/>
          </a:xfrm>
        </p:spPr>
        <p:txBody>
          <a:bodyPr/>
          <a:lstStyle/>
          <a:p>
            <a:r>
              <a:rPr lang="en-US" dirty="0"/>
              <a:t>equilibrium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749C7CD1-A9AA-49E3-6734-AD9546F2DF5B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11277" y="1450771"/>
            <a:ext cx="7049730" cy="13415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When the forces acting on a body are perfectly balanced &amp; the body remains at rest.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                 </a:t>
            </a:r>
            <a:r>
              <a:rPr lang="en-US" sz="3200" dirty="0"/>
              <a:t>3 TYPES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CE1B8-1C92-D6D2-444B-652DB90E86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B39233-2190-2551-CFD9-9881BDF2182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8289874" y="757980"/>
            <a:ext cx="3282951" cy="5342039"/>
          </a:xfrm>
          <a:prstGeom prst="rect">
            <a:avLst/>
          </a:prstGeom>
        </p:spPr>
      </p:pic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3841A406-0457-5918-378C-3E36D56F795C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865239" y="2959561"/>
            <a:ext cx="6440129" cy="3140458"/>
          </a:xfrm>
        </p:spPr>
      </p:pic>
    </p:spTree>
    <p:extLst>
      <p:ext uri="{BB962C8B-B14F-4D97-AF65-F5344CB8AC3E}">
        <p14:creationId xmlns:p14="http://schemas.microsoft.com/office/powerpoint/2010/main" val="19416196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43EC8A-1733-CCF7-081F-EB4667CB3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793" y="204317"/>
            <a:ext cx="7843837" cy="600075"/>
          </a:xfrm>
        </p:spPr>
        <p:txBody>
          <a:bodyPr/>
          <a:lstStyle/>
          <a:p>
            <a:r>
              <a:rPr lang="en-US" dirty="0"/>
              <a:t>Fixation &amp; </a:t>
            </a:r>
            <a:r>
              <a:rPr lang="en-US" dirty="0" err="1"/>
              <a:t>stabilisation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E55D3D-AA24-CF53-6679-29B3C83F764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21110" y="897235"/>
            <a:ext cx="6903076" cy="912854"/>
          </a:xfrm>
        </p:spPr>
        <p:txBody>
          <a:bodyPr/>
          <a:lstStyle/>
          <a:p>
            <a:r>
              <a:rPr lang="en-US" dirty="0"/>
              <a:t>Fixation- state of immobility</a:t>
            </a:r>
          </a:p>
          <a:p>
            <a:r>
              <a:rPr lang="en-US" dirty="0" err="1"/>
              <a:t>Stabilisation</a:t>
            </a:r>
            <a:r>
              <a:rPr lang="en-US" dirty="0"/>
              <a:t>- relative immobility.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69D854-FB65-0E93-CFE2-041F7C41DD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1" name="Picture Placeholder 10" descr="A person massaging a person's back&#10;&#10;AI-generated content may be incorrect.">
            <a:extLst>
              <a:ext uri="{FF2B5EF4-FFF2-40B4-BE49-F238E27FC236}">
                <a16:creationId xmlns:a16="http://schemas.microsoft.com/office/drawing/2014/main" id="{CFDE3532-A547-D967-B22E-65C2E45981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9073" r="19073"/>
          <a:stretch>
            <a:fillRect/>
          </a:stretch>
        </p:blipFill>
        <p:spPr/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780EE-8D2E-CC45-C1C2-CC081628A131}"/>
              </a:ext>
            </a:extLst>
          </p:cNvPr>
          <p:cNvSpPr txBox="1"/>
          <p:nvPr/>
        </p:nvSpPr>
        <p:spPr>
          <a:xfrm>
            <a:off x="521110" y="1801517"/>
            <a:ext cx="7246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Can be active- by co-contraction of muscles </a:t>
            </a:r>
          </a:p>
          <a:p>
            <a:r>
              <a:rPr lang="en-IN" dirty="0"/>
              <a:t>Can be passive- by manual pressure , strap , sand bag.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28E722-B227-1C25-1BA1-616A86B42802}"/>
              </a:ext>
            </a:extLst>
          </p:cNvPr>
          <p:cNvSpPr txBox="1"/>
          <p:nvPr/>
        </p:nvSpPr>
        <p:spPr>
          <a:xfrm>
            <a:off x="2997685" y="6081325"/>
            <a:ext cx="3202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MECHANICA FIXATION</a:t>
            </a:r>
          </a:p>
        </p:txBody>
      </p:sp>
      <p:pic>
        <p:nvPicPr>
          <p:cNvPr id="17" name="Picture 16" descr="X-ray of a human leg&#10;&#10;AI-generated content may be incorrect.">
            <a:extLst>
              <a:ext uri="{FF2B5EF4-FFF2-40B4-BE49-F238E27FC236}">
                <a16:creationId xmlns:a16="http://schemas.microsoft.com/office/drawing/2014/main" id="{74D6DCE0-0C0B-698E-3D24-9D996B361C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110" y="2554314"/>
            <a:ext cx="2146427" cy="37116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DFFD29-E4F6-F66A-395E-EEA1B9FBF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7098" y="2733212"/>
            <a:ext cx="2711397" cy="306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1017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136FCF6-982C-CC37-9625-3EBFC7E7D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2073" y="144841"/>
            <a:ext cx="9879437" cy="624715"/>
          </a:xfrm>
        </p:spPr>
        <p:txBody>
          <a:bodyPr/>
          <a:lstStyle/>
          <a:p>
            <a:r>
              <a:rPr lang="en-US" dirty="0"/>
              <a:t>MECHANICS OF MOVEMENT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514D4FD-D945-5E1B-003D-7E1953E86B9A}"/>
              </a:ext>
            </a:extLst>
          </p:cNvPr>
          <p:cNvSpPr/>
          <p:nvPr/>
        </p:nvSpPr>
        <p:spPr>
          <a:xfrm>
            <a:off x="1462073" y="928688"/>
            <a:ext cx="3138502" cy="885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CC342-9FD1-7055-EAAC-008DC851B1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50563" y="1171575"/>
            <a:ext cx="2975217" cy="885826"/>
          </a:xfrm>
        </p:spPr>
        <p:txBody>
          <a:bodyPr/>
          <a:lstStyle/>
          <a:p>
            <a:r>
              <a:rPr lang="en-US" sz="2800" dirty="0"/>
              <a:t>AXES &amp; PLANES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13EEC9-16E3-6C86-97D0-A7EC7EA09C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3E41418-E590-012F-B591-86F2D9348C89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752476" y="2057401"/>
            <a:ext cx="10356850" cy="4214811"/>
          </a:xfrm>
        </p:spPr>
      </p:pic>
    </p:spTree>
    <p:extLst>
      <p:ext uri="{BB962C8B-B14F-4D97-AF65-F5344CB8AC3E}">
        <p14:creationId xmlns:p14="http://schemas.microsoft.com/office/powerpoint/2010/main" val="3969996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F97681D-73E6-BAB0-38DB-B4A54170959F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5974" y="0"/>
            <a:ext cx="10660052" cy="616482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82D9B1-D865-9539-A4DB-43656714D9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367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2661FF-3FA8-8F17-CDCB-46CD27DE56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712F4DB-E75C-B71A-4389-F485112D1634}"/>
              </a:ext>
            </a:extLst>
          </p:cNvPr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70039" y="592686"/>
            <a:ext cx="5334000" cy="544353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FE01B-E605-3D57-06CE-B7C2FCE2E2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2A8B7AD-6FC4-7434-993F-336C2A7F4A39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504039" y="592686"/>
            <a:ext cx="5253278" cy="568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5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BE308-0683-AEE8-BE25-A7666D8F0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12" y="108369"/>
            <a:ext cx="9879437" cy="980844"/>
          </a:xfrm>
        </p:spPr>
        <p:txBody>
          <a:bodyPr/>
          <a:lstStyle/>
          <a:p>
            <a:r>
              <a:rPr lang="en-IN" sz="6600" dirty="0"/>
              <a:t> L</a:t>
            </a:r>
            <a:r>
              <a:rPr lang="en-IN" sz="3200" dirty="0"/>
              <a:t>evers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95F57E-98E9-E1F0-C492-751FD71D18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33562" y="1079380"/>
            <a:ext cx="8655470" cy="5321421"/>
          </a:xfrm>
        </p:spPr>
        <p:txBody>
          <a:bodyPr/>
          <a:lstStyle/>
          <a:p>
            <a:r>
              <a:rPr lang="en-IN" dirty="0"/>
              <a:t>A rigid bar which is capable of movement about a fixed point, called a FULCRUM.(F)</a:t>
            </a:r>
          </a:p>
          <a:p>
            <a:r>
              <a:rPr lang="en-IN" dirty="0"/>
              <a:t>Work is done with EFFORT (E). </a:t>
            </a:r>
          </a:p>
          <a:p>
            <a:r>
              <a:rPr lang="en-IN" dirty="0"/>
              <a:t>Effort works on another force/Weight (W) or (R).</a:t>
            </a:r>
          </a:p>
          <a:p>
            <a:pPr marL="0" indent="0">
              <a:buNone/>
            </a:pPr>
            <a:r>
              <a:rPr lang="en-IN" dirty="0"/>
              <a:t>    </a:t>
            </a:r>
          </a:p>
          <a:p>
            <a:pPr marL="0" indent="0">
              <a:buNone/>
            </a:pPr>
            <a:r>
              <a:rPr lang="en-IN" dirty="0"/>
              <a:t> 1</a:t>
            </a:r>
            <a:r>
              <a:rPr lang="en-IN" baseline="30000" dirty="0"/>
              <a:t>ST</a:t>
            </a:r>
            <a:r>
              <a:rPr lang="en-IN" dirty="0"/>
              <a:t> ORDER LEVER – </a:t>
            </a:r>
            <a:r>
              <a:rPr lang="en-IN" dirty="0" err="1"/>
              <a:t>Atlanto</a:t>
            </a:r>
            <a:r>
              <a:rPr lang="en-IN" dirty="0"/>
              <a:t>-occipital joint, 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/>
              <a:t>2</a:t>
            </a:r>
            <a:r>
              <a:rPr lang="en-IN" baseline="30000" dirty="0"/>
              <a:t>nd</a:t>
            </a:r>
            <a:r>
              <a:rPr lang="en-IN" dirty="0"/>
              <a:t>  ORDER LEVER-  </a:t>
            </a:r>
            <a:r>
              <a:rPr lang="en-IN" dirty="0" err="1"/>
              <a:t>Metatarso</a:t>
            </a:r>
            <a:r>
              <a:rPr lang="en-IN" dirty="0"/>
              <a:t>- phalangeal joint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48563A-C656-C8DD-776F-C06B761C02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37AE37-771F-7E3B-C46D-AAB0CCE3669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702968" y="3090334"/>
            <a:ext cx="8493318" cy="920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F59483-B2CF-908A-9074-B9EDC32A4E6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768265" y="4471683"/>
            <a:ext cx="8655470" cy="9208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F1FC1C1-FDEF-C64A-C209-50D5DCA04679}"/>
                  </a:ext>
                </a:extLst>
              </p14:cNvPr>
              <p14:cNvContentPartPr/>
              <p14:nvPr/>
            </p14:nvContentPartPr>
            <p14:xfrm>
              <a:off x="5384645" y="3416823"/>
              <a:ext cx="11880" cy="684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F1FC1C1-FDEF-C64A-C209-50D5DCA0467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8525" y="3410703"/>
                <a:ext cx="2412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42048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09763-EF81-EC9E-92ED-FAD476EB3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0542" y="457199"/>
            <a:ext cx="10292506" cy="5596409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  3</a:t>
            </a:r>
            <a:r>
              <a:rPr lang="en-IN" baseline="30000" dirty="0"/>
              <a:t>RD</a:t>
            </a:r>
            <a:r>
              <a:rPr lang="en-IN" dirty="0"/>
              <a:t> ORDER LEVER – Knee Flexion </a:t>
            </a:r>
          </a:p>
          <a:p>
            <a:pPr marL="0" indent="0">
              <a:buNone/>
            </a:pPr>
            <a:r>
              <a:rPr lang="en-IN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16732-46E1-3B1A-A286-2196F63833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9B09F9-64D8-DD51-D867-277E9B73241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01326" y="1081547"/>
            <a:ext cx="8380093" cy="121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04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6E960-29D2-DA4E-A5D2-64C07CD14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589" y="180042"/>
            <a:ext cx="9879437" cy="628081"/>
          </a:xfrm>
        </p:spPr>
        <p:txBody>
          <a:bodyPr/>
          <a:lstStyle/>
          <a:p>
            <a:r>
              <a:rPr lang="en-IN" dirty="0"/>
              <a:t>Types of movement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AAA5A-A7EA-CAD7-3ED1-734B3459C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8026" y="928689"/>
            <a:ext cx="10145021" cy="5124920"/>
          </a:xfrm>
        </p:spPr>
        <p:txBody>
          <a:bodyPr/>
          <a:lstStyle/>
          <a:p>
            <a:r>
              <a:rPr lang="en-IN" dirty="0"/>
              <a:t>When muscles are inactive or relatively so, movement produced by the application of an external force is known as </a:t>
            </a:r>
            <a:r>
              <a:rPr lang="en-IN" b="1" i="1" dirty="0"/>
              <a:t>Passive movement.</a:t>
            </a:r>
          </a:p>
          <a:p>
            <a:r>
              <a:rPr lang="en-IN" dirty="0"/>
              <a:t>Produced by contraction of muscles is </a:t>
            </a:r>
            <a:r>
              <a:rPr lang="en-IN" b="1" i="1" dirty="0"/>
              <a:t>Active Movement.</a:t>
            </a:r>
          </a:p>
          <a:p>
            <a:pPr marL="0" indent="0">
              <a:buNone/>
            </a:pPr>
            <a:r>
              <a:rPr lang="en-IN" sz="2000" dirty="0"/>
              <a:t>  </a:t>
            </a:r>
            <a:r>
              <a:rPr lang="en-IN" sz="2000" b="1" u="sng" dirty="0"/>
              <a:t>TYPES OF MUSCLE CONTRACTION:-</a:t>
            </a:r>
          </a:p>
          <a:p>
            <a:r>
              <a:rPr lang="en-IN" sz="2000" dirty="0"/>
              <a:t>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2BBC77-190C-4908-BEDF-DC52BA036F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21E04B-40BC-D030-0E9B-F8055ACED86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291342" y="2355573"/>
            <a:ext cx="7945962" cy="39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708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881A20-764C-4EA6-724F-954AC1D329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22744" y="712381"/>
            <a:ext cx="9282223" cy="5518298"/>
          </a:xfrm>
        </p:spPr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B70BCA-23DA-3A1E-F653-337EDE5083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Concentric ⧸ Eccentric contraction">
            <a:hlinkClick r:id="" action="ppaction://media"/>
            <a:extLst>
              <a:ext uri="{FF2B5EF4-FFF2-40B4-BE49-F238E27FC236}">
                <a16:creationId xmlns:a16="http://schemas.microsoft.com/office/drawing/2014/main" id="{4EF9644B-AAC9-2589-4356-71C29B771BB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4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BB5C6-6A72-971D-FB14-47717C463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589" y="261257"/>
            <a:ext cx="6130352" cy="945798"/>
          </a:xfrm>
        </p:spPr>
        <p:txBody>
          <a:bodyPr/>
          <a:lstStyle/>
          <a:p>
            <a:r>
              <a:rPr lang="en-IN" sz="4800" dirty="0"/>
              <a:t>doubts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770990-1D35-F361-8E33-1D51CCD72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6382" y="1532965"/>
            <a:ext cx="10106666" cy="4520643"/>
          </a:xfrm>
        </p:spPr>
        <p:txBody>
          <a:bodyPr>
            <a:normAutofit/>
          </a:bodyPr>
          <a:lstStyle/>
          <a:p>
            <a:r>
              <a:rPr lang="en-IN" sz="2000" dirty="0"/>
              <a:t>What happens to tone, in isometric contraction?</a:t>
            </a:r>
          </a:p>
          <a:p>
            <a:r>
              <a:rPr lang="en-IN" sz="2000" dirty="0"/>
              <a:t>Is every muscle lengthening, eccentric contraction?</a:t>
            </a:r>
          </a:p>
          <a:p>
            <a:r>
              <a:rPr lang="en-IN" sz="2000" dirty="0"/>
              <a:t>What happens to triceps in the descending phase of the push-up exercise?</a:t>
            </a:r>
          </a:p>
          <a:p>
            <a:r>
              <a:rPr lang="en-IN" sz="2000" dirty="0"/>
              <a:t>What happens to </a:t>
            </a:r>
            <a:r>
              <a:rPr lang="en-IN" sz="2000" dirty="0" err="1"/>
              <a:t>Pect</a:t>
            </a:r>
            <a:r>
              <a:rPr lang="en-IN" sz="2000" dirty="0"/>
              <a:t> major in the ascending phase of the push-up exercise?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688286-43F5-2459-9C96-4C1306E2F9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Picture 7" descr="A diagram of a person doing push ups&#10;&#10;AI-generated content may be incorrect.">
            <a:extLst>
              <a:ext uri="{FF2B5EF4-FFF2-40B4-BE49-F238E27FC236}">
                <a16:creationId xmlns:a16="http://schemas.microsoft.com/office/drawing/2014/main" id="{6AE3C37E-2597-0FE0-1748-64D9F678F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656" y="3290770"/>
            <a:ext cx="7169525" cy="330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9805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20A06-89C4-9089-CA27-BA30CDEC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281" y="-130731"/>
            <a:ext cx="9879437" cy="980844"/>
          </a:xfrm>
        </p:spPr>
        <p:txBody>
          <a:bodyPr/>
          <a:lstStyle/>
          <a:p>
            <a:r>
              <a:rPr lang="en-IN" dirty="0"/>
              <a:t>Range of muscle 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F76E31-863D-6791-A362-196B4ADF1D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3" name="Content Placeholder 12" descr="A diagram of a body work&#10;&#10;AI-generated content may be incorrect.">
            <a:extLst>
              <a:ext uri="{FF2B5EF4-FFF2-40B4-BE49-F238E27FC236}">
                <a16:creationId xmlns:a16="http://schemas.microsoft.com/office/drawing/2014/main" id="{3B3C7073-61B8-26A1-A3E8-80E4D85B6A7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026763" y="1173163"/>
            <a:ext cx="7324627" cy="4914900"/>
          </a:xfrm>
        </p:spPr>
      </p:pic>
    </p:spTree>
    <p:extLst>
      <p:ext uri="{BB962C8B-B14F-4D97-AF65-F5344CB8AC3E}">
        <p14:creationId xmlns:p14="http://schemas.microsoft.com/office/powerpoint/2010/main" val="2090902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2F35D-3AF1-1AD7-8641-4288DA2D9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868" y="202521"/>
            <a:ext cx="9879437" cy="980844"/>
          </a:xfrm>
        </p:spPr>
        <p:txBody>
          <a:bodyPr/>
          <a:lstStyle/>
          <a:p>
            <a:r>
              <a:rPr lang="en-IN" dirty="0"/>
              <a:t>The strength of muscle contraction</a:t>
            </a:r>
          </a:p>
        </p:txBody>
      </p:sp>
      <p:pic>
        <p:nvPicPr>
          <p:cNvPr id="7" name="Content Placeholder 6" descr="A diagram of muscles and muscles">
            <a:extLst>
              <a:ext uri="{FF2B5EF4-FFF2-40B4-BE49-F238E27FC236}">
                <a16:creationId xmlns:a16="http://schemas.microsoft.com/office/drawing/2014/main" id="{092EB4B6-982A-B0A4-0937-0FC42A214D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25105" y="1338605"/>
            <a:ext cx="9153427" cy="5071621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DC82E-843A-6908-C1E7-D801FBD246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1497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iagram of motor nerve and motor cord">
            <a:extLst>
              <a:ext uri="{FF2B5EF4-FFF2-40B4-BE49-F238E27FC236}">
                <a16:creationId xmlns:a16="http://schemas.microsoft.com/office/drawing/2014/main" id="{D230DFF1-8960-E05A-2894-25F885490A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15678" y="457199"/>
            <a:ext cx="8851769" cy="554767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665BD8-DFFE-512F-1E24-5EF9CF4762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290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D4C5F-4169-E9A1-7C46-A789252EE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2600" y="211239"/>
            <a:ext cx="9879437" cy="980844"/>
          </a:xfrm>
        </p:spPr>
        <p:txBody>
          <a:bodyPr/>
          <a:lstStyle/>
          <a:p>
            <a:r>
              <a:rPr lang="en-IN" dirty="0"/>
              <a:t>The group action of muscles</a:t>
            </a:r>
          </a:p>
        </p:txBody>
      </p:sp>
      <p:pic>
        <p:nvPicPr>
          <p:cNvPr id="7" name="Content Placeholder 6" descr="A diagram of the muscles of the arm&#10;&#10;AI-generated content may be incorrect.">
            <a:extLst>
              <a:ext uri="{FF2B5EF4-FFF2-40B4-BE49-F238E27FC236}">
                <a16:creationId xmlns:a16="http://schemas.microsoft.com/office/drawing/2014/main" id="{57342E1E-4477-8D58-C8E2-6FD70BF8C94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34532" y="1841499"/>
            <a:ext cx="8323868" cy="4201081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89F26-6B2B-0BBD-D6CC-B178B38DAF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0847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71136DA-485D-AE66-19AB-F6367C5BD6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89435" y="320512"/>
            <a:ext cx="8869001" cy="5863472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B6501-5E95-9251-80FB-BE524581F5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1592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22C5-0C9E-B582-A8FE-B45E70A0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/>
          <a:lstStyle/>
          <a:p>
            <a:r>
              <a:rPr lang="en-US" sz="4800" dirty="0"/>
              <a:t>Thank </a:t>
            </a:r>
            <a:br>
              <a:rPr lang="en-US" sz="4800" dirty="0"/>
            </a:br>
            <a:r>
              <a:rPr lang="en-US" sz="4800" dirty="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19731730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 color block_Win32_SL_v14" id="{59749740-91A0-46B8-82A8-B436C7A8A142}" vid="{B3F8D047-377B-4FC8-B21C-47530C6DE3A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{19C753A8-9FB0-4482-8402-F49F16742BC5}tf78438558_win32</Template>
  <TotalTime>1744</TotalTime>
  <Words>460</Words>
  <Application>Microsoft Office PowerPoint</Application>
  <PresentationFormat>Widescreen</PresentationFormat>
  <Paragraphs>93</Paragraphs>
  <Slides>25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Sabon Next LT</vt:lpstr>
      <vt:lpstr>Custom</vt:lpstr>
      <vt:lpstr>Exercise  therapy    part 1</vt:lpstr>
      <vt:lpstr>What’s into it</vt:lpstr>
      <vt:lpstr>Mechanical principles</vt:lpstr>
      <vt:lpstr>PowerPoint Presentation</vt:lpstr>
      <vt:lpstr>PowerPoint Presentation</vt:lpstr>
      <vt:lpstr>PowerPoint Presentation</vt:lpstr>
      <vt:lpstr>The centre of gravity </vt:lpstr>
      <vt:lpstr>Line of gravity</vt:lpstr>
      <vt:lpstr>base</vt:lpstr>
      <vt:lpstr>equilibrium</vt:lpstr>
      <vt:lpstr>Fixation &amp; stabilisation</vt:lpstr>
      <vt:lpstr>MECHANICS OF MOVEMENT</vt:lpstr>
      <vt:lpstr>PowerPoint Presentation</vt:lpstr>
      <vt:lpstr>PowerPoint Presentation</vt:lpstr>
      <vt:lpstr> Levers</vt:lpstr>
      <vt:lpstr>PowerPoint Presentation</vt:lpstr>
      <vt:lpstr>Types of movement</vt:lpstr>
      <vt:lpstr>PowerPoint Presentation</vt:lpstr>
      <vt:lpstr>doubts</vt:lpstr>
      <vt:lpstr>Range of muscle work</vt:lpstr>
      <vt:lpstr>The strength of muscle contraction</vt:lpstr>
      <vt:lpstr>PowerPoint Presentation</vt:lpstr>
      <vt:lpstr>The group action of muscles</vt:lpstr>
      <vt:lpstr>PowerPoint Presentation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Ojaswi Sahal</dc:creator>
  <cp:lastModifiedBy>Ojaswi Sahal</cp:lastModifiedBy>
  <cp:revision>34</cp:revision>
  <dcterms:created xsi:type="dcterms:W3CDTF">2025-10-14T08:21:22Z</dcterms:created>
  <dcterms:modified xsi:type="dcterms:W3CDTF">2025-10-29T12:42:49Z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