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notesMasterIdLst>
    <p:notesMasterId r:id="rId55"/>
  </p:notesMasterIdLst>
  <p:sldIdLst>
    <p:sldId id="256" r:id="rId2"/>
    <p:sldId id="351" r:id="rId3"/>
    <p:sldId id="269" r:id="rId4"/>
    <p:sldId id="275" r:id="rId5"/>
    <p:sldId id="334" r:id="rId6"/>
    <p:sldId id="277" r:id="rId7"/>
    <p:sldId id="300" r:id="rId8"/>
    <p:sldId id="335" r:id="rId9"/>
    <p:sldId id="336" r:id="rId10"/>
    <p:sldId id="337" r:id="rId11"/>
    <p:sldId id="341" r:id="rId12"/>
    <p:sldId id="299" r:id="rId13"/>
    <p:sldId id="342" r:id="rId14"/>
    <p:sldId id="344" r:id="rId15"/>
    <p:sldId id="349" r:id="rId16"/>
    <p:sldId id="343" r:id="rId17"/>
    <p:sldId id="339" r:id="rId18"/>
    <p:sldId id="340" r:id="rId19"/>
    <p:sldId id="257" r:id="rId20"/>
    <p:sldId id="258" r:id="rId21"/>
    <p:sldId id="288" r:id="rId22"/>
    <p:sldId id="287" r:id="rId23"/>
    <p:sldId id="260" r:id="rId24"/>
    <p:sldId id="352" r:id="rId25"/>
    <p:sldId id="301" r:id="rId26"/>
    <p:sldId id="297" r:id="rId27"/>
    <p:sldId id="261" r:id="rId28"/>
    <p:sldId id="265" r:id="rId29"/>
    <p:sldId id="262" r:id="rId30"/>
    <p:sldId id="302" r:id="rId31"/>
    <p:sldId id="303" r:id="rId32"/>
    <p:sldId id="304" r:id="rId33"/>
    <p:sldId id="263" r:id="rId34"/>
    <p:sldId id="305" r:id="rId35"/>
    <p:sldId id="264" r:id="rId36"/>
    <p:sldId id="296" r:id="rId37"/>
    <p:sldId id="306" r:id="rId38"/>
    <p:sldId id="307" r:id="rId39"/>
    <p:sldId id="309" r:id="rId40"/>
    <p:sldId id="310" r:id="rId41"/>
    <p:sldId id="311" r:id="rId42"/>
    <p:sldId id="312" r:id="rId43"/>
    <p:sldId id="313" r:id="rId44"/>
    <p:sldId id="314" r:id="rId45"/>
    <p:sldId id="315" r:id="rId46"/>
    <p:sldId id="316" r:id="rId47"/>
    <p:sldId id="317" r:id="rId48"/>
    <p:sldId id="318" r:id="rId49"/>
    <p:sldId id="345" r:id="rId50"/>
    <p:sldId id="346" r:id="rId51"/>
    <p:sldId id="347" r:id="rId52"/>
    <p:sldId id="267" r:id="rId53"/>
    <p:sldId id="350" r:id="rId5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p:scale>
          <a:sx n="50" d="100"/>
          <a:sy n="50" d="100"/>
        </p:scale>
        <p:origin x="-212" y="1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8E76D20-D7D0-4EEF-B19E-6B4529625D13}" type="datetimeFigureOut">
              <a:rPr lang="en-IN" smtClean="0"/>
              <a:t>22-06-2026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8B2D80-75F2-4123-A958-13C7D9D748D2}" type="slidenum">
              <a:rPr lang="en-IN" smtClean="0"/>
              <a:t>‹#›</a:t>
            </a:fld>
            <a:endParaRPr lang="en-IN"/>
          </a:p>
        </p:txBody>
      </p:sp>
    </p:spTree>
    <p:extLst>
      <p:ext uri="{BB962C8B-B14F-4D97-AF65-F5344CB8AC3E}">
        <p14:creationId xmlns:p14="http://schemas.microsoft.com/office/powerpoint/2010/main" val="2005379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8</a:t>
            </a:fld>
            <a:endParaRPr lang="en-IN"/>
          </a:p>
        </p:txBody>
      </p:sp>
    </p:spTree>
    <p:extLst>
      <p:ext uri="{BB962C8B-B14F-4D97-AF65-F5344CB8AC3E}">
        <p14:creationId xmlns:p14="http://schemas.microsoft.com/office/powerpoint/2010/main" val="15548459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9</a:t>
            </a:fld>
            <a:endParaRPr lang="en-IN"/>
          </a:p>
        </p:txBody>
      </p:sp>
    </p:spTree>
    <p:extLst>
      <p:ext uri="{BB962C8B-B14F-4D97-AF65-F5344CB8AC3E}">
        <p14:creationId xmlns:p14="http://schemas.microsoft.com/office/powerpoint/2010/main" val="2775146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Primary inspiratory muscles are the diaphragm, which is supplied by phrenic nerve (C3 to C5) and external intercostal muscles, supplied by intercostal nerves (T1 to T11). </a:t>
            </a:r>
          </a:p>
        </p:txBody>
      </p:sp>
      <p:sp>
        <p:nvSpPr>
          <p:cNvPr id="4" name="Slide Number Placeholder 3"/>
          <p:cNvSpPr>
            <a:spLocks noGrp="1"/>
          </p:cNvSpPr>
          <p:nvPr>
            <p:ph type="sldNum" sz="quarter" idx="5"/>
          </p:nvPr>
        </p:nvSpPr>
        <p:spPr/>
        <p:txBody>
          <a:bodyPr/>
          <a:lstStyle/>
          <a:p>
            <a:fld id="{418B2D80-75F2-4123-A958-13C7D9D748D2}" type="slidenum">
              <a:rPr lang="en-IN" smtClean="0"/>
              <a:t>13</a:t>
            </a:fld>
            <a:endParaRPr lang="en-IN"/>
          </a:p>
        </p:txBody>
      </p:sp>
    </p:spTree>
    <p:extLst>
      <p:ext uri="{BB962C8B-B14F-4D97-AF65-F5344CB8AC3E}">
        <p14:creationId xmlns:p14="http://schemas.microsoft.com/office/powerpoint/2010/main" val="3379855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I</a:t>
            </a:r>
            <a:r>
              <a:rPr lang="en-IN" b="1" dirty="0"/>
              <a:t>ntrapleural Pressure</a:t>
            </a:r>
          </a:p>
          <a:p>
            <a:r>
              <a:rPr lang="en-IN" dirty="0"/>
              <a:t>Normally </a:t>
            </a:r>
            <a:r>
              <a:rPr lang="en-IN" b="1" dirty="0"/>
              <a:t>negative</a:t>
            </a:r>
            <a:r>
              <a:rPr lang="en-IN" dirty="0"/>
              <a:t>.</a:t>
            </a:r>
          </a:p>
          <a:p>
            <a:r>
              <a:rPr lang="en-IN" dirty="0"/>
              <a:t>Approximately:</a:t>
            </a:r>
          </a:p>
          <a:p>
            <a:r>
              <a:rPr lang="en-IN" b="1" dirty="0"/>
              <a:t>−4 to −5 mmHg</a:t>
            </a:r>
            <a:r>
              <a:rPr lang="en-IN" dirty="0"/>
              <a:t> at rest.</a:t>
            </a:r>
          </a:p>
          <a:p>
            <a:r>
              <a:rPr lang="en-IN" dirty="0"/>
              <a:t>Functions:</a:t>
            </a:r>
          </a:p>
          <a:p>
            <a:r>
              <a:rPr lang="en-IN" dirty="0"/>
              <a:t>Prevents lung collapse. </a:t>
            </a:r>
          </a:p>
          <a:p>
            <a:r>
              <a:rPr lang="en-IN" dirty="0"/>
              <a:t>Keeps lungs expanded.</a:t>
            </a:r>
          </a:p>
        </p:txBody>
      </p:sp>
      <p:sp>
        <p:nvSpPr>
          <p:cNvPr id="4" name="Slide Number Placeholder 3"/>
          <p:cNvSpPr>
            <a:spLocks noGrp="1"/>
          </p:cNvSpPr>
          <p:nvPr>
            <p:ph type="sldNum" sz="quarter" idx="5"/>
          </p:nvPr>
        </p:nvSpPr>
        <p:spPr/>
        <p:txBody>
          <a:bodyPr/>
          <a:lstStyle/>
          <a:p>
            <a:fld id="{418B2D80-75F2-4123-A958-13C7D9D748D2}" type="slidenum">
              <a:rPr lang="en-IN" smtClean="0"/>
              <a:t>15</a:t>
            </a:fld>
            <a:endParaRPr lang="en-IN"/>
          </a:p>
        </p:txBody>
      </p:sp>
    </p:spTree>
    <p:extLst>
      <p:ext uri="{BB962C8B-B14F-4D97-AF65-F5344CB8AC3E}">
        <p14:creationId xmlns:p14="http://schemas.microsoft.com/office/powerpoint/2010/main" val="2689477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b="1" dirty="0"/>
              <a:t>Lung volumes</a:t>
            </a:r>
            <a:r>
              <a:rPr lang="en-IN" dirty="0"/>
              <a:t> are the </a:t>
            </a:r>
            <a:r>
              <a:rPr lang="en-IN" b="1" dirty="0"/>
              <a:t>individual amounts of air</a:t>
            </a:r>
            <a:r>
              <a:rPr lang="en-IN" dirty="0"/>
              <a:t> present in the lungs during different phases of the respiratory cycle.</a:t>
            </a:r>
          </a:p>
          <a:p>
            <a:r>
              <a:rPr lang="en-IN" b="1" dirty="0"/>
              <a:t>Lung capacities</a:t>
            </a:r>
            <a:r>
              <a:rPr lang="en-IN" dirty="0"/>
              <a:t> are </a:t>
            </a:r>
            <a:r>
              <a:rPr lang="en-IN" b="1" dirty="0"/>
              <a:t>combinations of two or more lung volumes</a:t>
            </a:r>
            <a:r>
              <a:rPr lang="en-IN" dirty="0"/>
              <a:t>.</a:t>
            </a:r>
          </a:p>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17</a:t>
            </a:fld>
            <a:endParaRPr lang="en-IN"/>
          </a:p>
        </p:txBody>
      </p:sp>
    </p:spTree>
    <p:extLst>
      <p:ext uri="{BB962C8B-B14F-4D97-AF65-F5344CB8AC3E}">
        <p14:creationId xmlns:p14="http://schemas.microsoft.com/office/powerpoint/2010/main" val="4478269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Pressure gradient is the difference between the partial pressure of a gas in alveoli and pulmonary capillary blood.</a:t>
            </a:r>
            <a:endParaRPr lang="en-IN" dirty="0"/>
          </a:p>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23</a:t>
            </a:fld>
            <a:endParaRPr lang="en-IN"/>
          </a:p>
        </p:txBody>
      </p:sp>
    </p:spTree>
    <p:extLst>
      <p:ext uri="{BB962C8B-B14F-4D97-AF65-F5344CB8AC3E}">
        <p14:creationId xmlns:p14="http://schemas.microsoft.com/office/powerpoint/2010/main" val="2670536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N"/>
          </a:p>
        </p:txBody>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36</a:t>
            </a:fld>
            <a:endParaRPr lang="en-IN"/>
          </a:p>
        </p:txBody>
      </p:sp>
    </p:spTree>
    <p:extLst>
      <p:ext uri="{BB962C8B-B14F-4D97-AF65-F5344CB8AC3E}">
        <p14:creationId xmlns:p14="http://schemas.microsoft.com/office/powerpoint/2010/main" val="30813887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37</a:t>
            </a:fld>
            <a:endParaRPr lang="en-IN"/>
          </a:p>
        </p:txBody>
      </p:sp>
    </p:spTree>
    <p:extLst>
      <p:ext uri="{BB962C8B-B14F-4D97-AF65-F5344CB8AC3E}">
        <p14:creationId xmlns:p14="http://schemas.microsoft.com/office/powerpoint/2010/main" val="3851732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b="1" dirty="0"/>
              <a:t>CO₂ is the strongest stimulus for normal breathing.</a:t>
            </a:r>
            <a:endParaRPr lang="en-IN" dirty="0"/>
          </a:p>
          <a:p>
            <a:endParaRPr lang="en-IN" dirty="0"/>
          </a:p>
        </p:txBody>
      </p:sp>
      <p:sp>
        <p:nvSpPr>
          <p:cNvPr id="4" name="Slide Number Placeholder 3"/>
          <p:cNvSpPr>
            <a:spLocks noGrp="1"/>
          </p:cNvSpPr>
          <p:nvPr>
            <p:ph type="sldNum" sz="quarter" idx="5"/>
          </p:nvPr>
        </p:nvSpPr>
        <p:spPr/>
        <p:txBody>
          <a:bodyPr/>
          <a:lstStyle/>
          <a:p>
            <a:fld id="{418B2D80-75F2-4123-A958-13C7D9D748D2}" type="slidenum">
              <a:rPr lang="en-IN" smtClean="0"/>
              <a:t>50</a:t>
            </a:fld>
            <a:endParaRPr lang="en-IN"/>
          </a:p>
        </p:txBody>
      </p:sp>
    </p:spTree>
    <p:extLst>
      <p:ext uri="{BB962C8B-B14F-4D97-AF65-F5344CB8AC3E}">
        <p14:creationId xmlns:p14="http://schemas.microsoft.com/office/powerpoint/2010/main" val="3658483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AE26BFC-481A-486F-898C-89DD12B9F8DD}"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25418192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182D3C-9D6C-4FF5-BCA6-2AF32245D312}"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530953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11CA14E-DF03-48E1-8D1E-5AED81702D10}"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637277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03BA5B-BED7-4BCC-B4F3-9DC53C0E9C2A}" type="datetime1">
              <a:rPr lang="en-IN" smtClean="0"/>
              <a:t>22-06-2026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14375660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10F774-E9D4-4361-9E4F-21A90F0EE92E}" type="datetime1">
              <a:rPr lang="en-IN" smtClean="0"/>
              <a:t>22-06-2026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1649320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7BCE2D2-831E-4774-915D-0B2901AA9782}" type="datetime1">
              <a:rPr lang="en-IN" smtClean="0"/>
              <a:t>22-06-2026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872887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FECFAA-AF3B-452B-8E51-4057FB923D11}" type="datetime1">
              <a:rPr lang="en-IN" smtClean="0"/>
              <a:t>22-06-2026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034642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74CAD7-782B-4B1F-9625-EBBC2A69CA92}" type="datetime1">
              <a:rPr lang="en-IN" smtClean="0"/>
              <a:t>22-06-2026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2356721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2D56BAD-EE4F-4934-B299-F756082C63C7}" type="datetime1">
              <a:rPr lang="en-IN" smtClean="0"/>
              <a:t>22-06-2026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888571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5D99DB-DFB2-4E47-9E48-09620F36D7D3}"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31314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61095D-D08C-471E-8BEF-D6D7EBE72A3A}"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2250102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B878C1C-222E-40CB-80C4-692E85E8FEC3}"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866898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33A611E-1C9E-485E-98FE-791C1E6ECE64}"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6757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A08312-C152-4167-B8C8-048594E2BABE}"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0309186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2E9D82F-77E9-48ED-B35A-403E756A74F7}"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3433472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7FA7CC4-D134-4CD9-B4D4-9574B5A0C1E5}" type="datetime1">
              <a:rPr lang="en-IN" smtClean="0"/>
              <a:t>22-06-2026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16AFE9C0-3CF6-4441-A42E-E372A9089A2B}" type="slidenum">
              <a:rPr lang="en-IN" smtClean="0"/>
              <a:t>‹#›</a:t>
            </a:fld>
            <a:endParaRPr lang="en-IN"/>
          </a:p>
        </p:txBody>
      </p:sp>
    </p:spTree>
    <p:extLst>
      <p:ext uri="{BB962C8B-B14F-4D97-AF65-F5344CB8AC3E}">
        <p14:creationId xmlns:p14="http://schemas.microsoft.com/office/powerpoint/2010/main" val="1732733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N"/>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EE22673-6632-4FB3-AF72-5E38F4868B6A}" type="datetime1">
              <a:rPr lang="en-IN" smtClean="0"/>
              <a:t>22-06-2026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16AFE9C0-3CF6-4441-A42E-E372A9089A2B}" type="slidenum">
              <a:rPr lang="en-IN" smtClean="0"/>
              <a:t>‹#›</a:t>
            </a:fld>
            <a:endParaRPr lang="en-IN"/>
          </a:p>
        </p:txBody>
      </p:sp>
      <p:pic>
        <p:nvPicPr>
          <p:cNvPr id="11" name="Picture 10">
            <a:extLst>
              <a:ext uri="{FF2B5EF4-FFF2-40B4-BE49-F238E27FC236}">
                <a16:creationId xmlns:a16="http://schemas.microsoft.com/office/drawing/2014/main" id="{677A6A2E-DA65-5EC8-942F-C2D0D09F65CB}"/>
              </a:ext>
            </a:extLst>
          </p:cNvPr>
          <p:cNvPicPr>
            <a:picLocks noChangeAspect="1"/>
          </p:cNvPicPr>
          <p:nvPr userDrawn="1"/>
        </p:nvPicPr>
        <p:blipFill>
          <a:blip r:embed="rId18">
            <a:alphaModFix/>
            <a:extLst>
              <a:ext uri="{28A0092B-C50C-407E-A947-70E740481C1C}">
                <a14:useLocalDpi xmlns:a14="http://schemas.microsoft.com/office/drawing/2010/main" val="0"/>
              </a:ext>
            </a:extLst>
          </a:blip>
          <a:stretch>
            <a:fillRect/>
          </a:stretch>
        </p:blipFill>
        <p:spPr>
          <a:xfrm>
            <a:off x="10928327" y="1"/>
            <a:ext cx="1232452" cy="1232452"/>
          </a:xfrm>
          <a:prstGeom prst="rect">
            <a:avLst/>
          </a:prstGeom>
        </p:spPr>
      </p:pic>
    </p:spTree>
    <p:extLst>
      <p:ext uri="{BB962C8B-B14F-4D97-AF65-F5344CB8AC3E}">
        <p14:creationId xmlns:p14="http://schemas.microsoft.com/office/powerpoint/2010/main" val="21677370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hf hdr="0" ftr="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90BF9CE-8E31-0749-BA1B-05A183BAA979}"/>
              </a:ext>
            </a:extLst>
          </p:cNvPr>
          <p:cNvSpPr>
            <a:spLocks noGrp="1"/>
          </p:cNvSpPr>
          <p:nvPr>
            <p:ph type="dt" sz="half" idx="10"/>
          </p:nvPr>
        </p:nvSpPr>
        <p:spPr/>
        <p:txBody>
          <a:bodyPr/>
          <a:lstStyle/>
          <a:p>
            <a:fld id="{760C5EB7-E046-478F-B880-69D4CDB3B933}" type="datetime1">
              <a:rPr lang="en-IN" smtClean="0"/>
              <a:t>22-06-2026</a:t>
            </a:fld>
            <a:endParaRPr lang="en-IN"/>
          </a:p>
        </p:txBody>
      </p:sp>
      <p:sp>
        <p:nvSpPr>
          <p:cNvPr id="5" name="Slide Number Placeholder 4">
            <a:extLst>
              <a:ext uri="{FF2B5EF4-FFF2-40B4-BE49-F238E27FC236}">
                <a16:creationId xmlns:a16="http://schemas.microsoft.com/office/drawing/2014/main" id="{D8135250-B77B-9ACD-0AE4-8B539B36CC54}"/>
              </a:ext>
            </a:extLst>
          </p:cNvPr>
          <p:cNvSpPr>
            <a:spLocks noGrp="1"/>
          </p:cNvSpPr>
          <p:nvPr>
            <p:ph type="sldNum" sz="quarter" idx="12"/>
          </p:nvPr>
        </p:nvSpPr>
        <p:spPr/>
        <p:txBody>
          <a:bodyPr/>
          <a:lstStyle/>
          <a:p>
            <a:fld id="{16AFE9C0-3CF6-4441-A42E-E372A9089A2B}" type="slidenum">
              <a:rPr lang="en-IN" smtClean="0"/>
              <a:t>1</a:t>
            </a:fld>
            <a:endParaRPr lang="en-IN"/>
          </a:p>
        </p:txBody>
      </p:sp>
      <p:sp>
        <p:nvSpPr>
          <p:cNvPr id="7" name="TextBox 6">
            <a:extLst>
              <a:ext uri="{FF2B5EF4-FFF2-40B4-BE49-F238E27FC236}">
                <a16:creationId xmlns:a16="http://schemas.microsoft.com/office/drawing/2014/main" id="{7E28450A-AE93-42EC-742D-F8DD6A5DDB96}"/>
              </a:ext>
            </a:extLst>
          </p:cNvPr>
          <p:cNvSpPr txBox="1"/>
          <p:nvPr/>
        </p:nvSpPr>
        <p:spPr>
          <a:xfrm>
            <a:off x="3050722" y="3244334"/>
            <a:ext cx="6101442" cy="369332"/>
          </a:xfrm>
          <a:prstGeom prst="rect">
            <a:avLst/>
          </a:prstGeom>
          <a:noFill/>
        </p:spPr>
        <p:txBody>
          <a:bodyPr wrap="square">
            <a:spAutoFit/>
          </a:bodyPr>
          <a:lstStyle/>
          <a:p>
            <a:endParaRPr lang="en-IN" dirty="0"/>
          </a:p>
        </p:txBody>
      </p:sp>
      <p:pic>
        <p:nvPicPr>
          <p:cNvPr id="9" name="Picture 8">
            <a:extLst>
              <a:ext uri="{FF2B5EF4-FFF2-40B4-BE49-F238E27FC236}">
                <a16:creationId xmlns:a16="http://schemas.microsoft.com/office/drawing/2014/main" id="{1E868B1B-292F-3AED-BB18-55972501B709}"/>
              </a:ext>
            </a:extLst>
          </p:cNvPr>
          <p:cNvPicPr>
            <a:picLocks noChangeAspect="1"/>
          </p:cNvPicPr>
          <p:nvPr/>
        </p:nvPicPr>
        <p:blipFill>
          <a:blip r:embed="rId2"/>
          <a:stretch>
            <a:fillRect/>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86CB7877-5749-869E-1715-F4A10EB15522}"/>
              </a:ext>
            </a:extLst>
          </p:cNvPr>
          <p:cNvSpPr/>
          <p:nvPr/>
        </p:nvSpPr>
        <p:spPr>
          <a:xfrm>
            <a:off x="2579914" y="283237"/>
            <a:ext cx="2808515"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N" b="1" dirty="0">
                <a:ln w="9525">
                  <a:solidFill>
                    <a:schemeClr val="bg1"/>
                  </a:solidFill>
                  <a:prstDash val="solid"/>
                </a:ln>
                <a:solidFill>
                  <a:schemeClr val="tx1"/>
                </a:solidFill>
                <a:effectLst>
                  <a:outerShdw blurRad="12700" dist="38100" dir="2700000" algn="tl" rotWithShape="0">
                    <a:schemeClr val="bg1">
                      <a:lumMod val="50000"/>
                    </a:schemeClr>
                  </a:outerShdw>
                </a:effectLst>
                <a:latin typeface="Arial Black" panose="020B0A04020102020204" pitchFamily="34" charset="0"/>
              </a:rPr>
              <a:t>PHYSIOCITY</a:t>
            </a:r>
          </a:p>
        </p:txBody>
      </p:sp>
    </p:spTree>
    <p:extLst>
      <p:ext uri="{BB962C8B-B14F-4D97-AF65-F5344CB8AC3E}">
        <p14:creationId xmlns:p14="http://schemas.microsoft.com/office/powerpoint/2010/main" val="41401770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C9D5C2-B951-2522-2D82-B9C5815CF3CE}"/>
              </a:ext>
            </a:extLst>
          </p:cNvPr>
          <p:cNvSpPr>
            <a:spLocks noGrp="1"/>
          </p:cNvSpPr>
          <p:nvPr>
            <p:ph type="title"/>
          </p:nvPr>
        </p:nvSpPr>
        <p:spPr/>
        <p:txBody>
          <a:bodyPr/>
          <a:lstStyle/>
          <a:p>
            <a:r>
              <a:rPr lang="en-IN" dirty="0"/>
              <a:t>Contents</a:t>
            </a:r>
          </a:p>
        </p:txBody>
      </p:sp>
      <p:sp>
        <p:nvSpPr>
          <p:cNvPr id="5" name="Content Placeholder 4">
            <a:extLst>
              <a:ext uri="{FF2B5EF4-FFF2-40B4-BE49-F238E27FC236}">
                <a16:creationId xmlns:a16="http://schemas.microsoft.com/office/drawing/2014/main" id="{165406A9-E4B4-7C23-7838-5C54492E70B9}"/>
              </a:ext>
            </a:extLst>
          </p:cNvPr>
          <p:cNvSpPr>
            <a:spLocks noGrp="1"/>
          </p:cNvSpPr>
          <p:nvPr>
            <p:ph idx="1"/>
          </p:nvPr>
        </p:nvSpPr>
        <p:spPr>
          <a:xfrm>
            <a:off x="677334" y="1469571"/>
            <a:ext cx="8596668" cy="5148943"/>
          </a:xfrm>
        </p:spPr>
        <p:txBody>
          <a:bodyPr>
            <a:normAutofit lnSpcReduction="10000"/>
          </a:bodyPr>
          <a:lstStyle/>
          <a:p>
            <a:r>
              <a:rPr lang="en-IN" dirty="0"/>
              <a:t>Anatomy</a:t>
            </a:r>
          </a:p>
          <a:p>
            <a:r>
              <a:rPr lang="en-IN" dirty="0"/>
              <a:t>Surfactant </a:t>
            </a:r>
          </a:p>
          <a:p>
            <a:r>
              <a:rPr lang="en-IN" dirty="0"/>
              <a:t>Circulation</a:t>
            </a:r>
          </a:p>
          <a:p>
            <a:r>
              <a:rPr lang="en-IN" dirty="0"/>
              <a:t>Mechanics of breathing</a:t>
            </a:r>
          </a:p>
          <a:p>
            <a:r>
              <a:rPr lang="en-IN" dirty="0"/>
              <a:t>Pump handle &amp; bucket handle movement</a:t>
            </a:r>
          </a:p>
          <a:p>
            <a:r>
              <a:rPr lang="en-IN" dirty="0"/>
              <a:t>Boyle’s law</a:t>
            </a:r>
          </a:p>
          <a:p>
            <a:r>
              <a:rPr lang="en-IN" dirty="0"/>
              <a:t>Lung volume &amp; capacities</a:t>
            </a:r>
          </a:p>
          <a:p>
            <a:r>
              <a:rPr lang="en-IN" dirty="0"/>
              <a:t>Spirometry </a:t>
            </a:r>
          </a:p>
          <a:p>
            <a:r>
              <a:rPr lang="en-IN" dirty="0"/>
              <a:t>Gas exchange </a:t>
            </a:r>
          </a:p>
          <a:p>
            <a:r>
              <a:rPr lang="en-IN" dirty="0"/>
              <a:t>Diffusion</a:t>
            </a:r>
          </a:p>
          <a:p>
            <a:r>
              <a:rPr lang="en-IN" dirty="0"/>
              <a:t>V/Q</a:t>
            </a:r>
          </a:p>
          <a:p>
            <a:r>
              <a:rPr lang="en-IN" dirty="0"/>
              <a:t>Gas transport</a:t>
            </a:r>
          </a:p>
          <a:p>
            <a:r>
              <a:rPr lang="en-IN" dirty="0"/>
              <a:t>Regulation of respiration</a:t>
            </a:r>
          </a:p>
          <a:p>
            <a:endParaRPr lang="en-IN" dirty="0"/>
          </a:p>
          <a:p>
            <a:endParaRPr lang="en-IN" dirty="0"/>
          </a:p>
          <a:p>
            <a:endParaRPr lang="en-IN" dirty="0"/>
          </a:p>
        </p:txBody>
      </p:sp>
      <p:sp>
        <p:nvSpPr>
          <p:cNvPr id="2" name="Date Placeholder 1">
            <a:extLst>
              <a:ext uri="{FF2B5EF4-FFF2-40B4-BE49-F238E27FC236}">
                <a16:creationId xmlns:a16="http://schemas.microsoft.com/office/drawing/2014/main" id="{3C078C60-DADC-02A7-C21F-EE141C4639DB}"/>
              </a:ext>
            </a:extLst>
          </p:cNvPr>
          <p:cNvSpPr>
            <a:spLocks noGrp="1"/>
          </p:cNvSpPr>
          <p:nvPr>
            <p:ph type="dt" sz="half" idx="10"/>
          </p:nvPr>
        </p:nvSpPr>
        <p:spPr/>
        <p:txBody>
          <a:bodyPr/>
          <a:lstStyle/>
          <a:p>
            <a:fld id="{27FECFAA-AF3B-452B-8E51-4057FB923D11}" type="datetime1">
              <a:rPr lang="en-IN" smtClean="0"/>
              <a:t>22-06-2026</a:t>
            </a:fld>
            <a:endParaRPr lang="en-IN"/>
          </a:p>
        </p:txBody>
      </p:sp>
      <p:sp>
        <p:nvSpPr>
          <p:cNvPr id="3" name="Slide Number Placeholder 2">
            <a:extLst>
              <a:ext uri="{FF2B5EF4-FFF2-40B4-BE49-F238E27FC236}">
                <a16:creationId xmlns:a16="http://schemas.microsoft.com/office/drawing/2014/main" id="{58D43622-06D6-7349-529F-F854FD473483}"/>
              </a:ext>
            </a:extLst>
          </p:cNvPr>
          <p:cNvSpPr>
            <a:spLocks noGrp="1"/>
          </p:cNvSpPr>
          <p:nvPr>
            <p:ph type="sldNum" sz="quarter" idx="12"/>
          </p:nvPr>
        </p:nvSpPr>
        <p:spPr/>
        <p:txBody>
          <a:bodyPr/>
          <a:lstStyle/>
          <a:p>
            <a:fld id="{16AFE9C0-3CF6-4441-A42E-E372A9089A2B}" type="slidenum">
              <a:rPr lang="en-IN" smtClean="0"/>
              <a:t>2</a:t>
            </a:fld>
            <a:endParaRPr lang="en-IN"/>
          </a:p>
        </p:txBody>
      </p:sp>
    </p:spTree>
    <p:extLst>
      <p:ext uri="{BB962C8B-B14F-4D97-AF65-F5344CB8AC3E}">
        <p14:creationId xmlns:p14="http://schemas.microsoft.com/office/powerpoint/2010/main" val="1173334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30AF92-8669-1B26-4085-D12BB75DB5A3}"/>
              </a:ext>
            </a:extLst>
          </p:cNvPr>
          <p:cNvPicPr>
            <a:picLocks noChangeAspect="1"/>
          </p:cNvPicPr>
          <p:nvPr/>
        </p:nvPicPr>
        <p:blipFill>
          <a:blip r:embed="rId2"/>
          <a:stretch>
            <a:fillRect/>
          </a:stretch>
        </p:blipFill>
        <p:spPr>
          <a:xfrm>
            <a:off x="4552768" y="876723"/>
            <a:ext cx="4721234" cy="6066071"/>
          </a:xfrm>
          <a:prstGeom prst="rect">
            <a:avLst/>
          </a:prstGeom>
        </p:spPr>
      </p:pic>
      <p:sp>
        <p:nvSpPr>
          <p:cNvPr id="6" name="Title 5">
            <a:extLst>
              <a:ext uri="{FF2B5EF4-FFF2-40B4-BE49-F238E27FC236}">
                <a16:creationId xmlns:a16="http://schemas.microsoft.com/office/drawing/2014/main" id="{EE6E0FED-D330-B967-88C0-F2564C7831C2}"/>
              </a:ext>
            </a:extLst>
          </p:cNvPr>
          <p:cNvSpPr>
            <a:spLocks noGrp="1"/>
          </p:cNvSpPr>
          <p:nvPr>
            <p:ph type="title"/>
          </p:nvPr>
        </p:nvSpPr>
        <p:spPr/>
        <p:txBody>
          <a:bodyPr/>
          <a:lstStyle/>
          <a:p>
            <a:r>
              <a:rPr lang="en-IN" dirty="0"/>
              <a:t>Respiratory System</a:t>
            </a:r>
          </a:p>
        </p:txBody>
      </p:sp>
      <p:sp>
        <p:nvSpPr>
          <p:cNvPr id="2" name="Date Placeholder 1">
            <a:extLst>
              <a:ext uri="{FF2B5EF4-FFF2-40B4-BE49-F238E27FC236}">
                <a16:creationId xmlns:a16="http://schemas.microsoft.com/office/drawing/2014/main" id="{FAFE9F82-4E8A-A639-F8ED-6A05C64BC2B3}"/>
              </a:ext>
            </a:extLst>
          </p:cNvPr>
          <p:cNvSpPr>
            <a:spLocks noGrp="1"/>
          </p:cNvSpPr>
          <p:nvPr>
            <p:ph type="dt" sz="half" idx="10"/>
          </p:nvPr>
        </p:nvSpPr>
        <p:spPr/>
        <p:txBody>
          <a:bodyPr/>
          <a:lstStyle/>
          <a:p>
            <a:fld id="{5BA15FE0-8CFB-45D4-BF58-5E92EC9D0595}" type="datetime1">
              <a:rPr lang="en-IN" smtClean="0"/>
              <a:t>22-06-2026</a:t>
            </a:fld>
            <a:endParaRPr lang="en-IN"/>
          </a:p>
        </p:txBody>
      </p:sp>
      <p:sp>
        <p:nvSpPr>
          <p:cNvPr id="3" name="Slide Number Placeholder 2">
            <a:extLst>
              <a:ext uri="{FF2B5EF4-FFF2-40B4-BE49-F238E27FC236}">
                <a16:creationId xmlns:a16="http://schemas.microsoft.com/office/drawing/2014/main" id="{CA93CEFF-D40F-E758-D57C-CB2166C7A39C}"/>
              </a:ext>
            </a:extLst>
          </p:cNvPr>
          <p:cNvSpPr>
            <a:spLocks noGrp="1"/>
          </p:cNvSpPr>
          <p:nvPr>
            <p:ph type="sldNum" sz="quarter" idx="12"/>
          </p:nvPr>
        </p:nvSpPr>
        <p:spPr/>
        <p:txBody>
          <a:bodyPr/>
          <a:lstStyle/>
          <a:p>
            <a:fld id="{16AFE9C0-3CF6-4441-A42E-E372A9089A2B}" type="slidenum">
              <a:rPr lang="en-IN" smtClean="0"/>
              <a:t>3</a:t>
            </a:fld>
            <a:endParaRPr lang="en-IN"/>
          </a:p>
        </p:txBody>
      </p:sp>
    </p:spTree>
    <p:extLst>
      <p:ext uri="{BB962C8B-B14F-4D97-AF65-F5344CB8AC3E}">
        <p14:creationId xmlns:p14="http://schemas.microsoft.com/office/powerpoint/2010/main" val="71504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he Lungs | Anatomy and Physiology II">
            <a:extLst>
              <a:ext uri="{FF2B5EF4-FFF2-40B4-BE49-F238E27FC236}">
                <a16:creationId xmlns:a16="http://schemas.microsoft.com/office/drawing/2014/main" id="{9535FDC1-2CDC-CDA4-9B89-773D777201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 y="614362"/>
            <a:ext cx="8191500" cy="5629275"/>
          </a:xfrm>
          <a:prstGeom prst="rect">
            <a:avLst/>
          </a:prstGeom>
          <a:noFill/>
          <a:extLst>
            <a:ext uri="{909E8E84-426E-40DD-AFC4-6F175D3DCCD1}">
              <a14:hiddenFill xmlns:a14="http://schemas.microsoft.com/office/drawing/2010/main">
                <a:solidFill>
                  <a:srgbClr val="FFFFFF"/>
                </a:solidFill>
              </a14:hiddenFill>
            </a:ext>
          </a:extLst>
        </p:spPr>
      </p:pic>
      <p:sp>
        <p:nvSpPr>
          <p:cNvPr id="2" name="Date Placeholder 1">
            <a:extLst>
              <a:ext uri="{FF2B5EF4-FFF2-40B4-BE49-F238E27FC236}">
                <a16:creationId xmlns:a16="http://schemas.microsoft.com/office/drawing/2014/main" id="{16E9FA44-3F5F-EC6F-5107-6100C8EFE2AC}"/>
              </a:ext>
            </a:extLst>
          </p:cNvPr>
          <p:cNvSpPr>
            <a:spLocks noGrp="1"/>
          </p:cNvSpPr>
          <p:nvPr>
            <p:ph type="dt" sz="half" idx="10"/>
          </p:nvPr>
        </p:nvSpPr>
        <p:spPr/>
        <p:txBody>
          <a:bodyPr/>
          <a:lstStyle/>
          <a:p>
            <a:fld id="{4602CF30-A15C-44FB-9056-74E83E06C9B7}" type="datetime1">
              <a:rPr lang="en-IN" smtClean="0"/>
              <a:t>22-06-2026</a:t>
            </a:fld>
            <a:endParaRPr lang="en-IN"/>
          </a:p>
        </p:txBody>
      </p:sp>
      <p:sp>
        <p:nvSpPr>
          <p:cNvPr id="3" name="Slide Number Placeholder 2">
            <a:extLst>
              <a:ext uri="{FF2B5EF4-FFF2-40B4-BE49-F238E27FC236}">
                <a16:creationId xmlns:a16="http://schemas.microsoft.com/office/drawing/2014/main" id="{27380649-78DF-7495-E150-DC3711DC7B51}"/>
              </a:ext>
            </a:extLst>
          </p:cNvPr>
          <p:cNvSpPr>
            <a:spLocks noGrp="1"/>
          </p:cNvSpPr>
          <p:nvPr>
            <p:ph type="sldNum" sz="quarter" idx="12"/>
          </p:nvPr>
        </p:nvSpPr>
        <p:spPr/>
        <p:txBody>
          <a:bodyPr/>
          <a:lstStyle/>
          <a:p>
            <a:fld id="{16AFE9C0-3CF6-4441-A42E-E372A9089A2B}" type="slidenum">
              <a:rPr lang="en-IN" smtClean="0"/>
              <a:t>4</a:t>
            </a:fld>
            <a:endParaRPr lang="en-IN"/>
          </a:p>
        </p:txBody>
      </p:sp>
    </p:spTree>
    <p:extLst>
      <p:ext uri="{BB962C8B-B14F-4D97-AF65-F5344CB8AC3E}">
        <p14:creationId xmlns:p14="http://schemas.microsoft.com/office/powerpoint/2010/main" val="274936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467172B-7541-08FD-E603-0BF311D13AE7}"/>
              </a:ext>
            </a:extLst>
          </p:cNvPr>
          <p:cNvSpPr>
            <a:spLocks noGrp="1"/>
          </p:cNvSpPr>
          <p:nvPr>
            <p:ph type="title"/>
          </p:nvPr>
        </p:nvSpPr>
        <p:spPr/>
        <p:txBody>
          <a:bodyPr>
            <a:normAutofit/>
          </a:bodyPr>
          <a:lstStyle/>
          <a:p>
            <a:r>
              <a:rPr lang="en-IN" dirty="0"/>
              <a:t>Trachea</a:t>
            </a:r>
          </a:p>
        </p:txBody>
      </p:sp>
      <p:sp>
        <p:nvSpPr>
          <p:cNvPr id="12" name="Content Placeholder 11">
            <a:extLst>
              <a:ext uri="{FF2B5EF4-FFF2-40B4-BE49-F238E27FC236}">
                <a16:creationId xmlns:a16="http://schemas.microsoft.com/office/drawing/2014/main" id="{8E721BE5-15FB-CD35-DFE1-392DAE6E1714}"/>
              </a:ext>
            </a:extLst>
          </p:cNvPr>
          <p:cNvSpPr>
            <a:spLocks noGrp="1"/>
          </p:cNvSpPr>
          <p:nvPr>
            <p:ph sz="half" idx="1"/>
          </p:nvPr>
        </p:nvSpPr>
        <p:spPr>
          <a:xfrm>
            <a:off x="221583" y="1488614"/>
            <a:ext cx="3728283" cy="4759786"/>
          </a:xfrm>
        </p:spPr>
        <p:txBody>
          <a:bodyPr/>
          <a:lstStyle/>
          <a:p>
            <a:r>
              <a:rPr lang="en-IN" dirty="0"/>
              <a:t>10-12cm long</a:t>
            </a:r>
          </a:p>
          <a:p>
            <a:r>
              <a:rPr lang="en-IN" dirty="0"/>
              <a:t>16-20 C-shaped rings</a:t>
            </a:r>
          </a:p>
          <a:p>
            <a:r>
              <a:rPr lang="en-IN" dirty="0"/>
              <a:t>Right bronchus wider, shorter, vertical</a:t>
            </a:r>
          </a:p>
        </p:txBody>
      </p:sp>
      <p:pic>
        <p:nvPicPr>
          <p:cNvPr id="14" name="Picture 13">
            <a:extLst>
              <a:ext uri="{FF2B5EF4-FFF2-40B4-BE49-F238E27FC236}">
                <a16:creationId xmlns:a16="http://schemas.microsoft.com/office/drawing/2014/main" id="{F7BD7D6C-F42E-30DC-B25F-50ECA723133D}"/>
              </a:ext>
            </a:extLst>
          </p:cNvPr>
          <p:cNvPicPr>
            <a:picLocks noChangeAspect="1"/>
          </p:cNvPicPr>
          <p:nvPr/>
        </p:nvPicPr>
        <p:blipFill>
          <a:blip r:embed="rId2"/>
          <a:stretch>
            <a:fillRect/>
          </a:stretch>
        </p:blipFill>
        <p:spPr>
          <a:xfrm>
            <a:off x="4372050" y="609600"/>
            <a:ext cx="4388571" cy="6096000"/>
          </a:xfrm>
          <a:prstGeom prst="rect">
            <a:avLst/>
          </a:prstGeom>
        </p:spPr>
      </p:pic>
      <p:sp>
        <p:nvSpPr>
          <p:cNvPr id="2" name="Date Placeholder 1">
            <a:extLst>
              <a:ext uri="{FF2B5EF4-FFF2-40B4-BE49-F238E27FC236}">
                <a16:creationId xmlns:a16="http://schemas.microsoft.com/office/drawing/2014/main" id="{D923541A-ED8B-55B4-A12F-287EF0FC4FBE}"/>
              </a:ext>
            </a:extLst>
          </p:cNvPr>
          <p:cNvSpPr>
            <a:spLocks noGrp="1"/>
          </p:cNvSpPr>
          <p:nvPr>
            <p:ph type="dt" sz="half" idx="10"/>
          </p:nvPr>
        </p:nvSpPr>
        <p:spPr/>
        <p:txBody>
          <a:bodyPr/>
          <a:lstStyle/>
          <a:p>
            <a:fld id="{45D0EE66-5FB1-46EA-9214-8A93CDE8DAC7}" type="datetime1">
              <a:rPr lang="en-IN" smtClean="0"/>
              <a:t>22-06-2026</a:t>
            </a:fld>
            <a:endParaRPr lang="en-IN"/>
          </a:p>
        </p:txBody>
      </p:sp>
      <p:sp>
        <p:nvSpPr>
          <p:cNvPr id="3" name="Slide Number Placeholder 2">
            <a:extLst>
              <a:ext uri="{FF2B5EF4-FFF2-40B4-BE49-F238E27FC236}">
                <a16:creationId xmlns:a16="http://schemas.microsoft.com/office/drawing/2014/main" id="{C8B9935B-CB60-B2C7-E1FA-E0CA8236E719}"/>
              </a:ext>
            </a:extLst>
          </p:cNvPr>
          <p:cNvSpPr>
            <a:spLocks noGrp="1"/>
          </p:cNvSpPr>
          <p:nvPr>
            <p:ph type="sldNum" sz="quarter" idx="12"/>
          </p:nvPr>
        </p:nvSpPr>
        <p:spPr/>
        <p:txBody>
          <a:bodyPr/>
          <a:lstStyle/>
          <a:p>
            <a:fld id="{16AFE9C0-3CF6-4441-A42E-E372A9089A2B}" type="slidenum">
              <a:rPr lang="en-IN" smtClean="0"/>
              <a:t>5</a:t>
            </a:fld>
            <a:endParaRPr lang="en-IN"/>
          </a:p>
        </p:txBody>
      </p:sp>
    </p:spTree>
    <p:extLst>
      <p:ext uri="{BB962C8B-B14F-4D97-AF65-F5344CB8AC3E}">
        <p14:creationId xmlns:p14="http://schemas.microsoft.com/office/powerpoint/2010/main" val="4017422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022E4B0-2ACD-F024-850F-5F7D60C60A15}"/>
              </a:ext>
            </a:extLst>
          </p:cNvPr>
          <p:cNvPicPr>
            <a:picLocks noChangeAspect="1"/>
          </p:cNvPicPr>
          <p:nvPr/>
        </p:nvPicPr>
        <p:blipFill>
          <a:blip r:embed="rId2"/>
          <a:stretch>
            <a:fillRect/>
          </a:stretch>
        </p:blipFill>
        <p:spPr>
          <a:xfrm>
            <a:off x="301756" y="246300"/>
            <a:ext cx="9188868" cy="6125912"/>
          </a:xfrm>
          <a:prstGeom prst="rect">
            <a:avLst/>
          </a:prstGeom>
        </p:spPr>
      </p:pic>
      <p:sp>
        <p:nvSpPr>
          <p:cNvPr id="2" name="Date Placeholder 1">
            <a:extLst>
              <a:ext uri="{FF2B5EF4-FFF2-40B4-BE49-F238E27FC236}">
                <a16:creationId xmlns:a16="http://schemas.microsoft.com/office/drawing/2014/main" id="{821ECFF0-2788-957A-0DC5-4266CF0F2B6A}"/>
              </a:ext>
            </a:extLst>
          </p:cNvPr>
          <p:cNvSpPr>
            <a:spLocks noGrp="1"/>
          </p:cNvSpPr>
          <p:nvPr>
            <p:ph type="dt" sz="half" idx="10"/>
          </p:nvPr>
        </p:nvSpPr>
        <p:spPr/>
        <p:txBody>
          <a:bodyPr/>
          <a:lstStyle/>
          <a:p>
            <a:fld id="{848E17BB-A688-4C07-9BDE-8DE22880EED8}" type="datetime1">
              <a:rPr lang="en-IN" smtClean="0"/>
              <a:t>22-06-2026</a:t>
            </a:fld>
            <a:endParaRPr lang="en-IN"/>
          </a:p>
        </p:txBody>
      </p:sp>
      <p:sp>
        <p:nvSpPr>
          <p:cNvPr id="3" name="Slide Number Placeholder 2">
            <a:extLst>
              <a:ext uri="{FF2B5EF4-FFF2-40B4-BE49-F238E27FC236}">
                <a16:creationId xmlns:a16="http://schemas.microsoft.com/office/drawing/2014/main" id="{BEFD1DE6-3186-F961-43F0-2CAB529E8043}"/>
              </a:ext>
            </a:extLst>
          </p:cNvPr>
          <p:cNvSpPr>
            <a:spLocks noGrp="1"/>
          </p:cNvSpPr>
          <p:nvPr>
            <p:ph type="sldNum" sz="quarter" idx="12"/>
          </p:nvPr>
        </p:nvSpPr>
        <p:spPr/>
        <p:txBody>
          <a:bodyPr/>
          <a:lstStyle/>
          <a:p>
            <a:fld id="{16AFE9C0-3CF6-4441-A42E-E372A9089A2B}" type="slidenum">
              <a:rPr lang="en-IN" smtClean="0"/>
              <a:t>6</a:t>
            </a:fld>
            <a:endParaRPr lang="en-IN"/>
          </a:p>
        </p:txBody>
      </p:sp>
    </p:spTree>
    <p:extLst>
      <p:ext uri="{BB962C8B-B14F-4D97-AF65-F5344CB8AC3E}">
        <p14:creationId xmlns:p14="http://schemas.microsoft.com/office/powerpoint/2010/main" val="24021529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27DE4-E862-FF7D-8CA4-F6D105BE3903}"/>
              </a:ext>
            </a:extLst>
          </p:cNvPr>
          <p:cNvSpPr>
            <a:spLocks noGrp="1"/>
          </p:cNvSpPr>
          <p:nvPr>
            <p:ph type="title"/>
          </p:nvPr>
        </p:nvSpPr>
        <p:spPr/>
        <p:txBody>
          <a:bodyPr/>
          <a:lstStyle/>
          <a:p>
            <a:r>
              <a:rPr lang="en-IN" dirty="0"/>
              <a:t>Bronchial Tree</a:t>
            </a:r>
          </a:p>
        </p:txBody>
      </p:sp>
      <p:pic>
        <p:nvPicPr>
          <p:cNvPr id="1026" name="Picture 2" descr="Illustration of the bronchi, bronchial tree, and lungs">
            <a:extLst>
              <a:ext uri="{FF2B5EF4-FFF2-40B4-BE49-F238E27FC236}">
                <a16:creationId xmlns:a16="http://schemas.microsoft.com/office/drawing/2014/main" id="{850B4FE6-99A4-9911-66DB-B9E45A73BD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3309" y="1857374"/>
            <a:ext cx="7468097" cy="4739369"/>
          </a:xfrm>
          <a:prstGeom prst="rect">
            <a:avLst/>
          </a:prstGeom>
          <a:noFill/>
          <a:extLst>
            <a:ext uri="{909E8E84-426E-40DD-AFC4-6F175D3DCCD1}">
              <a14:hiddenFill xmlns:a14="http://schemas.microsoft.com/office/drawing/2010/main">
                <a:solidFill>
                  <a:srgbClr val="FFFFFF"/>
                </a:solidFill>
              </a14:hiddenFill>
            </a:ext>
          </a:extLst>
        </p:spPr>
      </p:pic>
      <p:sp>
        <p:nvSpPr>
          <p:cNvPr id="3" name="Date Placeholder 2">
            <a:extLst>
              <a:ext uri="{FF2B5EF4-FFF2-40B4-BE49-F238E27FC236}">
                <a16:creationId xmlns:a16="http://schemas.microsoft.com/office/drawing/2014/main" id="{A037FF2C-CFD9-8246-A8C0-2285212B3BDE}"/>
              </a:ext>
            </a:extLst>
          </p:cNvPr>
          <p:cNvSpPr>
            <a:spLocks noGrp="1"/>
          </p:cNvSpPr>
          <p:nvPr>
            <p:ph type="dt" sz="half" idx="10"/>
          </p:nvPr>
        </p:nvSpPr>
        <p:spPr/>
        <p:txBody>
          <a:bodyPr/>
          <a:lstStyle/>
          <a:p>
            <a:fld id="{61B1EEE5-22ED-4467-8FFC-0B8CFD0D1AA4}" type="datetime1">
              <a:rPr lang="en-IN" smtClean="0"/>
              <a:t>22-06-2026</a:t>
            </a:fld>
            <a:endParaRPr lang="en-IN"/>
          </a:p>
        </p:txBody>
      </p:sp>
      <p:sp>
        <p:nvSpPr>
          <p:cNvPr id="4" name="Slide Number Placeholder 3">
            <a:extLst>
              <a:ext uri="{FF2B5EF4-FFF2-40B4-BE49-F238E27FC236}">
                <a16:creationId xmlns:a16="http://schemas.microsoft.com/office/drawing/2014/main" id="{C741D55B-1CA5-EBC7-F941-4EFBE7CA61A5}"/>
              </a:ext>
            </a:extLst>
          </p:cNvPr>
          <p:cNvSpPr>
            <a:spLocks noGrp="1"/>
          </p:cNvSpPr>
          <p:nvPr>
            <p:ph type="sldNum" sz="quarter" idx="12"/>
          </p:nvPr>
        </p:nvSpPr>
        <p:spPr/>
        <p:txBody>
          <a:bodyPr/>
          <a:lstStyle/>
          <a:p>
            <a:fld id="{16AFE9C0-3CF6-4441-A42E-E372A9089A2B}" type="slidenum">
              <a:rPr lang="en-IN" smtClean="0"/>
              <a:t>7</a:t>
            </a:fld>
            <a:endParaRPr lang="en-IN"/>
          </a:p>
        </p:txBody>
      </p:sp>
    </p:spTree>
    <p:extLst>
      <p:ext uri="{BB962C8B-B14F-4D97-AF65-F5344CB8AC3E}">
        <p14:creationId xmlns:p14="http://schemas.microsoft.com/office/powerpoint/2010/main" val="2470513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20E8B-CD9F-555C-3D61-87F4356018A5}"/>
              </a:ext>
            </a:extLst>
          </p:cNvPr>
          <p:cNvSpPr>
            <a:spLocks noGrp="1"/>
          </p:cNvSpPr>
          <p:nvPr>
            <p:ph type="title"/>
          </p:nvPr>
        </p:nvSpPr>
        <p:spPr/>
        <p:txBody>
          <a:bodyPr/>
          <a:lstStyle/>
          <a:p>
            <a:r>
              <a:rPr lang="en-IN" dirty="0"/>
              <a:t>Bronchopulmonary Segments</a:t>
            </a:r>
          </a:p>
        </p:txBody>
      </p:sp>
      <p:pic>
        <p:nvPicPr>
          <p:cNvPr id="6" name="Picture 5">
            <a:extLst>
              <a:ext uri="{FF2B5EF4-FFF2-40B4-BE49-F238E27FC236}">
                <a16:creationId xmlns:a16="http://schemas.microsoft.com/office/drawing/2014/main" id="{DA6A8E10-D90E-FF45-8F8A-B25A1BC74C1D}"/>
              </a:ext>
            </a:extLst>
          </p:cNvPr>
          <p:cNvPicPr>
            <a:picLocks noChangeAspect="1"/>
          </p:cNvPicPr>
          <p:nvPr/>
        </p:nvPicPr>
        <p:blipFill>
          <a:blip r:embed="rId3"/>
          <a:stretch>
            <a:fillRect/>
          </a:stretch>
        </p:blipFill>
        <p:spPr>
          <a:xfrm>
            <a:off x="0" y="1673393"/>
            <a:ext cx="8133347" cy="4575007"/>
          </a:xfrm>
          <a:prstGeom prst="rect">
            <a:avLst/>
          </a:prstGeom>
        </p:spPr>
      </p:pic>
      <p:pic>
        <p:nvPicPr>
          <p:cNvPr id="7" name="Picture 6" descr="Bronchopulmonary segmental anatomy | Radiology Reference ...">
            <a:extLst>
              <a:ext uri="{FF2B5EF4-FFF2-40B4-BE49-F238E27FC236}">
                <a16:creationId xmlns:a16="http://schemas.microsoft.com/office/drawing/2014/main" id="{8B757AC2-A05B-1CC8-862F-A5983931BB7D}"/>
              </a:ext>
            </a:extLst>
          </p:cNvPr>
          <p:cNvPicPr>
            <a:picLocks noChangeAspect="1"/>
          </p:cNvPicPr>
          <p:nvPr/>
        </p:nvPicPr>
        <p:blipFill>
          <a:blip r:embed="rId4"/>
          <a:stretch>
            <a:fillRect/>
          </a:stretch>
        </p:blipFill>
        <p:spPr>
          <a:xfrm>
            <a:off x="7616991" y="1112254"/>
            <a:ext cx="4575008" cy="4575008"/>
          </a:xfrm>
          <a:prstGeom prst="rect">
            <a:avLst/>
          </a:prstGeom>
        </p:spPr>
      </p:pic>
      <p:sp>
        <p:nvSpPr>
          <p:cNvPr id="3" name="Date Placeholder 2">
            <a:extLst>
              <a:ext uri="{FF2B5EF4-FFF2-40B4-BE49-F238E27FC236}">
                <a16:creationId xmlns:a16="http://schemas.microsoft.com/office/drawing/2014/main" id="{8DC18D02-2C45-FF06-4BDD-D8573C9B9F1A}"/>
              </a:ext>
            </a:extLst>
          </p:cNvPr>
          <p:cNvSpPr>
            <a:spLocks noGrp="1"/>
          </p:cNvSpPr>
          <p:nvPr>
            <p:ph type="dt" sz="half" idx="10"/>
          </p:nvPr>
        </p:nvSpPr>
        <p:spPr/>
        <p:txBody>
          <a:bodyPr/>
          <a:lstStyle/>
          <a:p>
            <a:fld id="{C00860F0-C473-4B37-BCF9-A74E0C98A23B}" type="datetime1">
              <a:rPr lang="en-IN" smtClean="0"/>
              <a:t>22-06-2026</a:t>
            </a:fld>
            <a:endParaRPr lang="en-IN"/>
          </a:p>
        </p:txBody>
      </p:sp>
      <p:sp>
        <p:nvSpPr>
          <p:cNvPr id="4" name="Slide Number Placeholder 3">
            <a:extLst>
              <a:ext uri="{FF2B5EF4-FFF2-40B4-BE49-F238E27FC236}">
                <a16:creationId xmlns:a16="http://schemas.microsoft.com/office/drawing/2014/main" id="{1A4402C6-788D-15A3-0504-6629D43FD5B9}"/>
              </a:ext>
            </a:extLst>
          </p:cNvPr>
          <p:cNvSpPr>
            <a:spLocks noGrp="1"/>
          </p:cNvSpPr>
          <p:nvPr>
            <p:ph type="sldNum" sz="quarter" idx="12"/>
          </p:nvPr>
        </p:nvSpPr>
        <p:spPr/>
        <p:txBody>
          <a:bodyPr/>
          <a:lstStyle/>
          <a:p>
            <a:fld id="{16AFE9C0-3CF6-4441-A42E-E372A9089A2B}" type="slidenum">
              <a:rPr lang="en-IN" smtClean="0"/>
              <a:t>8</a:t>
            </a:fld>
            <a:endParaRPr lang="en-IN"/>
          </a:p>
        </p:txBody>
      </p:sp>
    </p:spTree>
    <p:extLst>
      <p:ext uri="{BB962C8B-B14F-4D97-AF65-F5344CB8AC3E}">
        <p14:creationId xmlns:p14="http://schemas.microsoft.com/office/powerpoint/2010/main" val="3526872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0D43-8A7F-3443-4228-404FB697D70C}"/>
              </a:ext>
            </a:extLst>
          </p:cNvPr>
          <p:cNvSpPr>
            <a:spLocks noGrp="1"/>
          </p:cNvSpPr>
          <p:nvPr>
            <p:ph type="title"/>
          </p:nvPr>
        </p:nvSpPr>
        <p:spPr/>
        <p:txBody>
          <a:bodyPr/>
          <a:lstStyle/>
          <a:p>
            <a:r>
              <a:rPr lang="en-IN" dirty="0"/>
              <a:t>Pleura and pleural cavity</a:t>
            </a:r>
          </a:p>
        </p:txBody>
      </p:sp>
      <p:pic>
        <p:nvPicPr>
          <p:cNvPr id="4" name="Object 1" descr="preencoded.png">
            <a:extLst>
              <a:ext uri="{FF2B5EF4-FFF2-40B4-BE49-F238E27FC236}">
                <a16:creationId xmlns:a16="http://schemas.microsoft.com/office/drawing/2014/main" id="{83440E0B-7B09-E02D-D9D5-2AC4B5557166}"/>
              </a:ext>
            </a:extLst>
          </p:cNvPr>
          <p:cNvPicPr>
            <a:picLocks noChangeAspect="1"/>
          </p:cNvPicPr>
          <p:nvPr/>
        </p:nvPicPr>
        <p:blipFill>
          <a:blip r:embed="rId3"/>
          <a:srcRect/>
          <a:stretch/>
        </p:blipFill>
        <p:spPr>
          <a:xfrm>
            <a:off x="497304" y="1362242"/>
            <a:ext cx="8686503" cy="4886158"/>
          </a:xfrm>
          <a:prstGeom prst="rect">
            <a:avLst/>
          </a:prstGeom>
        </p:spPr>
      </p:pic>
      <p:sp>
        <p:nvSpPr>
          <p:cNvPr id="3" name="Date Placeholder 2">
            <a:extLst>
              <a:ext uri="{FF2B5EF4-FFF2-40B4-BE49-F238E27FC236}">
                <a16:creationId xmlns:a16="http://schemas.microsoft.com/office/drawing/2014/main" id="{332F8D0E-D45E-6527-6390-C396CF0374FC}"/>
              </a:ext>
            </a:extLst>
          </p:cNvPr>
          <p:cNvSpPr>
            <a:spLocks noGrp="1"/>
          </p:cNvSpPr>
          <p:nvPr>
            <p:ph type="dt" sz="half" idx="10"/>
          </p:nvPr>
        </p:nvSpPr>
        <p:spPr/>
        <p:txBody>
          <a:bodyPr/>
          <a:lstStyle/>
          <a:p>
            <a:fld id="{6007092E-85B7-45C9-8B19-AAACCFCBFEE1}" type="datetime1">
              <a:rPr lang="en-IN" smtClean="0"/>
              <a:t>22-06-2026</a:t>
            </a:fld>
            <a:endParaRPr lang="en-IN"/>
          </a:p>
        </p:txBody>
      </p:sp>
      <p:sp>
        <p:nvSpPr>
          <p:cNvPr id="5" name="Slide Number Placeholder 4">
            <a:extLst>
              <a:ext uri="{FF2B5EF4-FFF2-40B4-BE49-F238E27FC236}">
                <a16:creationId xmlns:a16="http://schemas.microsoft.com/office/drawing/2014/main" id="{7335D352-E1C0-A068-9BDB-28A63E5D559B}"/>
              </a:ext>
            </a:extLst>
          </p:cNvPr>
          <p:cNvSpPr>
            <a:spLocks noGrp="1"/>
          </p:cNvSpPr>
          <p:nvPr>
            <p:ph type="sldNum" sz="quarter" idx="12"/>
          </p:nvPr>
        </p:nvSpPr>
        <p:spPr/>
        <p:txBody>
          <a:bodyPr/>
          <a:lstStyle/>
          <a:p>
            <a:fld id="{16AFE9C0-3CF6-4441-A42E-E372A9089A2B}" type="slidenum">
              <a:rPr lang="en-IN" smtClean="0"/>
              <a:t>9</a:t>
            </a:fld>
            <a:endParaRPr lang="en-IN"/>
          </a:p>
        </p:txBody>
      </p:sp>
    </p:spTree>
    <p:extLst>
      <p:ext uri="{BB962C8B-B14F-4D97-AF65-F5344CB8AC3E}">
        <p14:creationId xmlns:p14="http://schemas.microsoft.com/office/powerpoint/2010/main" val="80460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C6A20-A028-C1E9-CB3C-649DBF8D2B53}"/>
              </a:ext>
            </a:extLst>
          </p:cNvPr>
          <p:cNvSpPr>
            <a:spLocks noGrp="1"/>
          </p:cNvSpPr>
          <p:nvPr>
            <p:ph type="title"/>
          </p:nvPr>
        </p:nvSpPr>
        <p:spPr/>
        <p:txBody>
          <a:bodyPr/>
          <a:lstStyle/>
          <a:p>
            <a:r>
              <a:rPr lang="en-IN" dirty="0"/>
              <a:t>Alveoli</a:t>
            </a:r>
          </a:p>
        </p:txBody>
      </p:sp>
      <p:pic>
        <p:nvPicPr>
          <p:cNvPr id="3" name="Picture 2" descr="Original.jpg">
            <a:extLst>
              <a:ext uri="{FF2B5EF4-FFF2-40B4-BE49-F238E27FC236}">
                <a16:creationId xmlns:a16="http://schemas.microsoft.com/office/drawing/2014/main" id="{5A1E5A3B-8ECB-743C-6F63-0DC38D45756A}"/>
              </a:ext>
            </a:extLst>
          </p:cNvPr>
          <p:cNvPicPr>
            <a:picLocks noChangeAspect="1"/>
          </p:cNvPicPr>
          <p:nvPr/>
        </p:nvPicPr>
        <p:blipFill>
          <a:blip r:embed="rId2"/>
          <a:stretch>
            <a:fillRect/>
          </a:stretch>
        </p:blipFill>
        <p:spPr>
          <a:xfrm>
            <a:off x="6499406" y="1804487"/>
            <a:ext cx="5564257" cy="4487304"/>
          </a:xfrm>
          <a:prstGeom prst="rect">
            <a:avLst/>
          </a:prstGeom>
        </p:spPr>
      </p:pic>
      <p:pic>
        <p:nvPicPr>
          <p:cNvPr id="5" name="Picture 4" descr="An alveolus, is an anatomical structure that has the form of a hollow cavity. Mainly found in the lung, the pulmonary alveoli are spherical outcroppings of the respiratory bronchioles and are the (1).png">
            <a:extLst>
              <a:ext uri="{FF2B5EF4-FFF2-40B4-BE49-F238E27FC236}">
                <a16:creationId xmlns:a16="http://schemas.microsoft.com/office/drawing/2014/main" id="{2BED2209-9ABC-7E4D-5C64-7DAA79C40141}"/>
              </a:ext>
            </a:extLst>
          </p:cNvPr>
          <p:cNvPicPr>
            <a:picLocks noChangeAspect="1"/>
          </p:cNvPicPr>
          <p:nvPr/>
        </p:nvPicPr>
        <p:blipFill>
          <a:blip r:embed="rId3"/>
          <a:stretch>
            <a:fillRect/>
          </a:stretch>
        </p:blipFill>
        <p:spPr>
          <a:xfrm>
            <a:off x="252662" y="1261730"/>
            <a:ext cx="6276475" cy="4688677"/>
          </a:xfrm>
          <a:prstGeom prst="rect">
            <a:avLst/>
          </a:prstGeom>
        </p:spPr>
      </p:pic>
      <p:sp>
        <p:nvSpPr>
          <p:cNvPr id="4" name="Date Placeholder 3">
            <a:extLst>
              <a:ext uri="{FF2B5EF4-FFF2-40B4-BE49-F238E27FC236}">
                <a16:creationId xmlns:a16="http://schemas.microsoft.com/office/drawing/2014/main" id="{62D53C5E-24FC-07C5-F8C7-7FAF9D4AEA8C}"/>
              </a:ext>
            </a:extLst>
          </p:cNvPr>
          <p:cNvSpPr>
            <a:spLocks noGrp="1"/>
          </p:cNvSpPr>
          <p:nvPr>
            <p:ph type="dt" sz="half" idx="10"/>
          </p:nvPr>
        </p:nvSpPr>
        <p:spPr/>
        <p:txBody>
          <a:bodyPr/>
          <a:lstStyle/>
          <a:p>
            <a:fld id="{E9290D8E-16B0-4286-A9D7-ECFB2CF412D2}" type="datetime1">
              <a:rPr lang="en-IN" smtClean="0"/>
              <a:t>22-06-2026</a:t>
            </a:fld>
            <a:endParaRPr lang="en-IN"/>
          </a:p>
        </p:txBody>
      </p:sp>
      <p:sp>
        <p:nvSpPr>
          <p:cNvPr id="6" name="Slide Number Placeholder 5">
            <a:extLst>
              <a:ext uri="{FF2B5EF4-FFF2-40B4-BE49-F238E27FC236}">
                <a16:creationId xmlns:a16="http://schemas.microsoft.com/office/drawing/2014/main" id="{BE1198AB-0983-FA52-DED8-CEF4F0895AD6}"/>
              </a:ext>
            </a:extLst>
          </p:cNvPr>
          <p:cNvSpPr>
            <a:spLocks noGrp="1"/>
          </p:cNvSpPr>
          <p:nvPr>
            <p:ph type="sldNum" sz="quarter" idx="12"/>
          </p:nvPr>
        </p:nvSpPr>
        <p:spPr/>
        <p:txBody>
          <a:bodyPr/>
          <a:lstStyle/>
          <a:p>
            <a:fld id="{16AFE9C0-3CF6-4441-A42E-E372A9089A2B}" type="slidenum">
              <a:rPr lang="en-IN" smtClean="0"/>
              <a:t>10</a:t>
            </a:fld>
            <a:endParaRPr lang="en-IN"/>
          </a:p>
        </p:txBody>
      </p:sp>
    </p:spTree>
    <p:extLst>
      <p:ext uri="{BB962C8B-B14F-4D97-AF65-F5344CB8AC3E}">
        <p14:creationId xmlns:p14="http://schemas.microsoft.com/office/powerpoint/2010/main" val="21120407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EBDFE6-3144-61D5-ECB4-0A24C94F8139}"/>
              </a:ext>
            </a:extLst>
          </p:cNvPr>
          <p:cNvSpPr>
            <a:spLocks noGrp="1"/>
          </p:cNvSpPr>
          <p:nvPr>
            <p:ph type="title"/>
          </p:nvPr>
        </p:nvSpPr>
        <p:spPr>
          <a:xfrm>
            <a:off x="645250" y="449179"/>
            <a:ext cx="8596668" cy="1320800"/>
          </a:xfrm>
        </p:spPr>
        <p:txBody>
          <a:bodyPr/>
          <a:lstStyle/>
          <a:p>
            <a:r>
              <a:rPr lang="en-IN" dirty="0"/>
              <a:t>Surfactant</a:t>
            </a:r>
          </a:p>
        </p:txBody>
      </p:sp>
      <p:pic>
        <p:nvPicPr>
          <p:cNvPr id="6" name="Content Placeholder 5">
            <a:extLst>
              <a:ext uri="{FF2B5EF4-FFF2-40B4-BE49-F238E27FC236}">
                <a16:creationId xmlns:a16="http://schemas.microsoft.com/office/drawing/2014/main" id="{519A17E5-BE6F-B0D1-9EDE-61FD6F38AD1F}"/>
              </a:ext>
            </a:extLst>
          </p:cNvPr>
          <p:cNvPicPr>
            <a:picLocks noGrp="1" noChangeAspect="1"/>
          </p:cNvPicPr>
          <p:nvPr>
            <p:ph idx="1"/>
          </p:nvPr>
        </p:nvPicPr>
        <p:blipFill>
          <a:blip r:embed="rId2"/>
          <a:stretch>
            <a:fillRect/>
          </a:stretch>
        </p:blipFill>
        <p:spPr>
          <a:xfrm>
            <a:off x="954028" y="1270000"/>
            <a:ext cx="7665231" cy="5419558"/>
          </a:xfrm>
          <a:prstGeom prst="rect">
            <a:avLst/>
          </a:prstGeom>
        </p:spPr>
      </p:pic>
      <p:sp>
        <p:nvSpPr>
          <p:cNvPr id="2" name="Date Placeholder 1">
            <a:extLst>
              <a:ext uri="{FF2B5EF4-FFF2-40B4-BE49-F238E27FC236}">
                <a16:creationId xmlns:a16="http://schemas.microsoft.com/office/drawing/2014/main" id="{2DECBD4E-5880-08BB-EE4E-DCBD284C7BB5}"/>
              </a:ext>
            </a:extLst>
          </p:cNvPr>
          <p:cNvSpPr>
            <a:spLocks noGrp="1"/>
          </p:cNvSpPr>
          <p:nvPr>
            <p:ph type="dt" sz="half" idx="10"/>
          </p:nvPr>
        </p:nvSpPr>
        <p:spPr/>
        <p:txBody>
          <a:bodyPr/>
          <a:lstStyle/>
          <a:p>
            <a:fld id="{3270DE41-6AA7-4072-BDA8-A608D4DE371F}" type="datetime1">
              <a:rPr lang="en-IN" smtClean="0"/>
              <a:t>22-06-2026</a:t>
            </a:fld>
            <a:endParaRPr lang="en-IN"/>
          </a:p>
        </p:txBody>
      </p:sp>
      <p:sp>
        <p:nvSpPr>
          <p:cNvPr id="4" name="Slide Number Placeholder 3">
            <a:extLst>
              <a:ext uri="{FF2B5EF4-FFF2-40B4-BE49-F238E27FC236}">
                <a16:creationId xmlns:a16="http://schemas.microsoft.com/office/drawing/2014/main" id="{DE66127D-C7DD-2BE0-E7C4-29CB7EA8D712}"/>
              </a:ext>
            </a:extLst>
          </p:cNvPr>
          <p:cNvSpPr>
            <a:spLocks noGrp="1"/>
          </p:cNvSpPr>
          <p:nvPr>
            <p:ph type="sldNum" sz="quarter" idx="12"/>
          </p:nvPr>
        </p:nvSpPr>
        <p:spPr/>
        <p:txBody>
          <a:bodyPr/>
          <a:lstStyle/>
          <a:p>
            <a:fld id="{16AFE9C0-3CF6-4441-A42E-E372A9089A2B}" type="slidenum">
              <a:rPr lang="en-IN" smtClean="0"/>
              <a:t>11</a:t>
            </a:fld>
            <a:endParaRPr lang="en-IN"/>
          </a:p>
        </p:txBody>
      </p:sp>
    </p:spTree>
    <p:extLst>
      <p:ext uri="{BB962C8B-B14F-4D97-AF65-F5344CB8AC3E}">
        <p14:creationId xmlns:p14="http://schemas.microsoft.com/office/powerpoint/2010/main" val="3138580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May be an image of text that says &quot;# W i I D u M M h 袖 k&quot;">
            <a:extLst>
              <a:ext uri="{FF2B5EF4-FFF2-40B4-BE49-F238E27FC236}">
                <a16:creationId xmlns:a16="http://schemas.microsoft.com/office/drawing/2014/main" id="{8786E69A-468E-57AA-6BFB-88D9DC69B1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7527"/>
          <a:stretch>
            <a:fillRect/>
          </a:stretch>
        </p:blipFill>
        <p:spPr bwMode="auto">
          <a:xfrm>
            <a:off x="0" y="947057"/>
            <a:ext cx="7242939" cy="358548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3.1 .Circulation - Interactive Biology Textbook for Secondary School  Students">
            <a:extLst>
              <a:ext uri="{FF2B5EF4-FFF2-40B4-BE49-F238E27FC236}">
                <a16:creationId xmlns:a16="http://schemas.microsoft.com/office/drawing/2014/main" id="{9E6574B4-77C0-2BBD-48AB-B27A4F54AF4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33480"/>
          <a:stretch>
            <a:fillRect/>
          </a:stretch>
        </p:blipFill>
        <p:spPr bwMode="auto">
          <a:xfrm>
            <a:off x="7242939" y="1809069"/>
            <a:ext cx="5068804" cy="50768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69BD9D7-A0E9-2245-335B-28DE3D0E727A}"/>
              </a:ext>
            </a:extLst>
          </p:cNvPr>
          <p:cNvSpPr>
            <a:spLocks noGrp="1"/>
          </p:cNvSpPr>
          <p:nvPr>
            <p:ph type="title"/>
          </p:nvPr>
        </p:nvSpPr>
        <p:spPr>
          <a:xfrm>
            <a:off x="720877" y="246743"/>
            <a:ext cx="8596668" cy="1016000"/>
          </a:xfrm>
        </p:spPr>
        <p:txBody>
          <a:bodyPr/>
          <a:lstStyle/>
          <a:p>
            <a:r>
              <a:rPr lang="en-IN" dirty="0"/>
              <a:t>Circulation</a:t>
            </a:r>
          </a:p>
        </p:txBody>
      </p:sp>
      <p:sp>
        <p:nvSpPr>
          <p:cNvPr id="3" name="Date Placeholder 2">
            <a:extLst>
              <a:ext uri="{FF2B5EF4-FFF2-40B4-BE49-F238E27FC236}">
                <a16:creationId xmlns:a16="http://schemas.microsoft.com/office/drawing/2014/main" id="{290A7A13-8362-6C44-5DFC-BD6AA82B0C7F}"/>
              </a:ext>
            </a:extLst>
          </p:cNvPr>
          <p:cNvSpPr>
            <a:spLocks noGrp="1"/>
          </p:cNvSpPr>
          <p:nvPr>
            <p:ph type="dt" sz="half" idx="10"/>
          </p:nvPr>
        </p:nvSpPr>
        <p:spPr/>
        <p:txBody>
          <a:bodyPr/>
          <a:lstStyle/>
          <a:p>
            <a:fld id="{890D5AA0-62B7-41C0-BE8A-5ED870B7971B}" type="datetime1">
              <a:rPr lang="en-IN" smtClean="0"/>
              <a:t>22-06-2026</a:t>
            </a:fld>
            <a:endParaRPr lang="en-IN"/>
          </a:p>
        </p:txBody>
      </p:sp>
      <p:sp>
        <p:nvSpPr>
          <p:cNvPr id="4" name="Slide Number Placeholder 3">
            <a:extLst>
              <a:ext uri="{FF2B5EF4-FFF2-40B4-BE49-F238E27FC236}">
                <a16:creationId xmlns:a16="http://schemas.microsoft.com/office/drawing/2014/main" id="{24ACFF0A-8F52-CCD4-2F5E-8A2C2CC3C272}"/>
              </a:ext>
            </a:extLst>
          </p:cNvPr>
          <p:cNvSpPr>
            <a:spLocks noGrp="1"/>
          </p:cNvSpPr>
          <p:nvPr>
            <p:ph type="sldNum" sz="quarter" idx="12"/>
          </p:nvPr>
        </p:nvSpPr>
        <p:spPr/>
        <p:txBody>
          <a:bodyPr/>
          <a:lstStyle/>
          <a:p>
            <a:fld id="{16AFE9C0-3CF6-4441-A42E-E372A9089A2B}" type="slidenum">
              <a:rPr lang="en-IN" smtClean="0"/>
              <a:t>12</a:t>
            </a:fld>
            <a:endParaRPr lang="en-IN"/>
          </a:p>
        </p:txBody>
      </p:sp>
    </p:spTree>
    <p:extLst>
      <p:ext uri="{BB962C8B-B14F-4D97-AF65-F5344CB8AC3E}">
        <p14:creationId xmlns:p14="http://schemas.microsoft.com/office/powerpoint/2010/main" val="3189053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9318601-B68E-83E6-1009-EBF4C72D4AB6}"/>
              </a:ext>
            </a:extLst>
          </p:cNvPr>
          <p:cNvPicPr>
            <a:picLocks noChangeAspect="1"/>
          </p:cNvPicPr>
          <p:nvPr/>
        </p:nvPicPr>
        <p:blipFill>
          <a:blip r:embed="rId3"/>
          <a:stretch>
            <a:fillRect/>
          </a:stretch>
        </p:blipFill>
        <p:spPr>
          <a:xfrm>
            <a:off x="503321" y="0"/>
            <a:ext cx="10287000" cy="6858000"/>
          </a:xfrm>
          <a:prstGeom prst="rect">
            <a:avLst/>
          </a:prstGeom>
        </p:spPr>
      </p:pic>
      <p:sp>
        <p:nvSpPr>
          <p:cNvPr id="2" name="Date Placeholder 1">
            <a:extLst>
              <a:ext uri="{FF2B5EF4-FFF2-40B4-BE49-F238E27FC236}">
                <a16:creationId xmlns:a16="http://schemas.microsoft.com/office/drawing/2014/main" id="{47107EE6-4646-9085-B584-64B376C7E333}"/>
              </a:ext>
            </a:extLst>
          </p:cNvPr>
          <p:cNvSpPr>
            <a:spLocks noGrp="1"/>
          </p:cNvSpPr>
          <p:nvPr>
            <p:ph type="dt" sz="half" idx="10"/>
          </p:nvPr>
        </p:nvSpPr>
        <p:spPr/>
        <p:txBody>
          <a:bodyPr/>
          <a:lstStyle/>
          <a:p>
            <a:fld id="{BCB43E9A-15EA-4AEE-BA5D-61B6E1F0B004}" type="datetime1">
              <a:rPr lang="en-IN" smtClean="0"/>
              <a:t>22-06-2026</a:t>
            </a:fld>
            <a:endParaRPr lang="en-IN"/>
          </a:p>
        </p:txBody>
      </p:sp>
      <p:sp>
        <p:nvSpPr>
          <p:cNvPr id="3" name="Slide Number Placeholder 2">
            <a:extLst>
              <a:ext uri="{FF2B5EF4-FFF2-40B4-BE49-F238E27FC236}">
                <a16:creationId xmlns:a16="http://schemas.microsoft.com/office/drawing/2014/main" id="{F7F5FA19-2E67-6421-6E4F-71EC3005C318}"/>
              </a:ext>
            </a:extLst>
          </p:cNvPr>
          <p:cNvSpPr>
            <a:spLocks noGrp="1"/>
          </p:cNvSpPr>
          <p:nvPr>
            <p:ph type="sldNum" sz="quarter" idx="12"/>
          </p:nvPr>
        </p:nvSpPr>
        <p:spPr/>
        <p:txBody>
          <a:bodyPr/>
          <a:lstStyle/>
          <a:p>
            <a:fld id="{16AFE9C0-3CF6-4441-A42E-E372A9089A2B}" type="slidenum">
              <a:rPr lang="en-IN" smtClean="0"/>
              <a:t>13</a:t>
            </a:fld>
            <a:endParaRPr lang="en-IN"/>
          </a:p>
        </p:txBody>
      </p:sp>
    </p:spTree>
    <p:extLst>
      <p:ext uri="{BB962C8B-B14F-4D97-AF65-F5344CB8AC3E}">
        <p14:creationId xmlns:p14="http://schemas.microsoft.com/office/powerpoint/2010/main" val="707531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8C2FF1B0-1F08-FE5C-9C2F-536A6393CCE9}"/>
              </a:ext>
            </a:extLst>
          </p:cNvPr>
          <p:cNvGraphicFramePr>
            <a:graphicFrameLocks noGrp="1"/>
          </p:cNvGraphicFramePr>
          <p:nvPr>
            <p:extLst>
              <p:ext uri="{D42A27DB-BD31-4B8C-83A1-F6EECF244321}">
                <p14:modId xmlns:p14="http://schemas.microsoft.com/office/powerpoint/2010/main" val="4168093461"/>
              </p:ext>
            </p:extLst>
          </p:nvPr>
        </p:nvGraphicFramePr>
        <p:xfrm>
          <a:off x="677863" y="1953927"/>
          <a:ext cx="8596312" cy="3809983"/>
        </p:xfrm>
        <a:graphic>
          <a:graphicData uri="http://schemas.openxmlformats.org/drawingml/2006/table">
            <a:tbl>
              <a:tblPr>
                <a:tableStyleId>{284E427A-3D55-4303-BF80-6455036E1DE7}</a:tableStyleId>
              </a:tblPr>
              <a:tblGrid>
                <a:gridCol w="4298156">
                  <a:extLst>
                    <a:ext uri="{9D8B030D-6E8A-4147-A177-3AD203B41FA5}">
                      <a16:colId xmlns:a16="http://schemas.microsoft.com/office/drawing/2014/main" val="2062665944"/>
                    </a:ext>
                  </a:extLst>
                </a:gridCol>
                <a:gridCol w="4298156">
                  <a:extLst>
                    <a:ext uri="{9D8B030D-6E8A-4147-A177-3AD203B41FA5}">
                      <a16:colId xmlns:a16="http://schemas.microsoft.com/office/drawing/2014/main" val="2515130151"/>
                    </a:ext>
                  </a:extLst>
                </a:gridCol>
              </a:tblGrid>
              <a:tr h="981778">
                <a:tc>
                  <a:txBody>
                    <a:bodyPr/>
                    <a:lstStyle/>
                    <a:p>
                      <a:pPr>
                        <a:buNone/>
                      </a:pPr>
                      <a:r>
                        <a:rPr lang="en-IN" b="1" dirty="0"/>
                        <a:t>Inspiration</a:t>
                      </a:r>
                    </a:p>
                  </a:txBody>
                  <a:tcPr anchor="ctr"/>
                </a:tc>
                <a:tc>
                  <a:txBody>
                    <a:bodyPr/>
                    <a:lstStyle/>
                    <a:p>
                      <a:pPr>
                        <a:buNone/>
                      </a:pPr>
                      <a:r>
                        <a:rPr lang="en-IN" b="1" dirty="0"/>
                        <a:t>Expiration</a:t>
                      </a:r>
                    </a:p>
                  </a:txBody>
                  <a:tcPr anchor="ctr"/>
                </a:tc>
                <a:extLst>
                  <a:ext uri="{0D108BD9-81ED-4DB2-BD59-A6C34878D82A}">
                    <a16:rowId xmlns:a16="http://schemas.microsoft.com/office/drawing/2014/main" val="1249319389"/>
                  </a:ext>
                </a:extLst>
              </a:tr>
              <a:tr h="565641">
                <a:tc>
                  <a:txBody>
                    <a:bodyPr/>
                    <a:lstStyle/>
                    <a:p>
                      <a:pPr>
                        <a:buNone/>
                      </a:pPr>
                      <a:r>
                        <a:rPr lang="en-IN"/>
                        <a:t>Diaphragm contracts</a:t>
                      </a:r>
                    </a:p>
                  </a:txBody>
                  <a:tcPr anchor="ctr"/>
                </a:tc>
                <a:tc>
                  <a:txBody>
                    <a:bodyPr/>
                    <a:lstStyle/>
                    <a:p>
                      <a:pPr>
                        <a:buNone/>
                      </a:pPr>
                      <a:r>
                        <a:rPr lang="en-IN" dirty="0"/>
                        <a:t>Diaphragm relaxes</a:t>
                      </a:r>
                    </a:p>
                  </a:txBody>
                  <a:tcPr anchor="ctr"/>
                </a:tc>
                <a:extLst>
                  <a:ext uri="{0D108BD9-81ED-4DB2-BD59-A6C34878D82A}">
                    <a16:rowId xmlns:a16="http://schemas.microsoft.com/office/drawing/2014/main" val="752407184"/>
                  </a:ext>
                </a:extLst>
              </a:tr>
              <a:tr h="565641">
                <a:tc>
                  <a:txBody>
                    <a:bodyPr/>
                    <a:lstStyle/>
                    <a:p>
                      <a:pPr>
                        <a:buNone/>
                      </a:pPr>
                      <a:r>
                        <a:rPr lang="en-IN" dirty="0"/>
                        <a:t>Thoracic cavity ↑</a:t>
                      </a:r>
                    </a:p>
                  </a:txBody>
                  <a:tcPr anchor="ctr"/>
                </a:tc>
                <a:tc>
                  <a:txBody>
                    <a:bodyPr/>
                    <a:lstStyle/>
                    <a:p>
                      <a:pPr>
                        <a:buNone/>
                      </a:pPr>
                      <a:r>
                        <a:rPr lang="en-IN"/>
                        <a:t>Thoracic cavity ↓</a:t>
                      </a:r>
                    </a:p>
                  </a:txBody>
                  <a:tcPr anchor="ctr"/>
                </a:tc>
                <a:extLst>
                  <a:ext uri="{0D108BD9-81ED-4DB2-BD59-A6C34878D82A}">
                    <a16:rowId xmlns:a16="http://schemas.microsoft.com/office/drawing/2014/main" val="1158148765"/>
                  </a:ext>
                </a:extLst>
              </a:tr>
              <a:tr h="565641">
                <a:tc>
                  <a:txBody>
                    <a:bodyPr/>
                    <a:lstStyle/>
                    <a:p>
                      <a:pPr>
                        <a:buNone/>
                      </a:pPr>
                      <a:r>
                        <a:rPr lang="en-IN" dirty="0"/>
                        <a:t>Lung volume ↑</a:t>
                      </a:r>
                    </a:p>
                  </a:txBody>
                  <a:tcPr anchor="ctr"/>
                </a:tc>
                <a:tc>
                  <a:txBody>
                    <a:bodyPr/>
                    <a:lstStyle/>
                    <a:p>
                      <a:pPr>
                        <a:buNone/>
                      </a:pPr>
                      <a:r>
                        <a:rPr lang="en-IN"/>
                        <a:t>Lung volume ↓</a:t>
                      </a:r>
                    </a:p>
                  </a:txBody>
                  <a:tcPr anchor="ctr"/>
                </a:tc>
                <a:extLst>
                  <a:ext uri="{0D108BD9-81ED-4DB2-BD59-A6C34878D82A}">
                    <a16:rowId xmlns:a16="http://schemas.microsoft.com/office/drawing/2014/main" val="3122989945"/>
                  </a:ext>
                </a:extLst>
              </a:tr>
              <a:tr h="565641">
                <a:tc>
                  <a:txBody>
                    <a:bodyPr/>
                    <a:lstStyle/>
                    <a:p>
                      <a:pPr>
                        <a:buNone/>
                      </a:pPr>
                      <a:r>
                        <a:rPr lang="en-IN" dirty="0"/>
                        <a:t>Alveolar pressure ↓</a:t>
                      </a:r>
                    </a:p>
                  </a:txBody>
                  <a:tcPr anchor="ctr"/>
                </a:tc>
                <a:tc>
                  <a:txBody>
                    <a:bodyPr/>
                    <a:lstStyle/>
                    <a:p>
                      <a:pPr>
                        <a:buNone/>
                      </a:pPr>
                      <a:r>
                        <a:rPr lang="en-IN" dirty="0"/>
                        <a:t>Alveolar pressure ↑</a:t>
                      </a:r>
                    </a:p>
                  </a:txBody>
                  <a:tcPr anchor="ctr"/>
                </a:tc>
                <a:extLst>
                  <a:ext uri="{0D108BD9-81ED-4DB2-BD59-A6C34878D82A}">
                    <a16:rowId xmlns:a16="http://schemas.microsoft.com/office/drawing/2014/main" val="2920724575"/>
                  </a:ext>
                </a:extLst>
              </a:tr>
              <a:tr h="565641">
                <a:tc>
                  <a:txBody>
                    <a:bodyPr/>
                    <a:lstStyle/>
                    <a:p>
                      <a:pPr>
                        <a:buNone/>
                      </a:pPr>
                      <a:r>
                        <a:rPr lang="en-IN"/>
                        <a:t>Air enters</a:t>
                      </a:r>
                    </a:p>
                  </a:txBody>
                  <a:tcPr anchor="ctr"/>
                </a:tc>
                <a:tc>
                  <a:txBody>
                    <a:bodyPr/>
                    <a:lstStyle/>
                    <a:p>
                      <a:pPr>
                        <a:buNone/>
                      </a:pPr>
                      <a:r>
                        <a:rPr lang="en-IN" dirty="0"/>
                        <a:t>Air exits</a:t>
                      </a:r>
                    </a:p>
                  </a:txBody>
                  <a:tcPr anchor="ctr"/>
                </a:tc>
                <a:extLst>
                  <a:ext uri="{0D108BD9-81ED-4DB2-BD59-A6C34878D82A}">
                    <a16:rowId xmlns:a16="http://schemas.microsoft.com/office/drawing/2014/main" val="274264434"/>
                  </a:ext>
                </a:extLst>
              </a:tr>
            </a:tbl>
          </a:graphicData>
        </a:graphic>
      </p:graphicFrame>
      <p:sp>
        <p:nvSpPr>
          <p:cNvPr id="2" name="Date Placeholder 1">
            <a:extLst>
              <a:ext uri="{FF2B5EF4-FFF2-40B4-BE49-F238E27FC236}">
                <a16:creationId xmlns:a16="http://schemas.microsoft.com/office/drawing/2014/main" id="{715E38A0-4F38-8F95-A0CA-592D5136B0AB}"/>
              </a:ext>
            </a:extLst>
          </p:cNvPr>
          <p:cNvSpPr>
            <a:spLocks noGrp="1"/>
          </p:cNvSpPr>
          <p:nvPr>
            <p:ph type="dt" sz="half" idx="10"/>
          </p:nvPr>
        </p:nvSpPr>
        <p:spPr/>
        <p:txBody>
          <a:bodyPr/>
          <a:lstStyle/>
          <a:p>
            <a:fld id="{50C37119-99FF-4F96-8438-4818EF3F621B}" type="datetime1">
              <a:rPr lang="en-IN" smtClean="0"/>
              <a:t>22-06-2026</a:t>
            </a:fld>
            <a:endParaRPr lang="en-IN"/>
          </a:p>
        </p:txBody>
      </p:sp>
      <p:sp>
        <p:nvSpPr>
          <p:cNvPr id="3" name="Slide Number Placeholder 2">
            <a:extLst>
              <a:ext uri="{FF2B5EF4-FFF2-40B4-BE49-F238E27FC236}">
                <a16:creationId xmlns:a16="http://schemas.microsoft.com/office/drawing/2014/main" id="{4A30F8BD-4F1E-EEF5-FCCF-A893CF35135C}"/>
              </a:ext>
            </a:extLst>
          </p:cNvPr>
          <p:cNvSpPr>
            <a:spLocks noGrp="1"/>
          </p:cNvSpPr>
          <p:nvPr>
            <p:ph type="sldNum" sz="quarter" idx="12"/>
          </p:nvPr>
        </p:nvSpPr>
        <p:spPr/>
        <p:txBody>
          <a:bodyPr/>
          <a:lstStyle/>
          <a:p>
            <a:fld id="{16AFE9C0-3CF6-4441-A42E-E372A9089A2B}" type="slidenum">
              <a:rPr lang="en-IN" smtClean="0"/>
              <a:t>14</a:t>
            </a:fld>
            <a:endParaRPr lang="en-IN"/>
          </a:p>
        </p:txBody>
      </p:sp>
    </p:spTree>
    <p:extLst>
      <p:ext uri="{BB962C8B-B14F-4D97-AF65-F5344CB8AC3E}">
        <p14:creationId xmlns:p14="http://schemas.microsoft.com/office/powerpoint/2010/main" val="4156483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9243-C190-24F0-DF38-4682070AD724}"/>
              </a:ext>
            </a:extLst>
          </p:cNvPr>
          <p:cNvSpPr>
            <a:spLocks noGrp="1"/>
          </p:cNvSpPr>
          <p:nvPr>
            <p:ph type="title"/>
          </p:nvPr>
        </p:nvSpPr>
        <p:spPr>
          <a:xfrm>
            <a:off x="633791" y="241314"/>
            <a:ext cx="8596668" cy="1320800"/>
          </a:xfrm>
        </p:spPr>
        <p:txBody>
          <a:bodyPr/>
          <a:lstStyle/>
          <a:p>
            <a:r>
              <a:rPr lang="en-IN" dirty="0"/>
              <a:t>Pump handle &amp; Bucket handle movement</a:t>
            </a:r>
          </a:p>
        </p:txBody>
      </p:sp>
      <p:pic>
        <p:nvPicPr>
          <p:cNvPr id="3" name="Picture 2" descr="Thoracic Spine Pain - MYAH Physiotherapy and Wellness">
            <a:extLst>
              <a:ext uri="{FF2B5EF4-FFF2-40B4-BE49-F238E27FC236}">
                <a16:creationId xmlns:a16="http://schemas.microsoft.com/office/drawing/2014/main" id="{CAC7F451-05C3-4937-1AEB-565122A9976E}"/>
              </a:ext>
            </a:extLst>
          </p:cNvPr>
          <p:cNvPicPr>
            <a:picLocks noChangeAspect="1"/>
          </p:cNvPicPr>
          <p:nvPr/>
        </p:nvPicPr>
        <p:blipFill>
          <a:blip r:embed="rId3"/>
          <a:stretch>
            <a:fillRect/>
          </a:stretch>
        </p:blipFill>
        <p:spPr>
          <a:xfrm>
            <a:off x="381000" y="1699998"/>
            <a:ext cx="9404957" cy="4559287"/>
          </a:xfrm>
          <a:prstGeom prst="rect">
            <a:avLst/>
          </a:prstGeom>
        </p:spPr>
      </p:pic>
      <p:sp>
        <p:nvSpPr>
          <p:cNvPr id="4" name="Date Placeholder 3">
            <a:extLst>
              <a:ext uri="{FF2B5EF4-FFF2-40B4-BE49-F238E27FC236}">
                <a16:creationId xmlns:a16="http://schemas.microsoft.com/office/drawing/2014/main" id="{845D68F4-F163-B9E4-09C4-EE594239414E}"/>
              </a:ext>
            </a:extLst>
          </p:cNvPr>
          <p:cNvSpPr>
            <a:spLocks noGrp="1"/>
          </p:cNvSpPr>
          <p:nvPr>
            <p:ph type="dt" sz="half" idx="10"/>
          </p:nvPr>
        </p:nvSpPr>
        <p:spPr/>
        <p:txBody>
          <a:bodyPr/>
          <a:lstStyle/>
          <a:p>
            <a:fld id="{4580D74A-9FE6-4A84-BAFD-5A412D14A1FC}" type="datetime1">
              <a:rPr lang="en-IN" smtClean="0"/>
              <a:t>22-06-2026</a:t>
            </a:fld>
            <a:endParaRPr lang="en-IN"/>
          </a:p>
        </p:txBody>
      </p:sp>
      <p:sp>
        <p:nvSpPr>
          <p:cNvPr id="5" name="Slide Number Placeholder 4">
            <a:extLst>
              <a:ext uri="{FF2B5EF4-FFF2-40B4-BE49-F238E27FC236}">
                <a16:creationId xmlns:a16="http://schemas.microsoft.com/office/drawing/2014/main" id="{30BF5D14-EB60-6A7C-4FFF-58A3C66C2A28}"/>
              </a:ext>
            </a:extLst>
          </p:cNvPr>
          <p:cNvSpPr>
            <a:spLocks noGrp="1"/>
          </p:cNvSpPr>
          <p:nvPr>
            <p:ph type="sldNum" sz="quarter" idx="12"/>
          </p:nvPr>
        </p:nvSpPr>
        <p:spPr/>
        <p:txBody>
          <a:bodyPr/>
          <a:lstStyle/>
          <a:p>
            <a:fld id="{16AFE9C0-3CF6-4441-A42E-E372A9089A2B}" type="slidenum">
              <a:rPr lang="en-IN" smtClean="0"/>
              <a:t>15</a:t>
            </a:fld>
            <a:endParaRPr lang="en-IN"/>
          </a:p>
        </p:txBody>
      </p:sp>
    </p:spTree>
    <p:extLst>
      <p:ext uri="{BB962C8B-B14F-4D97-AF65-F5344CB8AC3E}">
        <p14:creationId xmlns:p14="http://schemas.microsoft.com/office/powerpoint/2010/main" val="2371178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C917C-E90A-A385-4F56-72D0E554514C}"/>
              </a:ext>
            </a:extLst>
          </p:cNvPr>
          <p:cNvSpPr>
            <a:spLocks noGrp="1"/>
          </p:cNvSpPr>
          <p:nvPr>
            <p:ph type="title"/>
          </p:nvPr>
        </p:nvSpPr>
        <p:spPr>
          <a:xfrm>
            <a:off x="677334" y="130629"/>
            <a:ext cx="8596668" cy="1320800"/>
          </a:xfrm>
        </p:spPr>
        <p:txBody>
          <a:bodyPr/>
          <a:lstStyle/>
          <a:p>
            <a:r>
              <a:rPr lang="en-IN" dirty="0"/>
              <a:t>Boyle’s law</a:t>
            </a:r>
          </a:p>
        </p:txBody>
      </p:sp>
      <p:pic>
        <p:nvPicPr>
          <p:cNvPr id="6" name="Picture 5">
            <a:extLst>
              <a:ext uri="{FF2B5EF4-FFF2-40B4-BE49-F238E27FC236}">
                <a16:creationId xmlns:a16="http://schemas.microsoft.com/office/drawing/2014/main" id="{257A92EB-B80D-FAFA-EB98-C4DFA4202A49}"/>
              </a:ext>
            </a:extLst>
          </p:cNvPr>
          <p:cNvPicPr>
            <a:picLocks noChangeAspect="1"/>
          </p:cNvPicPr>
          <p:nvPr/>
        </p:nvPicPr>
        <p:blipFill>
          <a:blip r:embed="rId2"/>
          <a:stretch>
            <a:fillRect/>
          </a:stretch>
        </p:blipFill>
        <p:spPr>
          <a:xfrm>
            <a:off x="1380077" y="874903"/>
            <a:ext cx="8321502" cy="5547668"/>
          </a:xfrm>
          <a:prstGeom prst="rect">
            <a:avLst/>
          </a:prstGeom>
        </p:spPr>
      </p:pic>
      <p:sp>
        <p:nvSpPr>
          <p:cNvPr id="7" name="Date Placeholder 6">
            <a:extLst>
              <a:ext uri="{FF2B5EF4-FFF2-40B4-BE49-F238E27FC236}">
                <a16:creationId xmlns:a16="http://schemas.microsoft.com/office/drawing/2014/main" id="{533050ED-68A3-62CD-DBD4-80AE58B39C8D}"/>
              </a:ext>
            </a:extLst>
          </p:cNvPr>
          <p:cNvSpPr>
            <a:spLocks noGrp="1"/>
          </p:cNvSpPr>
          <p:nvPr>
            <p:ph type="dt" sz="half" idx="10"/>
          </p:nvPr>
        </p:nvSpPr>
        <p:spPr/>
        <p:txBody>
          <a:bodyPr/>
          <a:lstStyle/>
          <a:p>
            <a:fld id="{5FE36E18-B94F-4FAB-B41B-F0ADC4418097}" type="datetime1">
              <a:rPr lang="en-IN" smtClean="0"/>
              <a:t>22-06-2026</a:t>
            </a:fld>
            <a:endParaRPr lang="en-IN"/>
          </a:p>
        </p:txBody>
      </p:sp>
      <p:sp>
        <p:nvSpPr>
          <p:cNvPr id="8" name="Slide Number Placeholder 7">
            <a:extLst>
              <a:ext uri="{FF2B5EF4-FFF2-40B4-BE49-F238E27FC236}">
                <a16:creationId xmlns:a16="http://schemas.microsoft.com/office/drawing/2014/main" id="{644AF4CF-D4C3-A9E5-5147-4FEAEBA5BB87}"/>
              </a:ext>
            </a:extLst>
          </p:cNvPr>
          <p:cNvSpPr>
            <a:spLocks noGrp="1"/>
          </p:cNvSpPr>
          <p:nvPr>
            <p:ph type="sldNum" sz="quarter" idx="12"/>
          </p:nvPr>
        </p:nvSpPr>
        <p:spPr/>
        <p:txBody>
          <a:bodyPr/>
          <a:lstStyle/>
          <a:p>
            <a:fld id="{16AFE9C0-3CF6-4441-A42E-E372A9089A2B}" type="slidenum">
              <a:rPr lang="en-IN" smtClean="0"/>
              <a:t>16</a:t>
            </a:fld>
            <a:endParaRPr lang="en-IN"/>
          </a:p>
        </p:txBody>
      </p:sp>
    </p:spTree>
    <p:extLst>
      <p:ext uri="{BB962C8B-B14F-4D97-AF65-F5344CB8AC3E}">
        <p14:creationId xmlns:p14="http://schemas.microsoft.com/office/powerpoint/2010/main" val="577022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A0CCF-241F-0312-FD57-F9C472AB9521}"/>
              </a:ext>
            </a:extLst>
          </p:cNvPr>
          <p:cNvSpPr>
            <a:spLocks noGrp="1"/>
          </p:cNvSpPr>
          <p:nvPr>
            <p:ph type="title"/>
          </p:nvPr>
        </p:nvSpPr>
        <p:spPr>
          <a:xfrm>
            <a:off x="532955" y="155575"/>
            <a:ext cx="8596668" cy="1320800"/>
          </a:xfrm>
        </p:spPr>
        <p:txBody>
          <a:bodyPr/>
          <a:lstStyle/>
          <a:p>
            <a:r>
              <a:rPr lang="en-IN" dirty="0"/>
              <a:t>Lung Volumes &amp; Capacities</a:t>
            </a:r>
          </a:p>
        </p:txBody>
      </p:sp>
      <p:pic>
        <p:nvPicPr>
          <p:cNvPr id="5" name="Content Placeholder 4">
            <a:extLst>
              <a:ext uri="{FF2B5EF4-FFF2-40B4-BE49-F238E27FC236}">
                <a16:creationId xmlns:a16="http://schemas.microsoft.com/office/drawing/2014/main" id="{96A5158E-8069-40FA-5631-69AD780B0CC2}"/>
              </a:ext>
            </a:extLst>
          </p:cNvPr>
          <p:cNvPicPr>
            <a:picLocks noGrp="1" noChangeAspect="1"/>
          </p:cNvPicPr>
          <p:nvPr>
            <p:ph idx="1"/>
          </p:nvPr>
        </p:nvPicPr>
        <p:blipFill>
          <a:blip r:embed="rId3"/>
          <a:stretch>
            <a:fillRect/>
          </a:stretch>
        </p:blipFill>
        <p:spPr>
          <a:xfrm>
            <a:off x="532954" y="790612"/>
            <a:ext cx="8867719" cy="5911813"/>
          </a:xfrm>
          <a:prstGeom prst="rect">
            <a:avLst/>
          </a:prstGeom>
        </p:spPr>
      </p:pic>
      <p:sp>
        <p:nvSpPr>
          <p:cNvPr id="3" name="Date Placeholder 2">
            <a:extLst>
              <a:ext uri="{FF2B5EF4-FFF2-40B4-BE49-F238E27FC236}">
                <a16:creationId xmlns:a16="http://schemas.microsoft.com/office/drawing/2014/main" id="{EF7BB184-80BD-63D4-F169-F8B94082E9A0}"/>
              </a:ext>
            </a:extLst>
          </p:cNvPr>
          <p:cNvSpPr>
            <a:spLocks noGrp="1"/>
          </p:cNvSpPr>
          <p:nvPr>
            <p:ph type="dt" sz="half" idx="10"/>
          </p:nvPr>
        </p:nvSpPr>
        <p:spPr/>
        <p:txBody>
          <a:bodyPr/>
          <a:lstStyle/>
          <a:p>
            <a:fld id="{959E4AF0-61BC-41DB-BEC1-4CA746CE6A21}" type="datetime1">
              <a:rPr lang="en-IN" smtClean="0"/>
              <a:t>22-06-2026</a:t>
            </a:fld>
            <a:endParaRPr lang="en-IN"/>
          </a:p>
        </p:txBody>
      </p:sp>
      <p:sp>
        <p:nvSpPr>
          <p:cNvPr id="4" name="Slide Number Placeholder 3">
            <a:extLst>
              <a:ext uri="{FF2B5EF4-FFF2-40B4-BE49-F238E27FC236}">
                <a16:creationId xmlns:a16="http://schemas.microsoft.com/office/drawing/2014/main" id="{30026B44-34CE-942C-8A95-C89BBC0784FC}"/>
              </a:ext>
            </a:extLst>
          </p:cNvPr>
          <p:cNvSpPr>
            <a:spLocks noGrp="1"/>
          </p:cNvSpPr>
          <p:nvPr>
            <p:ph type="sldNum" sz="quarter" idx="12"/>
          </p:nvPr>
        </p:nvSpPr>
        <p:spPr/>
        <p:txBody>
          <a:bodyPr/>
          <a:lstStyle/>
          <a:p>
            <a:fld id="{16AFE9C0-3CF6-4441-A42E-E372A9089A2B}" type="slidenum">
              <a:rPr lang="en-IN" smtClean="0"/>
              <a:t>17</a:t>
            </a:fld>
            <a:endParaRPr lang="en-IN"/>
          </a:p>
        </p:txBody>
      </p:sp>
    </p:spTree>
    <p:extLst>
      <p:ext uri="{BB962C8B-B14F-4D97-AF65-F5344CB8AC3E}">
        <p14:creationId xmlns:p14="http://schemas.microsoft.com/office/powerpoint/2010/main" val="3626224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A8C97-B891-3DA0-B87C-5E62958B85F4}"/>
              </a:ext>
            </a:extLst>
          </p:cNvPr>
          <p:cNvSpPr>
            <a:spLocks noGrp="1"/>
          </p:cNvSpPr>
          <p:nvPr>
            <p:ph type="title"/>
          </p:nvPr>
        </p:nvSpPr>
        <p:spPr>
          <a:xfrm>
            <a:off x="677334" y="327354"/>
            <a:ext cx="8596668" cy="795593"/>
          </a:xfrm>
        </p:spPr>
        <p:txBody>
          <a:bodyPr/>
          <a:lstStyle/>
          <a:p>
            <a:r>
              <a:rPr lang="en-IN" dirty="0"/>
              <a:t>Spirometry(Flow-volume loop)</a:t>
            </a:r>
          </a:p>
        </p:txBody>
      </p:sp>
      <p:pic>
        <p:nvPicPr>
          <p:cNvPr id="5" name="Content Placeholder 4">
            <a:extLst>
              <a:ext uri="{FF2B5EF4-FFF2-40B4-BE49-F238E27FC236}">
                <a16:creationId xmlns:a16="http://schemas.microsoft.com/office/drawing/2014/main" id="{BAE141E9-C7A3-6E2D-1167-7302DDEB2681}"/>
              </a:ext>
            </a:extLst>
          </p:cNvPr>
          <p:cNvPicPr>
            <a:picLocks noGrp="1" noChangeAspect="1"/>
          </p:cNvPicPr>
          <p:nvPr>
            <p:ph idx="1"/>
          </p:nvPr>
        </p:nvPicPr>
        <p:blipFill>
          <a:blip r:embed="rId2"/>
          <a:stretch>
            <a:fillRect/>
          </a:stretch>
        </p:blipFill>
        <p:spPr>
          <a:xfrm>
            <a:off x="472796" y="1315870"/>
            <a:ext cx="8313196" cy="5542130"/>
          </a:xfrm>
          <a:prstGeom prst="rect">
            <a:avLst/>
          </a:prstGeom>
        </p:spPr>
      </p:pic>
      <p:sp>
        <p:nvSpPr>
          <p:cNvPr id="3" name="Date Placeholder 2">
            <a:extLst>
              <a:ext uri="{FF2B5EF4-FFF2-40B4-BE49-F238E27FC236}">
                <a16:creationId xmlns:a16="http://schemas.microsoft.com/office/drawing/2014/main" id="{8CD001C4-B17B-2117-3561-74E5E9F06F46}"/>
              </a:ext>
            </a:extLst>
          </p:cNvPr>
          <p:cNvSpPr>
            <a:spLocks noGrp="1"/>
          </p:cNvSpPr>
          <p:nvPr>
            <p:ph type="dt" sz="half" idx="10"/>
          </p:nvPr>
        </p:nvSpPr>
        <p:spPr/>
        <p:txBody>
          <a:bodyPr/>
          <a:lstStyle/>
          <a:p>
            <a:fld id="{48E8BA50-3314-45E5-B123-B397EB5CB5B6}" type="datetime1">
              <a:rPr lang="en-IN" smtClean="0"/>
              <a:t>22-06-2026</a:t>
            </a:fld>
            <a:endParaRPr lang="en-IN"/>
          </a:p>
        </p:txBody>
      </p:sp>
      <p:sp>
        <p:nvSpPr>
          <p:cNvPr id="4" name="Slide Number Placeholder 3">
            <a:extLst>
              <a:ext uri="{FF2B5EF4-FFF2-40B4-BE49-F238E27FC236}">
                <a16:creationId xmlns:a16="http://schemas.microsoft.com/office/drawing/2014/main" id="{8184DD41-2C8F-600C-BB11-43964017D8E7}"/>
              </a:ext>
            </a:extLst>
          </p:cNvPr>
          <p:cNvSpPr>
            <a:spLocks noGrp="1"/>
          </p:cNvSpPr>
          <p:nvPr>
            <p:ph type="sldNum" sz="quarter" idx="12"/>
          </p:nvPr>
        </p:nvSpPr>
        <p:spPr/>
        <p:txBody>
          <a:bodyPr/>
          <a:lstStyle/>
          <a:p>
            <a:fld id="{16AFE9C0-3CF6-4441-A42E-E372A9089A2B}" type="slidenum">
              <a:rPr lang="en-IN" smtClean="0"/>
              <a:t>18</a:t>
            </a:fld>
            <a:endParaRPr lang="en-IN"/>
          </a:p>
        </p:txBody>
      </p:sp>
    </p:spTree>
    <p:extLst>
      <p:ext uri="{BB962C8B-B14F-4D97-AF65-F5344CB8AC3E}">
        <p14:creationId xmlns:p14="http://schemas.microsoft.com/office/powerpoint/2010/main" val="2872671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96EBE-38EB-4DA8-9887-74154EFC1272}"/>
              </a:ext>
            </a:extLst>
          </p:cNvPr>
          <p:cNvSpPr>
            <a:spLocks noGrp="1"/>
          </p:cNvSpPr>
          <p:nvPr>
            <p:ph type="title"/>
          </p:nvPr>
        </p:nvSpPr>
        <p:spPr>
          <a:xfrm>
            <a:off x="677333" y="167813"/>
            <a:ext cx="8596668" cy="1320800"/>
          </a:xfrm>
        </p:spPr>
        <p:txBody>
          <a:bodyPr/>
          <a:lstStyle/>
          <a:p>
            <a:r>
              <a:rPr lang="en-IN" dirty="0">
                <a:cs typeface="Times New Roman" panose="02020603050405020304" pitchFamily="18" charset="0"/>
              </a:rPr>
              <a:t>Gaseous</a:t>
            </a:r>
            <a:r>
              <a:rPr lang="en-IN" dirty="0"/>
              <a:t> </a:t>
            </a:r>
            <a:r>
              <a:rPr lang="en-IN" dirty="0">
                <a:cs typeface="Times New Roman" panose="02020603050405020304" pitchFamily="18" charset="0"/>
              </a:rPr>
              <a:t>exchange</a:t>
            </a:r>
          </a:p>
        </p:txBody>
      </p:sp>
      <p:sp>
        <p:nvSpPr>
          <p:cNvPr id="3" name="Content Placeholder 2">
            <a:extLst>
              <a:ext uri="{FF2B5EF4-FFF2-40B4-BE49-F238E27FC236}">
                <a16:creationId xmlns:a16="http://schemas.microsoft.com/office/drawing/2014/main" id="{A8B8E8C7-F771-DA9B-8FA1-CBAFB26574B0}"/>
              </a:ext>
            </a:extLst>
          </p:cNvPr>
          <p:cNvSpPr>
            <a:spLocks noGrp="1"/>
          </p:cNvSpPr>
          <p:nvPr>
            <p:ph idx="1"/>
          </p:nvPr>
        </p:nvSpPr>
        <p:spPr>
          <a:xfrm>
            <a:off x="677333" y="1090863"/>
            <a:ext cx="9573571" cy="5598695"/>
          </a:xfrm>
        </p:spPr>
        <p:txBody>
          <a:bodyPr>
            <a:normAutofit fontScale="92500" lnSpcReduction="10000"/>
          </a:bodyPr>
          <a:lstStyle/>
          <a:p>
            <a:r>
              <a:rPr lang="en-US" sz="2400" b="1" dirty="0">
                <a:latin typeface="Aptos" panose="020B0004020202020204" pitchFamily="34" charset="0"/>
                <a:cs typeface="Times New Roman" panose="02020603050405020304" pitchFamily="18" charset="0"/>
              </a:rPr>
              <a:t>Gaseous exchange</a:t>
            </a:r>
            <a:r>
              <a:rPr lang="en-US" sz="2400" dirty="0">
                <a:latin typeface="Aptos" panose="020B0004020202020204" pitchFamily="34" charset="0"/>
                <a:cs typeface="Times New Roman" panose="02020603050405020304" pitchFamily="18" charset="0"/>
              </a:rPr>
              <a:t> is the process by which </a:t>
            </a:r>
            <a:r>
              <a:rPr lang="en-US" sz="2400" b="1" dirty="0">
                <a:latin typeface="Aptos" panose="020B0004020202020204" pitchFamily="34" charset="0"/>
                <a:cs typeface="Times New Roman" panose="02020603050405020304" pitchFamily="18" charset="0"/>
              </a:rPr>
              <a:t>oxygen (O₂)</a:t>
            </a:r>
            <a:r>
              <a:rPr lang="en-US" sz="2400" dirty="0">
                <a:latin typeface="Aptos" panose="020B0004020202020204" pitchFamily="34" charset="0"/>
                <a:cs typeface="Times New Roman" panose="02020603050405020304" pitchFamily="18" charset="0"/>
              </a:rPr>
              <a:t> is taken into the body and </a:t>
            </a:r>
            <a:r>
              <a:rPr lang="en-US" sz="2400" b="1" dirty="0">
                <a:latin typeface="Aptos" panose="020B0004020202020204" pitchFamily="34" charset="0"/>
                <a:cs typeface="Times New Roman" panose="02020603050405020304" pitchFamily="18" charset="0"/>
              </a:rPr>
              <a:t>carbon dioxide (CO₂)</a:t>
            </a:r>
            <a:r>
              <a:rPr lang="en-US" sz="2400" dirty="0">
                <a:latin typeface="Aptos" panose="020B0004020202020204" pitchFamily="34" charset="0"/>
                <a:cs typeface="Times New Roman" panose="02020603050405020304" pitchFamily="18" charset="0"/>
              </a:rPr>
              <a:t> is removed. It is essential for </a:t>
            </a:r>
            <a:r>
              <a:rPr lang="en-US" sz="2400" b="1" dirty="0">
                <a:latin typeface="Aptos" panose="020B0004020202020204" pitchFamily="34" charset="0"/>
                <a:cs typeface="Times New Roman" panose="02020603050405020304" pitchFamily="18" charset="0"/>
              </a:rPr>
              <a:t>cellular respiration</a:t>
            </a:r>
            <a:r>
              <a:rPr lang="en-US" sz="2400" dirty="0">
                <a:latin typeface="Aptos" panose="020B0004020202020204" pitchFamily="34" charset="0"/>
                <a:cs typeface="Times New Roman" panose="02020603050405020304" pitchFamily="18" charset="0"/>
              </a:rPr>
              <a:t>, which releases energy needed for life activities.</a:t>
            </a:r>
          </a:p>
          <a:p>
            <a:r>
              <a:rPr lang="en-US" sz="2400" dirty="0">
                <a:latin typeface="Aptos" panose="020B0004020202020204" pitchFamily="34" charset="0"/>
                <a:cs typeface="Times New Roman" panose="02020603050405020304" pitchFamily="18" charset="0"/>
              </a:rPr>
              <a:t>Lungs serve to exchange these two gases with blood. </a:t>
            </a:r>
          </a:p>
          <a:p>
            <a:r>
              <a:rPr lang="en-US" sz="2400" dirty="0">
                <a:latin typeface="Aptos" panose="020B0004020202020204" pitchFamily="34" charset="0"/>
                <a:cs typeface="Times New Roman" panose="02020603050405020304" pitchFamily="18" charset="0"/>
              </a:rPr>
              <a:t>In the lungs, exchange of respiratory gases takes place between the alveoli of lungs and the blood. </a:t>
            </a:r>
          </a:p>
          <a:p>
            <a:r>
              <a:rPr lang="en-US" sz="2400" dirty="0">
                <a:latin typeface="Aptos" panose="020B0004020202020204" pitchFamily="34" charset="0"/>
                <a:cs typeface="Times New Roman" panose="02020603050405020304" pitchFamily="18" charset="0"/>
              </a:rPr>
              <a:t>Oxygen enters the blood from alveoli and carbon dioxide is expelled out of blood into alveoli. </a:t>
            </a:r>
          </a:p>
          <a:p>
            <a:r>
              <a:rPr lang="en-US" sz="2400" dirty="0">
                <a:latin typeface="Aptos" panose="020B0004020202020204" pitchFamily="34" charset="0"/>
                <a:cs typeface="Times New Roman" panose="02020603050405020304" pitchFamily="18" charset="0"/>
              </a:rPr>
              <a:t>Exchange of gases between blood and alveoli takes place through respiratory membrane.</a:t>
            </a:r>
          </a:p>
          <a:p>
            <a:pPr marL="0" indent="0">
              <a:buNone/>
            </a:pPr>
            <a:r>
              <a:rPr lang="en-IN" sz="2400" dirty="0"/>
              <a:t>Process of Gaseous Exchange</a:t>
            </a:r>
          </a:p>
          <a:p>
            <a:pPr marL="0" indent="0">
              <a:buNone/>
            </a:pPr>
            <a:r>
              <a:rPr lang="en-US" sz="2400" dirty="0">
                <a:latin typeface="Aptos" panose="020B0004020202020204" pitchFamily="34" charset="0"/>
              </a:rPr>
              <a:t>Gaseous exchange occurs in two levels:</a:t>
            </a:r>
          </a:p>
          <a:p>
            <a:r>
              <a:rPr lang="en-US" sz="2400" b="1" dirty="0">
                <a:latin typeface="Aptos" panose="020B0004020202020204" pitchFamily="34" charset="0"/>
              </a:rPr>
              <a:t>External respiration</a:t>
            </a:r>
            <a:r>
              <a:rPr lang="en-US" sz="2400" dirty="0">
                <a:latin typeface="Aptos" panose="020B0004020202020204" pitchFamily="34" charset="0"/>
              </a:rPr>
              <a:t> – Between alveoli and pulmonary blood</a:t>
            </a:r>
          </a:p>
          <a:p>
            <a:r>
              <a:rPr lang="en-US" sz="2400" b="1" dirty="0">
                <a:latin typeface="Aptos" panose="020B0004020202020204" pitchFamily="34" charset="0"/>
              </a:rPr>
              <a:t>Internal respiration</a:t>
            </a:r>
            <a:r>
              <a:rPr lang="en-US" sz="2400" dirty="0">
                <a:latin typeface="Aptos" panose="020B0004020202020204" pitchFamily="34" charset="0"/>
              </a:rPr>
              <a:t> – Between systemic blood and tissues</a:t>
            </a:r>
          </a:p>
          <a:p>
            <a:pPr marL="0" indent="0">
              <a:buNone/>
            </a:pPr>
            <a:endParaRPr lang="en-US" sz="2400" dirty="0">
              <a:latin typeface="Aptos" panose="020B0004020202020204" pitchFamily="34" charset="0"/>
              <a:cs typeface="Times New Roman" panose="02020603050405020304" pitchFamily="18" charset="0"/>
            </a:endParaRPr>
          </a:p>
        </p:txBody>
      </p:sp>
      <p:sp>
        <p:nvSpPr>
          <p:cNvPr id="4" name="Date Placeholder 3">
            <a:extLst>
              <a:ext uri="{FF2B5EF4-FFF2-40B4-BE49-F238E27FC236}">
                <a16:creationId xmlns:a16="http://schemas.microsoft.com/office/drawing/2014/main" id="{24248DDB-A8F1-B401-4422-777DEE8573F9}"/>
              </a:ext>
            </a:extLst>
          </p:cNvPr>
          <p:cNvSpPr>
            <a:spLocks noGrp="1"/>
          </p:cNvSpPr>
          <p:nvPr>
            <p:ph type="dt" sz="half" idx="10"/>
          </p:nvPr>
        </p:nvSpPr>
        <p:spPr/>
        <p:txBody>
          <a:bodyPr/>
          <a:lstStyle/>
          <a:p>
            <a:fld id="{5CCC0570-4F11-49E2-9E25-1BA76C327A91}" type="datetime1">
              <a:rPr lang="en-IN" smtClean="0"/>
              <a:t>22-06-2026</a:t>
            </a:fld>
            <a:endParaRPr lang="en-IN"/>
          </a:p>
        </p:txBody>
      </p:sp>
      <p:sp>
        <p:nvSpPr>
          <p:cNvPr id="5" name="Slide Number Placeholder 4">
            <a:extLst>
              <a:ext uri="{FF2B5EF4-FFF2-40B4-BE49-F238E27FC236}">
                <a16:creationId xmlns:a16="http://schemas.microsoft.com/office/drawing/2014/main" id="{146ADE82-3975-CDB2-2A43-8A69A97CE330}"/>
              </a:ext>
            </a:extLst>
          </p:cNvPr>
          <p:cNvSpPr>
            <a:spLocks noGrp="1"/>
          </p:cNvSpPr>
          <p:nvPr>
            <p:ph type="sldNum" sz="quarter" idx="12"/>
          </p:nvPr>
        </p:nvSpPr>
        <p:spPr/>
        <p:txBody>
          <a:bodyPr/>
          <a:lstStyle/>
          <a:p>
            <a:fld id="{16AFE9C0-3CF6-4441-A42E-E372A9089A2B}" type="slidenum">
              <a:rPr lang="en-IN" smtClean="0"/>
              <a:t>19</a:t>
            </a:fld>
            <a:endParaRPr lang="en-IN"/>
          </a:p>
        </p:txBody>
      </p:sp>
    </p:spTree>
    <p:extLst>
      <p:ext uri="{BB962C8B-B14F-4D97-AF65-F5344CB8AC3E}">
        <p14:creationId xmlns:p14="http://schemas.microsoft.com/office/powerpoint/2010/main" val="19116081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JaypeeDigital | eBook Reader">
            <a:extLst>
              <a:ext uri="{FF2B5EF4-FFF2-40B4-BE49-F238E27FC236}">
                <a16:creationId xmlns:a16="http://schemas.microsoft.com/office/drawing/2014/main" id="{A4BB784B-C3F6-3FD1-131B-6973FB7E13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255" y="1814972"/>
            <a:ext cx="5989345" cy="504302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917EC95C-CE45-089E-0985-4331D3D8417D}"/>
              </a:ext>
            </a:extLst>
          </p:cNvPr>
          <p:cNvSpPr>
            <a:spLocks noGrp="1"/>
          </p:cNvSpPr>
          <p:nvPr>
            <p:ph type="title"/>
          </p:nvPr>
        </p:nvSpPr>
        <p:spPr/>
        <p:txBody>
          <a:bodyPr/>
          <a:lstStyle/>
          <a:p>
            <a:r>
              <a:rPr lang="en-IN" dirty="0"/>
              <a:t>Respiratory membrane</a:t>
            </a:r>
          </a:p>
        </p:txBody>
      </p:sp>
      <p:pic>
        <p:nvPicPr>
          <p:cNvPr id="3" name="Picture 2">
            <a:extLst>
              <a:ext uri="{FF2B5EF4-FFF2-40B4-BE49-F238E27FC236}">
                <a16:creationId xmlns:a16="http://schemas.microsoft.com/office/drawing/2014/main" id="{798B955B-28A1-1C58-6D91-CBDBB7F3D4C5}"/>
              </a:ext>
            </a:extLst>
          </p:cNvPr>
          <p:cNvPicPr>
            <a:picLocks noChangeAspect="1"/>
          </p:cNvPicPr>
          <p:nvPr/>
        </p:nvPicPr>
        <p:blipFill>
          <a:blip r:embed="rId3"/>
          <a:stretch>
            <a:fillRect/>
          </a:stretch>
        </p:blipFill>
        <p:spPr>
          <a:xfrm>
            <a:off x="7133291" y="1427754"/>
            <a:ext cx="3629532" cy="4525006"/>
          </a:xfrm>
          <a:prstGeom prst="rect">
            <a:avLst/>
          </a:prstGeom>
        </p:spPr>
      </p:pic>
      <p:sp>
        <p:nvSpPr>
          <p:cNvPr id="2" name="Date Placeholder 1">
            <a:extLst>
              <a:ext uri="{FF2B5EF4-FFF2-40B4-BE49-F238E27FC236}">
                <a16:creationId xmlns:a16="http://schemas.microsoft.com/office/drawing/2014/main" id="{562564AB-7049-CB85-B947-8F6F4F85BCA7}"/>
              </a:ext>
            </a:extLst>
          </p:cNvPr>
          <p:cNvSpPr>
            <a:spLocks noGrp="1"/>
          </p:cNvSpPr>
          <p:nvPr>
            <p:ph type="dt" sz="half" idx="10"/>
          </p:nvPr>
        </p:nvSpPr>
        <p:spPr/>
        <p:txBody>
          <a:bodyPr/>
          <a:lstStyle/>
          <a:p>
            <a:fld id="{1A6EC581-80A8-4F42-A6A3-6EC293183B0B}" type="datetime1">
              <a:rPr lang="en-IN" smtClean="0"/>
              <a:t>22-06-2026</a:t>
            </a:fld>
            <a:endParaRPr lang="en-IN"/>
          </a:p>
        </p:txBody>
      </p:sp>
      <p:sp>
        <p:nvSpPr>
          <p:cNvPr id="5" name="Slide Number Placeholder 4">
            <a:extLst>
              <a:ext uri="{FF2B5EF4-FFF2-40B4-BE49-F238E27FC236}">
                <a16:creationId xmlns:a16="http://schemas.microsoft.com/office/drawing/2014/main" id="{230AA42B-D36C-13BD-BA00-E083EF17BF74}"/>
              </a:ext>
            </a:extLst>
          </p:cNvPr>
          <p:cNvSpPr>
            <a:spLocks noGrp="1"/>
          </p:cNvSpPr>
          <p:nvPr>
            <p:ph type="sldNum" sz="quarter" idx="12"/>
          </p:nvPr>
        </p:nvSpPr>
        <p:spPr/>
        <p:txBody>
          <a:bodyPr/>
          <a:lstStyle/>
          <a:p>
            <a:fld id="{16AFE9C0-3CF6-4441-A42E-E372A9089A2B}" type="slidenum">
              <a:rPr lang="en-IN" smtClean="0"/>
              <a:t>20</a:t>
            </a:fld>
            <a:endParaRPr lang="en-IN"/>
          </a:p>
        </p:txBody>
      </p:sp>
    </p:spTree>
    <p:extLst>
      <p:ext uri="{BB962C8B-B14F-4D97-AF65-F5344CB8AC3E}">
        <p14:creationId xmlns:p14="http://schemas.microsoft.com/office/powerpoint/2010/main" val="36022166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1E67B-D319-200D-A966-2EECF6D13F2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A23C80-B185-C3E9-6456-28762F2440F6}"/>
              </a:ext>
            </a:extLst>
          </p:cNvPr>
          <p:cNvSpPr>
            <a:spLocks noGrp="1"/>
          </p:cNvSpPr>
          <p:nvPr>
            <p:ph idx="1"/>
          </p:nvPr>
        </p:nvSpPr>
        <p:spPr>
          <a:xfrm>
            <a:off x="576943" y="1114354"/>
            <a:ext cx="10515600" cy="5487152"/>
          </a:xfrm>
        </p:spPr>
        <p:txBody>
          <a:bodyPr>
            <a:normAutofit/>
          </a:bodyPr>
          <a:lstStyle/>
          <a:p>
            <a:r>
              <a:rPr lang="en-US" sz="2400" dirty="0">
                <a:latin typeface="Aptos" panose="020B0004020202020204" pitchFamily="34" charset="0"/>
              </a:rPr>
              <a:t>In spite of having many layers, respiratory membrane is very thin with an average thickness of 0.5 μ.</a:t>
            </a:r>
          </a:p>
          <a:p>
            <a:r>
              <a:rPr lang="en-US" sz="2400" dirty="0">
                <a:latin typeface="Aptos" panose="020B0004020202020204" pitchFamily="34" charset="0"/>
              </a:rPr>
              <a:t> Total surface area of the respiratory membrane in both the lungs is about 70 square meter. </a:t>
            </a:r>
          </a:p>
          <a:p>
            <a:r>
              <a:rPr lang="en-US" sz="2400" dirty="0">
                <a:latin typeface="Aptos" panose="020B0004020202020204" pitchFamily="34" charset="0"/>
              </a:rPr>
              <a:t>Average diameter of pulmonary capillary is only 8 µ, which means that the RBCs with a diameter of 7.4 µ actually squeeze through the capillaries. </a:t>
            </a:r>
          </a:p>
          <a:p>
            <a:r>
              <a:rPr lang="en-US" sz="2400" dirty="0">
                <a:latin typeface="Aptos" panose="020B0004020202020204" pitchFamily="34" charset="0"/>
              </a:rPr>
              <a:t>Therefore, the membrane of RBCs is in close contact with capillary wall. This facilitates quick exchange of oxygen and car bon dioxide between the blood and alveoli.</a:t>
            </a:r>
            <a:endParaRPr lang="en-IN" sz="2400" dirty="0">
              <a:latin typeface="Aptos" panose="020B0004020202020204" pitchFamily="34" charset="0"/>
            </a:endParaRPr>
          </a:p>
        </p:txBody>
      </p:sp>
      <p:sp>
        <p:nvSpPr>
          <p:cNvPr id="2" name="Date Placeholder 1">
            <a:extLst>
              <a:ext uri="{FF2B5EF4-FFF2-40B4-BE49-F238E27FC236}">
                <a16:creationId xmlns:a16="http://schemas.microsoft.com/office/drawing/2014/main" id="{29DCF759-D6FF-3516-82D0-096EF84CF06D}"/>
              </a:ext>
            </a:extLst>
          </p:cNvPr>
          <p:cNvSpPr>
            <a:spLocks noGrp="1"/>
          </p:cNvSpPr>
          <p:nvPr>
            <p:ph type="dt" sz="half" idx="10"/>
          </p:nvPr>
        </p:nvSpPr>
        <p:spPr/>
        <p:txBody>
          <a:bodyPr/>
          <a:lstStyle/>
          <a:p>
            <a:fld id="{FB035BD9-19C1-4EC7-8198-5AF3FC27C428}" type="datetime1">
              <a:rPr lang="en-IN" smtClean="0"/>
              <a:t>22-06-2026</a:t>
            </a:fld>
            <a:endParaRPr lang="en-IN"/>
          </a:p>
        </p:txBody>
      </p:sp>
      <p:sp>
        <p:nvSpPr>
          <p:cNvPr id="4" name="Slide Number Placeholder 3">
            <a:extLst>
              <a:ext uri="{FF2B5EF4-FFF2-40B4-BE49-F238E27FC236}">
                <a16:creationId xmlns:a16="http://schemas.microsoft.com/office/drawing/2014/main" id="{17E55F42-0478-67ED-F152-515EADC76D22}"/>
              </a:ext>
            </a:extLst>
          </p:cNvPr>
          <p:cNvSpPr>
            <a:spLocks noGrp="1"/>
          </p:cNvSpPr>
          <p:nvPr>
            <p:ph type="sldNum" sz="quarter" idx="12"/>
          </p:nvPr>
        </p:nvSpPr>
        <p:spPr/>
        <p:txBody>
          <a:bodyPr/>
          <a:lstStyle/>
          <a:p>
            <a:fld id="{16AFE9C0-3CF6-4441-A42E-E372A9089A2B}" type="slidenum">
              <a:rPr lang="en-IN" smtClean="0"/>
              <a:t>21</a:t>
            </a:fld>
            <a:endParaRPr lang="en-IN"/>
          </a:p>
        </p:txBody>
      </p:sp>
    </p:spTree>
    <p:extLst>
      <p:ext uri="{BB962C8B-B14F-4D97-AF65-F5344CB8AC3E}">
        <p14:creationId xmlns:p14="http://schemas.microsoft.com/office/powerpoint/2010/main" val="1239246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2244C-DE7C-ECC9-7340-AF178228A1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69E57C-FBAF-8D10-8B1B-3713793C9D1D}"/>
              </a:ext>
            </a:extLst>
          </p:cNvPr>
          <p:cNvSpPr>
            <a:spLocks noGrp="1"/>
          </p:cNvSpPr>
          <p:nvPr>
            <p:ph type="title"/>
          </p:nvPr>
        </p:nvSpPr>
        <p:spPr/>
        <p:txBody>
          <a:bodyPr/>
          <a:lstStyle/>
          <a:p>
            <a:r>
              <a:rPr lang="en-IN" dirty="0"/>
              <a:t>Diffusing Capacity</a:t>
            </a:r>
          </a:p>
        </p:txBody>
      </p:sp>
      <p:sp>
        <p:nvSpPr>
          <p:cNvPr id="3" name="Content Placeholder 2">
            <a:extLst>
              <a:ext uri="{FF2B5EF4-FFF2-40B4-BE49-F238E27FC236}">
                <a16:creationId xmlns:a16="http://schemas.microsoft.com/office/drawing/2014/main" id="{698ABA6B-DEB9-467F-2557-55EE1A940C54}"/>
              </a:ext>
            </a:extLst>
          </p:cNvPr>
          <p:cNvSpPr>
            <a:spLocks noGrp="1"/>
          </p:cNvSpPr>
          <p:nvPr>
            <p:ph idx="1"/>
          </p:nvPr>
        </p:nvSpPr>
        <p:spPr/>
        <p:txBody>
          <a:bodyPr>
            <a:normAutofit lnSpcReduction="10000"/>
          </a:bodyPr>
          <a:lstStyle/>
          <a:p>
            <a:pPr marL="0" indent="0">
              <a:buNone/>
            </a:pPr>
            <a:r>
              <a:rPr lang="en-US" sz="2400" dirty="0">
                <a:latin typeface="Aptos" panose="020B0004020202020204" pitchFamily="34" charset="0"/>
              </a:rPr>
              <a:t>The volume of a gas that diffuses across the respiratory membrane per minute for a pressure gradient of 1 mmHg.</a:t>
            </a:r>
          </a:p>
          <a:p>
            <a:pPr marL="0" indent="0">
              <a:buNone/>
            </a:pPr>
            <a:endParaRPr lang="en-US" sz="2400" dirty="0">
              <a:latin typeface="Aptos" panose="020B0004020202020204" pitchFamily="34" charset="0"/>
            </a:endParaRPr>
          </a:p>
          <a:p>
            <a:r>
              <a:rPr lang="en-US" sz="2400" dirty="0">
                <a:latin typeface="Aptos" panose="020B0004020202020204" pitchFamily="34" charset="0"/>
              </a:rPr>
              <a:t>Diffusing capacity for oxygen is 21 mL/minute/1 mm Hg. </a:t>
            </a:r>
          </a:p>
          <a:p>
            <a:r>
              <a:rPr lang="en-US" sz="2400" dirty="0">
                <a:latin typeface="Aptos" panose="020B0004020202020204" pitchFamily="34" charset="0"/>
              </a:rPr>
              <a:t>Diffusing capacity for carbon dioxide is 400 mL/minute/1 mm Hg.        </a:t>
            </a:r>
          </a:p>
          <a:p>
            <a:endParaRPr lang="en-US" sz="2400" dirty="0">
              <a:latin typeface="Aptos" panose="020B0004020202020204" pitchFamily="34" charset="0"/>
            </a:endParaRPr>
          </a:p>
          <a:p>
            <a:pPr marL="0" indent="0">
              <a:buNone/>
            </a:pPr>
            <a:r>
              <a:rPr lang="en-US" sz="2400" dirty="0">
                <a:latin typeface="Aptos" panose="020B0004020202020204" pitchFamily="34" charset="0"/>
              </a:rPr>
              <a:t>Thus, the diffusing capacity for carbon dioxide is about 20 times more than that of oxygen</a:t>
            </a:r>
            <a:endParaRPr lang="en-US" sz="2400" b="1" dirty="0">
              <a:latin typeface="Aptos" panose="020B0004020202020204" pitchFamily="34" charset="0"/>
            </a:endParaRPr>
          </a:p>
          <a:p>
            <a:pPr marL="0" indent="0">
              <a:buNone/>
            </a:pPr>
            <a:endParaRPr lang="en-IN" sz="2400" b="1" dirty="0">
              <a:latin typeface="Aptos" panose="020B0004020202020204" pitchFamily="34" charset="0"/>
            </a:endParaRPr>
          </a:p>
        </p:txBody>
      </p:sp>
      <p:sp>
        <p:nvSpPr>
          <p:cNvPr id="4" name="Date Placeholder 3">
            <a:extLst>
              <a:ext uri="{FF2B5EF4-FFF2-40B4-BE49-F238E27FC236}">
                <a16:creationId xmlns:a16="http://schemas.microsoft.com/office/drawing/2014/main" id="{32A91157-4EEA-B37C-E04C-2399A91AA9BF}"/>
              </a:ext>
            </a:extLst>
          </p:cNvPr>
          <p:cNvSpPr>
            <a:spLocks noGrp="1"/>
          </p:cNvSpPr>
          <p:nvPr>
            <p:ph type="dt" sz="half" idx="10"/>
          </p:nvPr>
        </p:nvSpPr>
        <p:spPr/>
        <p:txBody>
          <a:bodyPr/>
          <a:lstStyle/>
          <a:p>
            <a:fld id="{AFEF679F-D9B0-485A-AFB6-9C761B81BF16}" type="datetime1">
              <a:rPr lang="en-IN" smtClean="0"/>
              <a:t>22-06-2026</a:t>
            </a:fld>
            <a:endParaRPr lang="en-IN"/>
          </a:p>
        </p:txBody>
      </p:sp>
      <p:sp>
        <p:nvSpPr>
          <p:cNvPr id="5" name="Slide Number Placeholder 4">
            <a:extLst>
              <a:ext uri="{FF2B5EF4-FFF2-40B4-BE49-F238E27FC236}">
                <a16:creationId xmlns:a16="http://schemas.microsoft.com/office/drawing/2014/main" id="{7DDCE00A-B221-44E9-E50C-59C17156EC59}"/>
              </a:ext>
            </a:extLst>
          </p:cNvPr>
          <p:cNvSpPr>
            <a:spLocks noGrp="1"/>
          </p:cNvSpPr>
          <p:nvPr>
            <p:ph type="sldNum" sz="quarter" idx="12"/>
          </p:nvPr>
        </p:nvSpPr>
        <p:spPr/>
        <p:txBody>
          <a:bodyPr/>
          <a:lstStyle/>
          <a:p>
            <a:fld id="{16AFE9C0-3CF6-4441-A42E-E372A9089A2B}" type="slidenum">
              <a:rPr lang="en-IN" smtClean="0"/>
              <a:t>22</a:t>
            </a:fld>
            <a:endParaRPr lang="en-IN"/>
          </a:p>
        </p:txBody>
      </p:sp>
    </p:spTree>
    <p:extLst>
      <p:ext uri="{BB962C8B-B14F-4D97-AF65-F5344CB8AC3E}">
        <p14:creationId xmlns:p14="http://schemas.microsoft.com/office/powerpoint/2010/main" val="35586415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23A6A-50C1-EE10-7419-08EBF13B2F1A}"/>
              </a:ext>
            </a:extLst>
          </p:cNvPr>
          <p:cNvSpPr>
            <a:spLocks noGrp="1"/>
          </p:cNvSpPr>
          <p:nvPr>
            <p:ph type="title"/>
          </p:nvPr>
        </p:nvSpPr>
        <p:spPr/>
        <p:txBody>
          <a:bodyPr/>
          <a:lstStyle/>
          <a:p>
            <a:r>
              <a:rPr lang="en-IN" dirty="0"/>
              <a:t>Factors Affecting Diffusing Capacity</a:t>
            </a:r>
          </a:p>
        </p:txBody>
      </p:sp>
      <p:sp>
        <p:nvSpPr>
          <p:cNvPr id="3" name="Content Placeholder 2">
            <a:extLst>
              <a:ext uri="{FF2B5EF4-FFF2-40B4-BE49-F238E27FC236}">
                <a16:creationId xmlns:a16="http://schemas.microsoft.com/office/drawing/2014/main" id="{38CA2680-B536-E462-B620-6D4BB46C83D4}"/>
              </a:ext>
            </a:extLst>
          </p:cNvPr>
          <p:cNvSpPr>
            <a:spLocks noGrp="1"/>
          </p:cNvSpPr>
          <p:nvPr>
            <p:ph idx="1"/>
          </p:nvPr>
        </p:nvSpPr>
        <p:spPr/>
        <p:txBody>
          <a:bodyPr>
            <a:normAutofit/>
          </a:bodyPr>
          <a:lstStyle/>
          <a:p>
            <a:pPr marL="0" indent="0">
              <a:buNone/>
            </a:pPr>
            <a:r>
              <a:rPr lang="en-IN" sz="2400" dirty="0">
                <a:latin typeface="Aptos" panose="020B0004020202020204" pitchFamily="34" charset="0"/>
              </a:rPr>
              <a:t>1. Pressure gradient</a:t>
            </a:r>
          </a:p>
          <a:p>
            <a:pPr marL="0" indent="0">
              <a:buNone/>
            </a:pPr>
            <a:r>
              <a:rPr lang="en-US" sz="2400" dirty="0">
                <a:latin typeface="Aptos" panose="020B0004020202020204" pitchFamily="34" charset="0"/>
              </a:rPr>
              <a:t>2. Solubility of gas in fluid medium</a:t>
            </a:r>
          </a:p>
          <a:p>
            <a:pPr marL="0" indent="0">
              <a:buNone/>
            </a:pPr>
            <a:r>
              <a:rPr lang="en-US" sz="2400" dirty="0">
                <a:latin typeface="Aptos" panose="020B0004020202020204" pitchFamily="34" charset="0"/>
              </a:rPr>
              <a:t>3. Total surface area of respiratory membrane</a:t>
            </a:r>
          </a:p>
          <a:p>
            <a:pPr marL="0" indent="0">
              <a:buNone/>
            </a:pPr>
            <a:r>
              <a:rPr lang="en-US" sz="2400" dirty="0">
                <a:latin typeface="Aptos" panose="020B0004020202020204" pitchFamily="34" charset="0"/>
              </a:rPr>
              <a:t>4. Molecular weight of the gas</a:t>
            </a:r>
          </a:p>
          <a:p>
            <a:pPr marL="0" indent="0">
              <a:buNone/>
            </a:pPr>
            <a:r>
              <a:rPr lang="en-US" sz="2400" dirty="0">
                <a:latin typeface="Aptos" panose="020B0004020202020204" pitchFamily="34" charset="0"/>
              </a:rPr>
              <a:t>5. Thickness of respiratory membrane</a:t>
            </a:r>
            <a:endParaRPr lang="en-IN" sz="2400" dirty="0">
              <a:latin typeface="Aptos" panose="020B0004020202020204" pitchFamily="34" charset="0"/>
            </a:endParaRPr>
          </a:p>
        </p:txBody>
      </p:sp>
      <p:pic>
        <p:nvPicPr>
          <p:cNvPr id="5" name="Picture 4">
            <a:extLst>
              <a:ext uri="{FF2B5EF4-FFF2-40B4-BE49-F238E27FC236}">
                <a16:creationId xmlns:a16="http://schemas.microsoft.com/office/drawing/2014/main" id="{ABCC1640-070B-51E7-32E2-DBBFB4506BFF}"/>
              </a:ext>
            </a:extLst>
          </p:cNvPr>
          <p:cNvPicPr>
            <a:picLocks noChangeAspect="1"/>
          </p:cNvPicPr>
          <p:nvPr/>
        </p:nvPicPr>
        <p:blipFill>
          <a:blip r:embed="rId3"/>
          <a:stretch>
            <a:fillRect/>
          </a:stretch>
        </p:blipFill>
        <p:spPr>
          <a:xfrm>
            <a:off x="6815488" y="1458202"/>
            <a:ext cx="5376512" cy="2933239"/>
          </a:xfrm>
          <a:prstGeom prst="rect">
            <a:avLst/>
          </a:prstGeom>
        </p:spPr>
      </p:pic>
      <p:sp>
        <p:nvSpPr>
          <p:cNvPr id="4" name="Date Placeholder 3">
            <a:extLst>
              <a:ext uri="{FF2B5EF4-FFF2-40B4-BE49-F238E27FC236}">
                <a16:creationId xmlns:a16="http://schemas.microsoft.com/office/drawing/2014/main" id="{898559BB-0930-918F-F834-7ECA20AB4B7E}"/>
              </a:ext>
            </a:extLst>
          </p:cNvPr>
          <p:cNvSpPr>
            <a:spLocks noGrp="1"/>
          </p:cNvSpPr>
          <p:nvPr>
            <p:ph type="dt" sz="half" idx="10"/>
          </p:nvPr>
        </p:nvSpPr>
        <p:spPr/>
        <p:txBody>
          <a:bodyPr/>
          <a:lstStyle/>
          <a:p>
            <a:fld id="{43D8ED38-8B60-465D-BA3D-E6F6DC5A8F47}" type="datetime1">
              <a:rPr lang="en-IN" smtClean="0"/>
              <a:t>22-06-2026</a:t>
            </a:fld>
            <a:endParaRPr lang="en-IN"/>
          </a:p>
        </p:txBody>
      </p:sp>
      <p:sp>
        <p:nvSpPr>
          <p:cNvPr id="7" name="Slide Number Placeholder 6">
            <a:extLst>
              <a:ext uri="{FF2B5EF4-FFF2-40B4-BE49-F238E27FC236}">
                <a16:creationId xmlns:a16="http://schemas.microsoft.com/office/drawing/2014/main" id="{DE81609B-7508-D20A-157D-E5314A43FF20}"/>
              </a:ext>
            </a:extLst>
          </p:cNvPr>
          <p:cNvSpPr>
            <a:spLocks noGrp="1"/>
          </p:cNvSpPr>
          <p:nvPr>
            <p:ph type="sldNum" sz="quarter" idx="12"/>
          </p:nvPr>
        </p:nvSpPr>
        <p:spPr/>
        <p:txBody>
          <a:bodyPr/>
          <a:lstStyle/>
          <a:p>
            <a:fld id="{16AFE9C0-3CF6-4441-A42E-E372A9089A2B}" type="slidenum">
              <a:rPr lang="en-IN" smtClean="0"/>
              <a:t>23</a:t>
            </a:fld>
            <a:endParaRPr lang="en-IN"/>
          </a:p>
        </p:txBody>
      </p:sp>
    </p:spTree>
    <p:extLst>
      <p:ext uri="{BB962C8B-B14F-4D97-AF65-F5344CB8AC3E}">
        <p14:creationId xmlns:p14="http://schemas.microsoft.com/office/powerpoint/2010/main" val="449738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0AE0C-0C74-3CC2-CF6B-4D700B752D13}"/>
              </a:ext>
            </a:extLst>
          </p:cNvPr>
          <p:cNvSpPr>
            <a:spLocks noGrp="1"/>
          </p:cNvSpPr>
          <p:nvPr>
            <p:ph type="title"/>
          </p:nvPr>
        </p:nvSpPr>
        <p:spPr>
          <a:xfrm>
            <a:off x="565039" y="168026"/>
            <a:ext cx="8596668" cy="1320800"/>
          </a:xfrm>
        </p:spPr>
        <p:txBody>
          <a:bodyPr/>
          <a:lstStyle/>
          <a:p>
            <a:r>
              <a:rPr lang="en-IN" dirty="0"/>
              <a:t>Partial pressure of oxygen and carbon dioxide</a:t>
            </a:r>
          </a:p>
        </p:txBody>
      </p:sp>
      <p:sp>
        <p:nvSpPr>
          <p:cNvPr id="4" name="Date Placeholder 3">
            <a:extLst>
              <a:ext uri="{FF2B5EF4-FFF2-40B4-BE49-F238E27FC236}">
                <a16:creationId xmlns:a16="http://schemas.microsoft.com/office/drawing/2014/main" id="{93D5F2E8-E2FE-E7ED-F9E0-D3D57C8659B4}"/>
              </a:ext>
            </a:extLst>
          </p:cNvPr>
          <p:cNvSpPr>
            <a:spLocks noGrp="1"/>
          </p:cNvSpPr>
          <p:nvPr>
            <p:ph type="dt" sz="half" idx="10"/>
          </p:nvPr>
        </p:nvSpPr>
        <p:spPr/>
        <p:txBody>
          <a:bodyPr/>
          <a:lstStyle/>
          <a:p>
            <a:fld id="{AC182D3C-9D6C-4FF5-BCA6-2AF32245D312}" type="datetime1">
              <a:rPr lang="en-IN" smtClean="0"/>
              <a:t>22-06-2026</a:t>
            </a:fld>
            <a:endParaRPr lang="en-IN"/>
          </a:p>
        </p:txBody>
      </p:sp>
      <p:sp>
        <p:nvSpPr>
          <p:cNvPr id="5" name="Slide Number Placeholder 4">
            <a:extLst>
              <a:ext uri="{FF2B5EF4-FFF2-40B4-BE49-F238E27FC236}">
                <a16:creationId xmlns:a16="http://schemas.microsoft.com/office/drawing/2014/main" id="{8DD0D9DE-FCB0-3735-79AA-48A741E91D1D}"/>
              </a:ext>
            </a:extLst>
          </p:cNvPr>
          <p:cNvSpPr>
            <a:spLocks noGrp="1"/>
          </p:cNvSpPr>
          <p:nvPr>
            <p:ph type="sldNum" sz="quarter" idx="12"/>
          </p:nvPr>
        </p:nvSpPr>
        <p:spPr/>
        <p:txBody>
          <a:bodyPr/>
          <a:lstStyle/>
          <a:p>
            <a:fld id="{16AFE9C0-3CF6-4441-A42E-E372A9089A2B}" type="slidenum">
              <a:rPr lang="en-IN" smtClean="0"/>
              <a:t>24</a:t>
            </a:fld>
            <a:endParaRPr lang="en-IN"/>
          </a:p>
        </p:txBody>
      </p:sp>
      <p:graphicFrame>
        <p:nvGraphicFramePr>
          <p:cNvPr id="9" name="Content Placeholder 3">
            <a:extLst>
              <a:ext uri="{FF2B5EF4-FFF2-40B4-BE49-F238E27FC236}">
                <a16:creationId xmlns:a16="http://schemas.microsoft.com/office/drawing/2014/main" id="{1F194373-7554-CE02-1B02-1C05B482F255}"/>
              </a:ext>
            </a:extLst>
          </p:cNvPr>
          <p:cNvGraphicFramePr>
            <a:graphicFrameLocks noGrp="1"/>
          </p:cNvGraphicFramePr>
          <p:nvPr>
            <p:ph idx="1"/>
            <p:extLst>
              <p:ext uri="{D42A27DB-BD31-4B8C-83A1-F6EECF244321}">
                <p14:modId xmlns:p14="http://schemas.microsoft.com/office/powerpoint/2010/main" val="1478476673"/>
              </p:ext>
            </p:extLst>
          </p:nvPr>
        </p:nvGraphicFramePr>
        <p:xfrm>
          <a:off x="565039" y="1488826"/>
          <a:ext cx="11181348" cy="2704849"/>
        </p:xfrm>
        <a:graphic>
          <a:graphicData uri="http://schemas.openxmlformats.org/drawingml/2006/table">
            <a:tbl>
              <a:tblPr firstRow="1" bandRow="1">
                <a:tableStyleId>{3C2FFA5D-87B4-456A-9821-1D502468CF0F}</a:tableStyleId>
              </a:tblPr>
              <a:tblGrid>
                <a:gridCol w="1141387">
                  <a:extLst>
                    <a:ext uri="{9D8B030D-6E8A-4147-A177-3AD203B41FA5}">
                      <a16:colId xmlns:a16="http://schemas.microsoft.com/office/drawing/2014/main" val="3816027622"/>
                    </a:ext>
                  </a:extLst>
                </a:gridCol>
                <a:gridCol w="2119744">
                  <a:extLst>
                    <a:ext uri="{9D8B030D-6E8A-4147-A177-3AD203B41FA5}">
                      <a16:colId xmlns:a16="http://schemas.microsoft.com/office/drawing/2014/main" val="3708533947"/>
                    </a:ext>
                  </a:extLst>
                </a:gridCol>
                <a:gridCol w="1744006">
                  <a:extLst>
                    <a:ext uri="{9D8B030D-6E8A-4147-A177-3AD203B41FA5}">
                      <a16:colId xmlns:a16="http://schemas.microsoft.com/office/drawing/2014/main" val="1529164817"/>
                    </a:ext>
                  </a:extLst>
                </a:gridCol>
                <a:gridCol w="2305480">
                  <a:extLst>
                    <a:ext uri="{9D8B030D-6E8A-4147-A177-3AD203B41FA5}">
                      <a16:colId xmlns:a16="http://schemas.microsoft.com/office/drawing/2014/main" val="3216246079"/>
                    </a:ext>
                  </a:extLst>
                </a:gridCol>
                <a:gridCol w="2002971">
                  <a:extLst>
                    <a:ext uri="{9D8B030D-6E8A-4147-A177-3AD203B41FA5}">
                      <a16:colId xmlns:a16="http://schemas.microsoft.com/office/drawing/2014/main" val="137816571"/>
                    </a:ext>
                  </a:extLst>
                </a:gridCol>
                <a:gridCol w="1867760">
                  <a:extLst>
                    <a:ext uri="{9D8B030D-6E8A-4147-A177-3AD203B41FA5}">
                      <a16:colId xmlns:a16="http://schemas.microsoft.com/office/drawing/2014/main" val="46568457"/>
                    </a:ext>
                  </a:extLst>
                </a:gridCol>
              </a:tblGrid>
              <a:tr h="1124447">
                <a:tc>
                  <a:txBody>
                    <a:bodyPr/>
                    <a:lstStyle/>
                    <a:p>
                      <a:r>
                        <a:rPr lang="en-IN" sz="2400" dirty="0"/>
                        <a:t>GAS</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Atmosphere</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Alveoli</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Deoxygenated</a:t>
                      </a:r>
                    </a:p>
                    <a:p>
                      <a:r>
                        <a:rPr lang="en-IN" sz="2400" dirty="0"/>
                        <a:t>(Venous)</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Oxygenated</a:t>
                      </a:r>
                    </a:p>
                    <a:p>
                      <a:r>
                        <a:rPr lang="en-IN" sz="2400" dirty="0"/>
                        <a:t>(Arterial)</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Tissue</a:t>
                      </a:r>
                      <a:endParaRPr lang="en-IN" sz="2400" dirty="0">
                        <a:latin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3461963753"/>
                  </a:ext>
                </a:extLst>
              </a:tr>
              <a:tr h="790201">
                <a:tc>
                  <a:txBody>
                    <a:bodyPr/>
                    <a:lstStyle/>
                    <a:p>
                      <a:r>
                        <a:rPr lang="en-IN" sz="2400" dirty="0"/>
                        <a:t>O2</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159</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104</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40</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95</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40</a:t>
                      </a:r>
                      <a:endParaRPr lang="en-IN" sz="2400" dirty="0">
                        <a:latin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3718985142"/>
                  </a:ext>
                </a:extLst>
              </a:tr>
              <a:tr h="790201">
                <a:tc>
                  <a:txBody>
                    <a:bodyPr/>
                    <a:lstStyle/>
                    <a:p>
                      <a:r>
                        <a:rPr lang="en-IN" sz="2400" dirty="0"/>
                        <a:t>CO2</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0.3</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40</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46</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40</a:t>
                      </a:r>
                      <a:endParaRPr lang="en-IN" sz="2400" dirty="0">
                        <a:latin typeface="Aptos" panose="020B0004020202020204" pitchFamily="34" charset="0"/>
                        <a:cs typeface="Times New Roman" panose="02020603050405020304" pitchFamily="18" charset="0"/>
                      </a:endParaRPr>
                    </a:p>
                  </a:txBody>
                  <a:tcPr/>
                </a:tc>
                <a:tc>
                  <a:txBody>
                    <a:bodyPr/>
                    <a:lstStyle/>
                    <a:p>
                      <a:r>
                        <a:rPr lang="en-IN" sz="2400" dirty="0"/>
                        <a:t>46</a:t>
                      </a:r>
                      <a:endParaRPr lang="en-IN" sz="2400" dirty="0">
                        <a:latin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484850192"/>
                  </a:ext>
                </a:extLst>
              </a:tr>
            </a:tbl>
          </a:graphicData>
        </a:graphic>
      </p:graphicFrame>
      <p:pic>
        <p:nvPicPr>
          <p:cNvPr id="11" name="Picture 10">
            <a:extLst>
              <a:ext uri="{FF2B5EF4-FFF2-40B4-BE49-F238E27FC236}">
                <a16:creationId xmlns:a16="http://schemas.microsoft.com/office/drawing/2014/main" id="{E081E835-76BA-062F-1704-4E70CFA7F15B}"/>
              </a:ext>
            </a:extLst>
          </p:cNvPr>
          <p:cNvPicPr>
            <a:picLocks noChangeAspect="1"/>
          </p:cNvPicPr>
          <p:nvPr/>
        </p:nvPicPr>
        <p:blipFill>
          <a:blip r:embed="rId2"/>
          <a:stretch>
            <a:fillRect/>
          </a:stretch>
        </p:blipFill>
        <p:spPr>
          <a:xfrm>
            <a:off x="332428" y="4277695"/>
            <a:ext cx="11646569" cy="2412279"/>
          </a:xfrm>
          <a:prstGeom prst="rect">
            <a:avLst/>
          </a:prstGeom>
        </p:spPr>
      </p:pic>
    </p:spTree>
    <p:extLst>
      <p:ext uri="{BB962C8B-B14F-4D97-AF65-F5344CB8AC3E}">
        <p14:creationId xmlns:p14="http://schemas.microsoft.com/office/powerpoint/2010/main" val="18177189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F23C6-DDE4-A7AF-19E7-4BCB25DB8137}"/>
              </a:ext>
            </a:extLst>
          </p:cNvPr>
          <p:cNvSpPr>
            <a:spLocks noGrp="1"/>
          </p:cNvSpPr>
          <p:nvPr>
            <p:ph type="title"/>
          </p:nvPr>
        </p:nvSpPr>
        <p:spPr/>
        <p:txBody>
          <a:bodyPr/>
          <a:lstStyle/>
          <a:p>
            <a:r>
              <a:rPr lang="en-US" dirty="0"/>
              <a:t>Diffusion of Oxygen from Atmospheric Air into Alveoli</a:t>
            </a:r>
            <a:endParaRPr lang="en-IN" dirty="0"/>
          </a:p>
        </p:txBody>
      </p:sp>
      <p:sp>
        <p:nvSpPr>
          <p:cNvPr id="3" name="Content Placeholder 2">
            <a:extLst>
              <a:ext uri="{FF2B5EF4-FFF2-40B4-BE49-F238E27FC236}">
                <a16:creationId xmlns:a16="http://schemas.microsoft.com/office/drawing/2014/main" id="{B2A714B7-B8AF-BDF5-C8C9-49902E2BCFD7}"/>
              </a:ext>
            </a:extLst>
          </p:cNvPr>
          <p:cNvSpPr>
            <a:spLocks noGrp="1"/>
          </p:cNvSpPr>
          <p:nvPr>
            <p:ph idx="1"/>
          </p:nvPr>
        </p:nvSpPr>
        <p:spPr/>
        <p:txBody>
          <a:bodyPr>
            <a:normAutofit/>
          </a:bodyPr>
          <a:lstStyle/>
          <a:p>
            <a:r>
              <a:rPr lang="en-US" sz="2400" dirty="0">
                <a:latin typeface="Aptos" panose="020B0004020202020204" pitchFamily="34" charset="0"/>
              </a:rPr>
              <a:t>Partial pressure of oxygen in the atmospheric air is 159 mm Hg and, in the alveoli, it is 104 mm Hg. </a:t>
            </a:r>
          </a:p>
          <a:p>
            <a:r>
              <a:rPr lang="en-US" sz="2400" dirty="0">
                <a:latin typeface="Aptos" panose="020B0004020202020204" pitchFamily="34" charset="0"/>
              </a:rPr>
              <a:t>Because of the pressure gradient of 55 mm Hg, oxygen easily enters from atmospheric air into the alveoli.</a:t>
            </a:r>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5AB01F01-F4F7-5753-D4D3-3AB501DC861C}"/>
              </a:ext>
            </a:extLst>
          </p:cNvPr>
          <p:cNvSpPr>
            <a:spLocks noGrp="1"/>
          </p:cNvSpPr>
          <p:nvPr>
            <p:ph type="dt" sz="half" idx="10"/>
          </p:nvPr>
        </p:nvSpPr>
        <p:spPr/>
        <p:txBody>
          <a:bodyPr/>
          <a:lstStyle/>
          <a:p>
            <a:fld id="{20BE3957-95ED-4579-87C8-123F00900D11}" type="datetime1">
              <a:rPr lang="en-IN" smtClean="0"/>
              <a:t>22-06-2026</a:t>
            </a:fld>
            <a:endParaRPr lang="en-IN"/>
          </a:p>
        </p:txBody>
      </p:sp>
      <p:sp>
        <p:nvSpPr>
          <p:cNvPr id="5" name="Slide Number Placeholder 4">
            <a:extLst>
              <a:ext uri="{FF2B5EF4-FFF2-40B4-BE49-F238E27FC236}">
                <a16:creationId xmlns:a16="http://schemas.microsoft.com/office/drawing/2014/main" id="{D4D3E0A7-193B-6D75-9461-32DF8577BA90}"/>
              </a:ext>
            </a:extLst>
          </p:cNvPr>
          <p:cNvSpPr>
            <a:spLocks noGrp="1"/>
          </p:cNvSpPr>
          <p:nvPr>
            <p:ph type="sldNum" sz="quarter" idx="12"/>
          </p:nvPr>
        </p:nvSpPr>
        <p:spPr/>
        <p:txBody>
          <a:bodyPr/>
          <a:lstStyle/>
          <a:p>
            <a:fld id="{16AFE9C0-3CF6-4441-A42E-E372A9089A2B}" type="slidenum">
              <a:rPr lang="en-IN" smtClean="0"/>
              <a:t>25</a:t>
            </a:fld>
            <a:endParaRPr lang="en-IN"/>
          </a:p>
        </p:txBody>
      </p:sp>
    </p:spTree>
    <p:extLst>
      <p:ext uri="{BB962C8B-B14F-4D97-AF65-F5344CB8AC3E}">
        <p14:creationId xmlns:p14="http://schemas.microsoft.com/office/powerpoint/2010/main" val="363793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9AB8D-A881-AA4E-09D8-E4CDDF5E4424}"/>
              </a:ext>
            </a:extLst>
          </p:cNvPr>
          <p:cNvSpPr>
            <a:spLocks noGrp="1"/>
          </p:cNvSpPr>
          <p:nvPr>
            <p:ph type="title"/>
          </p:nvPr>
        </p:nvSpPr>
        <p:spPr/>
        <p:txBody>
          <a:bodyPr>
            <a:normAutofit fontScale="90000"/>
          </a:bodyPr>
          <a:lstStyle/>
          <a:p>
            <a:r>
              <a:rPr lang="en-US" dirty="0"/>
              <a:t>Diffusion of Oxygen from Alveoli into Blood</a:t>
            </a:r>
            <a:br>
              <a:rPr lang="en-US" b="1" dirty="0"/>
            </a:br>
            <a:endParaRPr lang="en-IN" dirty="0"/>
          </a:p>
        </p:txBody>
      </p:sp>
      <p:sp>
        <p:nvSpPr>
          <p:cNvPr id="3" name="Content Placeholder 2">
            <a:extLst>
              <a:ext uri="{FF2B5EF4-FFF2-40B4-BE49-F238E27FC236}">
                <a16:creationId xmlns:a16="http://schemas.microsoft.com/office/drawing/2014/main" id="{2EEDB430-C2A7-0BCA-C21A-7F010983E536}"/>
              </a:ext>
            </a:extLst>
          </p:cNvPr>
          <p:cNvSpPr>
            <a:spLocks noGrp="1"/>
          </p:cNvSpPr>
          <p:nvPr>
            <p:ph idx="1"/>
          </p:nvPr>
        </p:nvSpPr>
        <p:spPr>
          <a:xfrm>
            <a:off x="792079" y="1608735"/>
            <a:ext cx="10515600" cy="4815807"/>
          </a:xfrm>
        </p:spPr>
        <p:txBody>
          <a:bodyPr>
            <a:normAutofit/>
          </a:bodyPr>
          <a:lstStyle/>
          <a:p>
            <a:r>
              <a:rPr lang="en-US" sz="2400" dirty="0">
                <a:latin typeface="Aptos" panose="020B0004020202020204" pitchFamily="34" charset="0"/>
              </a:rPr>
              <a:t>Each gas exerts its own partial pressure depending on its concentration in a mixture.</a:t>
            </a:r>
          </a:p>
          <a:p>
            <a:r>
              <a:rPr lang="en-US" sz="2400" dirty="0">
                <a:latin typeface="Aptos" panose="020B0004020202020204" pitchFamily="34" charset="0"/>
              </a:rPr>
              <a:t>In the lungs:</a:t>
            </a:r>
          </a:p>
          <a:p>
            <a:endParaRPr lang="en-IN" sz="2400" dirty="0">
              <a:latin typeface="Aptos" panose="020B0004020202020204" pitchFamily="34" charset="0"/>
            </a:endParaRPr>
          </a:p>
        </p:txBody>
      </p:sp>
      <p:graphicFrame>
        <p:nvGraphicFramePr>
          <p:cNvPr id="13" name="Table 12">
            <a:extLst>
              <a:ext uri="{FF2B5EF4-FFF2-40B4-BE49-F238E27FC236}">
                <a16:creationId xmlns:a16="http://schemas.microsoft.com/office/drawing/2014/main" id="{CC33FEDA-6A23-6271-4505-3CEF4AB0DEF6}"/>
              </a:ext>
            </a:extLst>
          </p:cNvPr>
          <p:cNvGraphicFramePr>
            <a:graphicFrameLocks noGrp="1"/>
          </p:cNvGraphicFramePr>
          <p:nvPr>
            <p:extLst>
              <p:ext uri="{D42A27DB-BD31-4B8C-83A1-F6EECF244321}">
                <p14:modId xmlns:p14="http://schemas.microsoft.com/office/powerpoint/2010/main" val="1103941391"/>
              </p:ext>
            </p:extLst>
          </p:nvPr>
        </p:nvGraphicFramePr>
        <p:xfrm>
          <a:off x="838200" y="3328737"/>
          <a:ext cx="10515600" cy="1371600"/>
        </p:xfrm>
        <a:graphic>
          <a:graphicData uri="http://schemas.openxmlformats.org/drawingml/2006/table">
            <a:tbl>
              <a:tblPr>
                <a:tableStyleId>{3C2FFA5D-87B4-456A-9821-1D502468CF0F}</a:tableStyleId>
              </a:tblPr>
              <a:tblGrid>
                <a:gridCol w="3505200">
                  <a:extLst>
                    <a:ext uri="{9D8B030D-6E8A-4147-A177-3AD203B41FA5}">
                      <a16:colId xmlns:a16="http://schemas.microsoft.com/office/drawing/2014/main" val="2488845561"/>
                    </a:ext>
                  </a:extLst>
                </a:gridCol>
                <a:gridCol w="3505200">
                  <a:extLst>
                    <a:ext uri="{9D8B030D-6E8A-4147-A177-3AD203B41FA5}">
                      <a16:colId xmlns:a16="http://schemas.microsoft.com/office/drawing/2014/main" val="4268178555"/>
                    </a:ext>
                  </a:extLst>
                </a:gridCol>
                <a:gridCol w="3505200">
                  <a:extLst>
                    <a:ext uri="{9D8B030D-6E8A-4147-A177-3AD203B41FA5}">
                      <a16:colId xmlns:a16="http://schemas.microsoft.com/office/drawing/2014/main" val="182971969"/>
                    </a:ext>
                  </a:extLst>
                </a:gridCol>
              </a:tblGrid>
              <a:tr h="0">
                <a:tc>
                  <a:txBody>
                    <a:bodyPr/>
                    <a:lstStyle/>
                    <a:p>
                      <a:pPr>
                        <a:buNone/>
                      </a:pPr>
                      <a:r>
                        <a:rPr lang="en-IN" sz="2400"/>
                        <a:t>Location</a:t>
                      </a:r>
                      <a:endParaRPr lang="en-IN" sz="2400">
                        <a:latin typeface="Aptos" panose="020B0004020202020204" pitchFamily="34" charset="0"/>
                      </a:endParaRPr>
                    </a:p>
                  </a:txBody>
                  <a:tcPr anchor="ctr"/>
                </a:tc>
                <a:tc>
                  <a:txBody>
                    <a:bodyPr/>
                    <a:lstStyle/>
                    <a:p>
                      <a:pPr>
                        <a:buNone/>
                      </a:pPr>
                      <a:r>
                        <a:rPr lang="en-IN" sz="2400"/>
                        <a:t>PO₂ (mmHg)</a:t>
                      </a:r>
                      <a:endParaRPr lang="en-IN" sz="2400">
                        <a:latin typeface="Aptos" panose="020B0004020202020204" pitchFamily="34" charset="0"/>
                      </a:endParaRPr>
                    </a:p>
                  </a:txBody>
                  <a:tcPr anchor="ctr"/>
                </a:tc>
                <a:tc>
                  <a:txBody>
                    <a:bodyPr/>
                    <a:lstStyle/>
                    <a:p>
                      <a:pPr>
                        <a:buNone/>
                      </a:pPr>
                      <a:r>
                        <a:rPr lang="en-IN" sz="2400"/>
                        <a:t>PCO₂ (mmHg)</a:t>
                      </a:r>
                      <a:endParaRPr lang="en-IN" sz="2400">
                        <a:latin typeface="Aptos" panose="020B0004020202020204" pitchFamily="34" charset="0"/>
                      </a:endParaRPr>
                    </a:p>
                  </a:txBody>
                  <a:tcPr anchor="ctr"/>
                </a:tc>
                <a:extLst>
                  <a:ext uri="{0D108BD9-81ED-4DB2-BD59-A6C34878D82A}">
                    <a16:rowId xmlns:a16="http://schemas.microsoft.com/office/drawing/2014/main" val="1563752077"/>
                  </a:ext>
                </a:extLst>
              </a:tr>
              <a:tr h="0">
                <a:tc>
                  <a:txBody>
                    <a:bodyPr/>
                    <a:lstStyle/>
                    <a:p>
                      <a:pPr>
                        <a:buNone/>
                      </a:pPr>
                      <a:r>
                        <a:rPr lang="en-IN" sz="2400" dirty="0"/>
                        <a:t>Alveolar air</a:t>
                      </a:r>
                      <a:endParaRPr lang="en-IN" sz="2400" dirty="0">
                        <a:latin typeface="Aptos" panose="020B0004020202020204" pitchFamily="34" charset="0"/>
                      </a:endParaRPr>
                    </a:p>
                  </a:txBody>
                  <a:tcPr anchor="ctr"/>
                </a:tc>
                <a:tc>
                  <a:txBody>
                    <a:bodyPr/>
                    <a:lstStyle/>
                    <a:p>
                      <a:pPr>
                        <a:buNone/>
                      </a:pPr>
                      <a:r>
                        <a:rPr lang="en-IN" sz="2400" dirty="0"/>
                        <a:t>104</a:t>
                      </a:r>
                      <a:endParaRPr lang="en-IN" sz="2400" dirty="0">
                        <a:latin typeface="Aptos" panose="020B0004020202020204" pitchFamily="34" charset="0"/>
                      </a:endParaRPr>
                    </a:p>
                  </a:txBody>
                  <a:tcPr anchor="ctr"/>
                </a:tc>
                <a:tc>
                  <a:txBody>
                    <a:bodyPr/>
                    <a:lstStyle/>
                    <a:p>
                      <a:pPr>
                        <a:buNone/>
                      </a:pPr>
                      <a:r>
                        <a:rPr lang="en-IN" sz="2400"/>
                        <a:t>40</a:t>
                      </a:r>
                      <a:endParaRPr lang="en-IN" sz="2400">
                        <a:latin typeface="Aptos" panose="020B0004020202020204" pitchFamily="34" charset="0"/>
                      </a:endParaRPr>
                    </a:p>
                  </a:txBody>
                  <a:tcPr anchor="ctr"/>
                </a:tc>
                <a:extLst>
                  <a:ext uri="{0D108BD9-81ED-4DB2-BD59-A6C34878D82A}">
                    <a16:rowId xmlns:a16="http://schemas.microsoft.com/office/drawing/2014/main" val="1599194484"/>
                  </a:ext>
                </a:extLst>
              </a:tr>
              <a:tr h="0">
                <a:tc>
                  <a:txBody>
                    <a:bodyPr/>
                    <a:lstStyle/>
                    <a:p>
                      <a:pPr>
                        <a:buNone/>
                      </a:pPr>
                      <a:r>
                        <a:rPr lang="en-IN" sz="2400"/>
                        <a:t>Mixed venous blood</a:t>
                      </a:r>
                      <a:endParaRPr lang="en-IN" sz="2400">
                        <a:latin typeface="Aptos" panose="020B0004020202020204" pitchFamily="34" charset="0"/>
                      </a:endParaRPr>
                    </a:p>
                  </a:txBody>
                  <a:tcPr anchor="ctr"/>
                </a:tc>
                <a:tc>
                  <a:txBody>
                    <a:bodyPr/>
                    <a:lstStyle/>
                    <a:p>
                      <a:pPr>
                        <a:buNone/>
                      </a:pPr>
                      <a:r>
                        <a:rPr lang="en-IN" sz="2400" dirty="0"/>
                        <a:t>40</a:t>
                      </a:r>
                      <a:endParaRPr lang="en-IN" sz="2400" dirty="0">
                        <a:latin typeface="Aptos" panose="020B0004020202020204" pitchFamily="34" charset="0"/>
                      </a:endParaRPr>
                    </a:p>
                  </a:txBody>
                  <a:tcPr anchor="ctr"/>
                </a:tc>
                <a:tc>
                  <a:txBody>
                    <a:bodyPr/>
                    <a:lstStyle/>
                    <a:p>
                      <a:pPr>
                        <a:buNone/>
                      </a:pPr>
                      <a:r>
                        <a:rPr lang="en-IN" sz="2400" dirty="0"/>
                        <a:t>45</a:t>
                      </a:r>
                      <a:endParaRPr lang="en-IN" sz="2400" dirty="0">
                        <a:latin typeface="Aptos" panose="020B0004020202020204" pitchFamily="34" charset="0"/>
                      </a:endParaRPr>
                    </a:p>
                  </a:txBody>
                  <a:tcPr anchor="ctr"/>
                </a:tc>
                <a:extLst>
                  <a:ext uri="{0D108BD9-81ED-4DB2-BD59-A6C34878D82A}">
                    <a16:rowId xmlns:a16="http://schemas.microsoft.com/office/drawing/2014/main" val="3836761579"/>
                  </a:ext>
                </a:extLst>
              </a:tr>
            </a:tbl>
          </a:graphicData>
        </a:graphic>
      </p:graphicFrame>
      <p:sp>
        <p:nvSpPr>
          <p:cNvPr id="17" name="TextBox 16">
            <a:extLst>
              <a:ext uri="{FF2B5EF4-FFF2-40B4-BE49-F238E27FC236}">
                <a16:creationId xmlns:a16="http://schemas.microsoft.com/office/drawing/2014/main" id="{C2DEC022-1E57-BA82-AE8E-902055AAD334}"/>
              </a:ext>
            </a:extLst>
          </p:cNvPr>
          <p:cNvSpPr txBox="1"/>
          <p:nvPr/>
        </p:nvSpPr>
        <p:spPr>
          <a:xfrm>
            <a:off x="998621" y="4919008"/>
            <a:ext cx="10102515" cy="1938992"/>
          </a:xfrm>
          <a:prstGeom prst="rect">
            <a:avLst/>
          </a:prstGeom>
          <a:noFill/>
        </p:spPr>
        <p:txBody>
          <a:bodyPr wrap="square">
            <a:spAutoFit/>
          </a:bodyPr>
          <a:lstStyle/>
          <a:p>
            <a:r>
              <a:rPr lang="en-IN" sz="2400" dirty="0">
                <a:latin typeface="Aptos" panose="020B0004020202020204" pitchFamily="34" charset="0"/>
              </a:rPr>
              <a:t>Oxygen Diffusion</a:t>
            </a:r>
          </a:p>
          <a:p>
            <a:r>
              <a:rPr lang="en-IN" sz="2400" dirty="0">
                <a:latin typeface="Aptos" panose="020B0004020202020204" pitchFamily="34" charset="0"/>
              </a:rPr>
              <a:t>PO₂ in alveoli = 104 mmHg</a:t>
            </a:r>
          </a:p>
          <a:p>
            <a:r>
              <a:rPr lang="en-IN" sz="2400" dirty="0">
                <a:latin typeface="Aptos" panose="020B0004020202020204" pitchFamily="34" charset="0"/>
              </a:rPr>
              <a:t>PO₂ in venous blood = 40 mmHg</a:t>
            </a:r>
          </a:p>
          <a:p>
            <a:r>
              <a:rPr lang="en-IN" sz="2400" dirty="0">
                <a:latin typeface="Aptos" panose="020B0004020202020204" pitchFamily="34" charset="0"/>
              </a:rPr>
              <a:t>Gradient = 64 mmHg</a:t>
            </a:r>
          </a:p>
          <a:p>
            <a:r>
              <a:rPr lang="en-IN" sz="2400" dirty="0">
                <a:latin typeface="Aptos" panose="020B0004020202020204" pitchFamily="34" charset="0"/>
              </a:rPr>
              <a:t>Oxygen diffuses from alveoli → pulmonary capillary blood.</a:t>
            </a:r>
          </a:p>
        </p:txBody>
      </p:sp>
      <p:sp>
        <p:nvSpPr>
          <p:cNvPr id="4" name="Date Placeholder 3">
            <a:extLst>
              <a:ext uri="{FF2B5EF4-FFF2-40B4-BE49-F238E27FC236}">
                <a16:creationId xmlns:a16="http://schemas.microsoft.com/office/drawing/2014/main" id="{35CEC08B-F94C-87BF-8F17-EDA9A3DFE8E0}"/>
              </a:ext>
            </a:extLst>
          </p:cNvPr>
          <p:cNvSpPr>
            <a:spLocks noGrp="1"/>
          </p:cNvSpPr>
          <p:nvPr>
            <p:ph type="dt" sz="half" idx="10"/>
          </p:nvPr>
        </p:nvSpPr>
        <p:spPr/>
        <p:txBody>
          <a:bodyPr/>
          <a:lstStyle/>
          <a:p>
            <a:fld id="{3CF7D8BC-C330-4692-AAF5-A2A26A5F436F}" type="datetime1">
              <a:rPr lang="en-IN" smtClean="0"/>
              <a:t>22-06-2026</a:t>
            </a:fld>
            <a:endParaRPr lang="en-IN"/>
          </a:p>
        </p:txBody>
      </p:sp>
      <p:sp>
        <p:nvSpPr>
          <p:cNvPr id="5" name="Slide Number Placeholder 4">
            <a:extLst>
              <a:ext uri="{FF2B5EF4-FFF2-40B4-BE49-F238E27FC236}">
                <a16:creationId xmlns:a16="http://schemas.microsoft.com/office/drawing/2014/main" id="{3E0070C8-44BF-8CC4-DCC7-F45E4BC2A6AE}"/>
              </a:ext>
            </a:extLst>
          </p:cNvPr>
          <p:cNvSpPr>
            <a:spLocks noGrp="1"/>
          </p:cNvSpPr>
          <p:nvPr>
            <p:ph type="sldNum" sz="quarter" idx="12"/>
          </p:nvPr>
        </p:nvSpPr>
        <p:spPr/>
        <p:txBody>
          <a:bodyPr/>
          <a:lstStyle/>
          <a:p>
            <a:fld id="{16AFE9C0-3CF6-4441-A42E-E372A9089A2B}" type="slidenum">
              <a:rPr lang="en-IN" smtClean="0"/>
              <a:t>26</a:t>
            </a:fld>
            <a:endParaRPr lang="en-IN"/>
          </a:p>
        </p:txBody>
      </p:sp>
    </p:spTree>
    <p:extLst>
      <p:ext uri="{BB962C8B-B14F-4D97-AF65-F5344CB8AC3E}">
        <p14:creationId xmlns:p14="http://schemas.microsoft.com/office/powerpoint/2010/main" val="27182762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3583C42-4232-F290-01E3-63A4E2AA6BFD}"/>
              </a:ext>
            </a:extLst>
          </p:cNvPr>
          <p:cNvPicPr>
            <a:picLocks noChangeAspect="1"/>
          </p:cNvPicPr>
          <p:nvPr/>
        </p:nvPicPr>
        <p:blipFill>
          <a:blip r:embed="rId2"/>
          <a:stretch>
            <a:fillRect/>
          </a:stretch>
        </p:blipFill>
        <p:spPr>
          <a:xfrm>
            <a:off x="3235353" y="88823"/>
            <a:ext cx="5721293" cy="6680354"/>
          </a:xfrm>
          <a:prstGeom prst="rect">
            <a:avLst/>
          </a:prstGeom>
        </p:spPr>
      </p:pic>
      <p:sp>
        <p:nvSpPr>
          <p:cNvPr id="2" name="Date Placeholder 1">
            <a:extLst>
              <a:ext uri="{FF2B5EF4-FFF2-40B4-BE49-F238E27FC236}">
                <a16:creationId xmlns:a16="http://schemas.microsoft.com/office/drawing/2014/main" id="{641B5B3F-F223-7F09-1E71-118006633CAC}"/>
              </a:ext>
            </a:extLst>
          </p:cNvPr>
          <p:cNvSpPr>
            <a:spLocks noGrp="1"/>
          </p:cNvSpPr>
          <p:nvPr>
            <p:ph type="dt" sz="half" idx="10"/>
          </p:nvPr>
        </p:nvSpPr>
        <p:spPr/>
        <p:txBody>
          <a:bodyPr/>
          <a:lstStyle/>
          <a:p>
            <a:fld id="{84D8141A-8439-48A2-AC6F-7FA416FAFEC6}" type="datetime1">
              <a:rPr lang="en-IN" smtClean="0"/>
              <a:t>22-06-2026</a:t>
            </a:fld>
            <a:endParaRPr lang="en-IN"/>
          </a:p>
        </p:txBody>
      </p:sp>
      <p:sp>
        <p:nvSpPr>
          <p:cNvPr id="3" name="Slide Number Placeholder 2">
            <a:extLst>
              <a:ext uri="{FF2B5EF4-FFF2-40B4-BE49-F238E27FC236}">
                <a16:creationId xmlns:a16="http://schemas.microsoft.com/office/drawing/2014/main" id="{AF92E4FA-2142-E4E0-0885-C425D354D1AA}"/>
              </a:ext>
            </a:extLst>
          </p:cNvPr>
          <p:cNvSpPr>
            <a:spLocks noGrp="1"/>
          </p:cNvSpPr>
          <p:nvPr>
            <p:ph type="sldNum" sz="quarter" idx="12"/>
          </p:nvPr>
        </p:nvSpPr>
        <p:spPr/>
        <p:txBody>
          <a:bodyPr/>
          <a:lstStyle/>
          <a:p>
            <a:fld id="{16AFE9C0-3CF6-4441-A42E-E372A9089A2B}" type="slidenum">
              <a:rPr lang="en-IN" smtClean="0"/>
              <a:t>27</a:t>
            </a:fld>
            <a:endParaRPr lang="en-IN"/>
          </a:p>
        </p:txBody>
      </p:sp>
    </p:spTree>
    <p:extLst>
      <p:ext uri="{BB962C8B-B14F-4D97-AF65-F5344CB8AC3E}">
        <p14:creationId xmlns:p14="http://schemas.microsoft.com/office/powerpoint/2010/main" val="20054482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2ADA1-3697-64B8-4C00-E2BAB638C0DD}"/>
              </a:ext>
            </a:extLst>
          </p:cNvPr>
          <p:cNvSpPr>
            <a:spLocks noGrp="1"/>
          </p:cNvSpPr>
          <p:nvPr>
            <p:ph type="title"/>
          </p:nvPr>
        </p:nvSpPr>
        <p:spPr/>
        <p:txBody>
          <a:bodyPr>
            <a:normAutofit fontScale="90000"/>
          </a:bodyPr>
          <a:lstStyle/>
          <a:p>
            <a:r>
              <a:rPr lang="en-IN" sz="4400" b="1" dirty="0"/>
              <a:t>Carbon Dioxide Diffusion</a:t>
            </a:r>
            <a:br>
              <a:rPr lang="en-IN" b="1" dirty="0"/>
            </a:br>
            <a:r>
              <a:rPr lang="en-US" dirty="0"/>
              <a:t>Diffusion of Carbon Dioxide from Blood into Alveoli</a:t>
            </a:r>
            <a:endParaRPr lang="en-IN" dirty="0"/>
          </a:p>
        </p:txBody>
      </p:sp>
      <p:sp>
        <p:nvSpPr>
          <p:cNvPr id="3" name="Content Placeholder 2">
            <a:extLst>
              <a:ext uri="{FF2B5EF4-FFF2-40B4-BE49-F238E27FC236}">
                <a16:creationId xmlns:a16="http://schemas.microsoft.com/office/drawing/2014/main" id="{8B9D120A-6E2F-8FF2-EF0B-9A7F5FB17AFD}"/>
              </a:ext>
            </a:extLst>
          </p:cNvPr>
          <p:cNvSpPr>
            <a:spLocks noGrp="1"/>
          </p:cNvSpPr>
          <p:nvPr>
            <p:ph idx="1"/>
          </p:nvPr>
        </p:nvSpPr>
        <p:spPr/>
        <p:txBody>
          <a:bodyPr>
            <a:normAutofit/>
          </a:bodyPr>
          <a:lstStyle/>
          <a:p>
            <a:endParaRPr lang="en-IN" sz="2400" dirty="0">
              <a:latin typeface="Aptos" panose="020B0004020202020204" pitchFamily="34" charset="0"/>
            </a:endParaRPr>
          </a:p>
          <a:p>
            <a:r>
              <a:rPr lang="en-IN" sz="2400" dirty="0">
                <a:latin typeface="Aptos" panose="020B0004020202020204" pitchFamily="34" charset="0"/>
              </a:rPr>
              <a:t>PCO₂ in venous blood = 46 mmHg</a:t>
            </a:r>
          </a:p>
          <a:p>
            <a:r>
              <a:rPr lang="en-IN" sz="2400" dirty="0">
                <a:latin typeface="Aptos" panose="020B0004020202020204" pitchFamily="34" charset="0"/>
              </a:rPr>
              <a:t>PCO₂ in alveoli = 40 mmHg</a:t>
            </a:r>
          </a:p>
          <a:p>
            <a:r>
              <a:rPr lang="en-IN" sz="2400" dirty="0">
                <a:latin typeface="Aptos" panose="020B0004020202020204" pitchFamily="34" charset="0"/>
              </a:rPr>
              <a:t>Gradient = 6 mmHg</a:t>
            </a:r>
          </a:p>
          <a:p>
            <a:r>
              <a:rPr lang="en-IN" sz="2400" dirty="0">
                <a:latin typeface="Aptos" panose="020B0004020202020204" pitchFamily="34" charset="0"/>
              </a:rPr>
              <a:t>Although </a:t>
            </a:r>
            <a:r>
              <a:rPr lang="en-IN" sz="2400" dirty="0">
                <a:latin typeface="Aptos Display" panose="020B0004020202020204" pitchFamily="34" charset="0"/>
              </a:rPr>
              <a:t>the</a:t>
            </a:r>
            <a:r>
              <a:rPr lang="en-IN" sz="2400" dirty="0">
                <a:latin typeface="Aptos" panose="020B0004020202020204" pitchFamily="34" charset="0"/>
              </a:rPr>
              <a:t> gradient is small, CO₂ diffuses rapidly </a:t>
            </a:r>
            <a:r>
              <a:rPr lang="en-IN" sz="2400" dirty="0" err="1">
                <a:latin typeface="Aptos" panose="020B0004020202020204" pitchFamily="34" charset="0"/>
              </a:rPr>
              <a:t>because:It</a:t>
            </a:r>
            <a:r>
              <a:rPr lang="en-IN" sz="2400" dirty="0">
                <a:latin typeface="Aptos" panose="020B0004020202020204" pitchFamily="34" charset="0"/>
              </a:rPr>
              <a:t> is 20 times more soluble than oxygen.</a:t>
            </a:r>
          </a:p>
          <a:p>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DF052E6E-C79C-AADF-EC84-361F7ABEE0F8}"/>
              </a:ext>
            </a:extLst>
          </p:cNvPr>
          <p:cNvSpPr>
            <a:spLocks noGrp="1"/>
          </p:cNvSpPr>
          <p:nvPr>
            <p:ph type="dt" sz="half" idx="10"/>
          </p:nvPr>
        </p:nvSpPr>
        <p:spPr/>
        <p:txBody>
          <a:bodyPr/>
          <a:lstStyle/>
          <a:p>
            <a:fld id="{C103BC05-99B7-47D5-B11C-54277037DB13}" type="datetime1">
              <a:rPr lang="en-IN" smtClean="0"/>
              <a:t>22-06-2026</a:t>
            </a:fld>
            <a:endParaRPr lang="en-IN"/>
          </a:p>
        </p:txBody>
      </p:sp>
      <p:sp>
        <p:nvSpPr>
          <p:cNvPr id="5" name="Slide Number Placeholder 4">
            <a:extLst>
              <a:ext uri="{FF2B5EF4-FFF2-40B4-BE49-F238E27FC236}">
                <a16:creationId xmlns:a16="http://schemas.microsoft.com/office/drawing/2014/main" id="{B80BD9A7-ABB1-5DC6-48E5-89FEE7FC631D}"/>
              </a:ext>
            </a:extLst>
          </p:cNvPr>
          <p:cNvSpPr>
            <a:spLocks noGrp="1"/>
          </p:cNvSpPr>
          <p:nvPr>
            <p:ph type="sldNum" sz="quarter" idx="12"/>
          </p:nvPr>
        </p:nvSpPr>
        <p:spPr/>
        <p:txBody>
          <a:bodyPr/>
          <a:lstStyle/>
          <a:p>
            <a:fld id="{16AFE9C0-3CF6-4441-A42E-E372A9089A2B}" type="slidenum">
              <a:rPr lang="en-IN" smtClean="0"/>
              <a:t>28</a:t>
            </a:fld>
            <a:endParaRPr lang="en-IN"/>
          </a:p>
        </p:txBody>
      </p:sp>
    </p:spTree>
    <p:extLst>
      <p:ext uri="{BB962C8B-B14F-4D97-AF65-F5344CB8AC3E}">
        <p14:creationId xmlns:p14="http://schemas.microsoft.com/office/powerpoint/2010/main" val="34875831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F335D65-E1E0-A4B0-5B3E-1BD4932E4CCB}"/>
              </a:ext>
            </a:extLst>
          </p:cNvPr>
          <p:cNvPicPr>
            <a:picLocks noChangeAspect="1"/>
          </p:cNvPicPr>
          <p:nvPr/>
        </p:nvPicPr>
        <p:blipFill>
          <a:blip r:embed="rId2"/>
          <a:stretch>
            <a:fillRect/>
          </a:stretch>
        </p:blipFill>
        <p:spPr>
          <a:xfrm>
            <a:off x="2999875" y="157179"/>
            <a:ext cx="5346782" cy="6543641"/>
          </a:xfrm>
          <a:prstGeom prst="rect">
            <a:avLst/>
          </a:prstGeom>
        </p:spPr>
      </p:pic>
      <p:sp>
        <p:nvSpPr>
          <p:cNvPr id="2" name="Date Placeholder 1">
            <a:extLst>
              <a:ext uri="{FF2B5EF4-FFF2-40B4-BE49-F238E27FC236}">
                <a16:creationId xmlns:a16="http://schemas.microsoft.com/office/drawing/2014/main" id="{777C5CE6-4A27-138F-1284-0A30603685AD}"/>
              </a:ext>
            </a:extLst>
          </p:cNvPr>
          <p:cNvSpPr>
            <a:spLocks noGrp="1"/>
          </p:cNvSpPr>
          <p:nvPr>
            <p:ph type="dt" sz="half" idx="10"/>
          </p:nvPr>
        </p:nvSpPr>
        <p:spPr/>
        <p:txBody>
          <a:bodyPr/>
          <a:lstStyle/>
          <a:p>
            <a:fld id="{815BE05B-23D4-40B7-940D-56147ECB05BD}" type="datetime1">
              <a:rPr lang="en-IN" smtClean="0"/>
              <a:t>22-06-2026</a:t>
            </a:fld>
            <a:endParaRPr lang="en-IN"/>
          </a:p>
        </p:txBody>
      </p:sp>
      <p:sp>
        <p:nvSpPr>
          <p:cNvPr id="3" name="Slide Number Placeholder 2">
            <a:extLst>
              <a:ext uri="{FF2B5EF4-FFF2-40B4-BE49-F238E27FC236}">
                <a16:creationId xmlns:a16="http://schemas.microsoft.com/office/drawing/2014/main" id="{EDC472F0-942E-280C-E08C-F84614345C14}"/>
              </a:ext>
            </a:extLst>
          </p:cNvPr>
          <p:cNvSpPr>
            <a:spLocks noGrp="1"/>
          </p:cNvSpPr>
          <p:nvPr>
            <p:ph type="sldNum" sz="quarter" idx="12"/>
          </p:nvPr>
        </p:nvSpPr>
        <p:spPr/>
        <p:txBody>
          <a:bodyPr/>
          <a:lstStyle/>
          <a:p>
            <a:fld id="{16AFE9C0-3CF6-4441-A42E-E372A9089A2B}" type="slidenum">
              <a:rPr lang="en-IN" smtClean="0"/>
              <a:t>29</a:t>
            </a:fld>
            <a:endParaRPr lang="en-IN"/>
          </a:p>
        </p:txBody>
      </p:sp>
    </p:spTree>
    <p:extLst>
      <p:ext uri="{BB962C8B-B14F-4D97-AF65-F5344CB8AC3E}">
        <p14:creationId xmlns:p14="http://schemas.microsoft.com/office/powerpoint/2010/main" val="2176967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03F7-67F8-2AA2-0C9C-BAF1C83C983B}"/>
              </a:ext>
            </a:extLst>
          </p:cNvPr>
          <p:cNvSpPr>
            <a:spLocks noGrp="1"/>
          </p:cNvSpPr>
          <p:nvPr>
            <p:ph type="title"/>
          </p:nvPr>
        </p:nvSpPr>
        <p:spPr/>
        <p:txBody>
          <a:bodyPr/>
          <a:lstStyle/>
          <a:p>
            <a:r>
              <a:rPr lang="en-US" dirty="0"/>
              <a:t>Diffusion of Carbon Dioxide from Alveoli into Atmospheric Air</a:t>
            </a:r>
            <a:endParaRPr lang="en-IN" dirty="0"/>
          </a:p>
        </p:txBody>
      </p:sp>
      <p:sp>
        <p:nvSpPr>
          <p:cNvPr id="3" name="Content Placeholder 2">
            <a:extLst>
              <a:ext uri="{FF2B5EF4-FFF2-40B4-BE49-F238E27FC236}">
                <a16:creationId xmlns:a16="http://schemas.microsoft.com/office/drawing/2014/main" id="{70A89403-D737-A223-315B-87089E1B61AA}"/>
              </a:ext>
            </a:extLst>
          </p:cNvPr>
          <p:cNvSpPr>
            <a:spLocks noGrp="1"/>
          </p:cNvSpPr>
          <p:nvPr>
            <p:ph idx="1"/>
          </p:nvPr>
        </p:nvSpPr>
        <p:spPr/>
        <p:txBody>
          <a:bodyPr>
            <a:normAutofit/>
          </a:bodyPr>
          <a:lstStyle/>
          <a:p>
            <a:r>
              <a:rPr lang="en-US" sz="2400" dirty="0">
                <a:latin typeface="Aptos" panose="020B0004020202020204" pitchFamily="34" charset="0"/>
              </a:rPr>
              <a:t>In atmospheric air, partial pressure of carbon dioxide is very insignificant and is only about 0.3 mm Hg whereas, in the alveoli, it is 40 mm Hg. So, carbon dioxide enters passes to atmosphere from alveoli easily.</a:t>
            </a:r>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95AE785F-E941-6D99-CAF0-5A86EA1D9574}"/>
              </a:ext>
            </a:extLst>
          </p:cNvPr>
          <p:cNvSpPr>
            <a:spLocks noGrp="1"/>
          </p:cNvSpPr>
          <p:nvPr>
            <p:ph type="dt" sz="half" idx="10"/>
          </p:nvPr>
        </p:nvSpPr>
        <p:spPr/>
        <p:txBody>
          <a:bodyPr/>
          <a:lstStyle/>
          <a:p>
            <a:fld id="{BE003C6D-C809-48EE-A742-57F268A70B39}" type="datetime1">
              <a:rPr lang="en-IN" smtClean="0"/>
              <a:t>22-06-2026</a:t>
            </a:fld>
            <a:endParaRPr lang="en-IN"/>
          </a:p>
        </p:txBody>
      </p:sp>
      <p:sp>
        <p:nvSpPr>
          <p:cNvPr id="5" name="Slide Number Placeholder 4">
            <a:extLst>
              <a:ext uri="{FF2B5EF4-FFF2-40B4-BE49-F238E27FC236}">
                <a16:creationId xmlns:a16="http://schemas.microsoft.com/office/drawing/2014/main" id="{3F478257-B84C-D7A7-4656-FFD6D8D378CF}"/>
              </a:ext>
            </a:extLst>
          </p:cNvPr>
          <p:cNvSpPr>
            <a:spLocks noGrp="1"/>
          </p:cNvSpPr>
          <p:nvPr>
            <p:ph type="sldNum" sz="quarter" idx="12"/>
          </p:nvPr>
        </p:nvSpPr>
        <p:spPr/>
        <p:txBody>
          <a:bodyPr/>
          <a:lstStyle/>
          <a:p>
            <a:fld id="{16AFE9C0-3CF6-4441-A42E-E372A9089A2B}" type="slidenum">
              <a:rPr lang="en-IN" smtClean="0"/>
              <a:t>30</a:t>
            </a:fld>
            <a:endParaRPr lang="en-IN"/>
          </a:p>
        </p:txBody>
      </p:sp>
    </p:spTree>
    <p:extLst>
      <p:ext uri="{BB962C8B-B14F-4D97-AF65-F5344CB8AC3E}">
        <p14:creationId xmlns:p14="http://schemas.microsoft.com/office/powerpoint/2010/main" val="2089870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099B6-42DD-BB34-5769-C9AA1679EC6D}"/>
              </a:ext>
            </a:extLst>
          </p:cNvPr>
          <p:cNvSpPr>
            <a:spLocks noGrp="1"/>
          </p:cNvSpPr>
          <p:nvPr>
            <p:ph type="title"/>
          </p:nvPr>
        </p:nvSpPr>
        <p:spPr/>
        <p:txBody>
          <a:bodyPr/>
          <a:lstStyle/>
          <a:p>
            <a:r>
              <a:rPr lang="en-US" dirty="0"/>
              <a:t>EXCHANGE OF RESPIRATORY GASES AT TISSUE LEVEL</a:t>
            </a:r>
            <a:endParaRPr lang="en-IN" dirty="0"/>
          </a:p>
        </p:txBody>
      </p:sp>
      <p:sp>
        <p:nvSpPr>
          <p:cNvPr id="3" name="Content Placeholder 2">
            <a:extLst>
              <a:ext uri="{FF2B5EF4-FFF2-40B4-BE49-F238E27FC236}">
                <a16:creationId xmlns:a16="http://schemas.microsoft.com/office/drawing/2014/main" id="{D2BC64EA-5B56-6760-E5AE-63D838ACA4D9}"/>
              </a:ext>
            </a:extLst>
          </p:cNvPr>
          <p:cNvSpPr>
            <a:spLocks noGrp="1"/>
          </p:cNvSpPr>
          <p:nvPr>
            <p:ph idx="1"/>
          </p:nvPr>
        </p:nvSpPr>
        <p:spPr/>
        <p:txBody>
          <a:bodyPr>
            <a:normAutofit/>
          </a:bodyPr>
          <a:lstStyle/>
          <a:p>
            <a:r>
              <a:rPr lang="en-US" sz="2400" dirty="0">
                <a:latin typeface="Aptos" panose="020B0004020202020204" pitchFamily="34" charset="0"/>
              </a:rPr>
              <a:t>Oxygen enters the cells of tissues from blood and carbon dioxide is expelled from cells into the blood.</a:t>
            </a:r>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CED3630D-BAE1-58BF-2BB9-8F41FDC0320D}"/>
              </a:ext>
            </a:extLst>
          </p:cNvPr>
          <p:cNvSpPr>
            <a:spLocks noGrp="1"/>
          </p:cNvSpPr>
          <p:nvPr>
            <p:ph type="dt" sz="half" idx="10"/>
          </p:nvPr>
        </p:nvSpPr>
        <p:spPr/>
        <p:txBody>
          <a:bodyPr/>
          <a:lstStyle/>
          <a:p>
            <a:fld id="{A29ADC7C-9A0E-4EC3-B17B-474B74DD5BBC}" type="datetime1">
              <a:rPr lang="en-IN" smtClean="0"/>
              <a:t>22-06-2026</a:t>
            </a:fld>
            <a:endParaRPr lang="en-IN"/>
          </a:p>
        </p:txBody>
      </p:sp>
      <p:sp>
        <p:nvSpPr>
          <p:cNvPr id="5" name="Slide Number Placeholder 4">
            <a:extLst>
              <a:ext uri="{FF2B5EF4-FFF2-40B4-BE49-F238E27FC236}">
                <a16:creationId xmlns:a16="http://schemas.microsoft.com/office/drawing/2014/main" id="{1E1C2EA0-4C53-A2A2-CC54-DD90CAF5AEE2}"/>
              </a:ext>
            </a:extLst>
          </p:cNvPr>
          <p:cNvSpPr>
            <a:spLocks noGrp="1"/>
          </p:cNvSpPr>
          <p:nvPr>
            <p:ph type="sldNum" sz="quarter" idx="12"/>
          </p:nvPr>
        </p:nvSpPr>
        <p:spPr/>
        <p:txBody>
          <a:bodyPr/>
          <a:lstStyle/>
          <a:p>
            <a:fld id="{16AFE9C0-3CF6-4441-A42E-E372A9089A2B}" type="slidenum">
              <a:rPr lang="en-IN" smtClean="0"/>
              <a:t>31</a:t>
            </a:fld>
            <a:endParaRPr lang="en-IN"/>
          </a:p>
        </p:txBody>
      </p:sp>
    </p:spTree>
    <p:extLst>
      <p:ext uri="{BB962C8B-B14F-4D97-AF65-F5344CB8AC3E}">
        <p14:creationId xmlns:p14="http://schemas.microsoft.com/office/powerpoint/2010/main" val="487237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4053D-094F-CE8D-B810-8A18C65FDC21}"/>
              </a:ext>
            </a:extLst>
          </p:cNvPr>
          <p:cNvSpPr>
            <a:spLocks noGrp="1"/>
          </p:cNvSpPr>
          <p:nvPr>
            <p:ph type="title"/>
          </p:nvPr>
        </p:nvSpPr>
        <p:spPr/>
        <p:txBody>
          <a:bodyPr/>
          <a:lstStyle/>
          <a:p>
            <a:r>
              <a:rPr lang="en-US" dirty="0"/>
              <a:t>DIFFUSION OF OXYGEN FROM BLOOD INTO THE TISSUES</a:t>
            </a:r>
            <a:endParaRPr lang="en-IN" dirty="0"/>
          </a:p>
        </p:txBody>
      </p:sp>
      <p:sp>
        <p:nvSpPr>
          <p:cNvPr id="3" name="Content Placeholder 2">
            <a:extLst>
              <a:ext uri="{FF2B5EF4-FFF2-40B4-BE49-F238E27FC236}">
                <a16:creationId xmlns:a16="http://schemas.microsoft.com/office/drawing/2014/main" id="{E5DBBBCD-7FBC-52AB-3A29-292FAC4F442E}"/>
              </a:ext>
            </a:extLst>
          </p:cNvPr>
          <p:cNvSpPr>
            <a:spLocks noGrp="1"/>
          </p:cNvSpPr>
          <p:nvPr>
            <p:ph idx="1"/>
          </p:nvPr>
        </p:nvSpPr>
        <p:spPr/>
        <p:txBody>
          <a:bodyPr>
            <a:normAutofit/>
          </a:bodyPr>
          <a:lstStyle/>
          <a:p>
            <a:r>
              <a:rPr lang="en-US" sz="2400" dirty="0">
                <a:latin typeface="Aptos" panose="020B0004020202020204" pitchFamily="34" charset="0"/>
              </a:rPr>
              <a:t>Partial pressure of oxygen in venous end of pulmonary capillary is 104 mm Hg. However, partial pressure of oxygen in the arterial end of systemic capillary is only 95 mm Hg.</a:t>
            </a:r>
          </a:p>
          <a:p>
            <a:r>
              <a:rPr lang="en-US" sz="2400" dirty="0">
                <a:latin typeface="Aptos" panose="020B0004020202020204" pitchFamily="34" charset="0"/>
              </a:rPr>
              <a:t>Average oxygen tension in the tissues is 40 mm Hg. It is because of continuous metabolic activity and constant utilization of oxygen. </a:t>
            </a:r>
          </a:p>
          <a:p>
            <a:r>
              <a:rPr lang="en-US" sz="2400" dirty="0">
                <a:latin typeface="Aptos" panose="020B0004020202020204" pitchFamily="34" charset="0"/>
              </a:rPr>
              <a:t>Thus, a pressure gradient of about 55 mm Hg exists between capillary blood and the tissues so that oxygen can easily diffuse into the tissues</a:t>
            </a:r>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E009CD7B-2506-B006-6750-0BD463C80FC9}"/>
              </a:ext>
            </a:extLst>
          </p:cNvPr>
          <p:cNvSpPr>
            <a:spLocks noGrp="1"/>
          </p:cNvSpPr>
          <p:nvPr>
            <p:ph type="dt" sz="half" idx="10"/>
          </p:nvPr>
        </p:nvSpPr>
        <p:spPr/>
        <p:txBody>
          <a:bodyPr/>
          <a:lstStyle/>
          <a:p>
            <a:fld id="{E0CE10FD-F458-4E5C-8963-C4765642B570}" type="datetime1">
              <a:rPr lang="en-IN" smtClean="0"/>
              <a:t>22-06-2026</a:t>
            </a:fld>
            <a:endParaRPr lang="en-IN"/>
          </a:p>
        </p:txBody>
      </p:sp>
      <p:sp>
        <p:nvSpPr>
          <p:cNvPr id="5" name="Slide Number Placeholder 4">
            <a:extLst>
              <a:ext uri="{FF2B5EF4-FFF2-40B4-BE49-F238E27FC236}">
                <a16:creationId xmlns:a16="http://schemas.microsoft.com/office/drawing/2014/main" id="{D3F50FD8-4EF1-4363-335A-A3BE24EA5DF7}"/>
              </a:ext>
            </a:extLst>
          </p:cNvPr>
          <p:cNvSpPr>
            <a:spLocks noGrp="1"/>
          </p:cNvSpPr>
          <p:nvPr>
            <p:ph type="sldNum" sz="quarter" idx="12"/>
          </p:nvPr>
        </p:nvSpPr>
        <p:spPr/>
        <p:txBody>
          <a:bodyPr/>
          <a:lstStyle/>
          <a:p>
            <a:fld id="{16AFE9C0-3CF6-4441-A42E-E372A9089A2B}" type="slidenum">
              <a:rPr lang="en-IN" smtClean="0"/>
              <a:t>32</a:t>
            </a:fld>
            <a:endParaRPr lang="en-IN"/>
          </a:p>
        </p:txBody>
      </p:sp>
    </p:spTree>
    <p:extLst>
      <p:ext uri="{BB962C8B-B14F-4D97-AF65-F5344CB8AC3E}">
        <p14:creationId xmlns:p14="http://schemas.microsoft.com/office/powerpoint/2010/main" val="22209885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9F92631-984A-B0F3-A378-A3B644B09594}"/>
              </a:ext>
            </a:extLst>
          </p:cNvPr>
          <p:cNvPicPr>
            <a:picLocks noGrp="1" noChangeAspect="1"/>
          </p:cNvPicPr>
          <p:nvPr>
            <p:ph idx="4294967295"/>
          </p:nvPr>
        </p:nvPicPr>
        <p:blipFill>
          <a:blip r:embed="rId2"/>
          <a:stretch>
            <a:fillRect/>
          </a:stretch>
        </p:blipFill>
        <p:spPr>
          <a:xfrm>
            <a:off x="2144486" y="332241"/>
            <a:ext cx="5908675" cy="5857875"/>
          </a:xfrm>
          <a:prstGeom prst="rect">
            <a:avLst/>
          </a:prstGeom>
        </p:spPr>
      </p:pic>
      <p:sp>
        <p:nvSpPr>
          <p:cNvPr id="2" name="Date Placeholder 1">
            <a:extLst>
              <a:ext uri="{FF2B5EF4-FFF2-40B4-BE49-F238E27FC236}">
                <a16:creationId xmlns:a16="http://schemas.microsoft.com/office/drawing/2014/main" id="{8D8DDC0B-CDFB-A370-F1B5-F5A61E78B08D}"/>
              </a:ext>
            </a:extLst>
          </p:cNvPr>
          <p:cNvSpPr>
            <a:spLocks noGrp="1"/>
          </p:cNvSpPr>
          <p:nvPr>
            <p:ph type="dt" sz="half" idx="10"/>
          </p:nvPr>
        </p:nvSpPr>
        <p:spPr/>
        <p:txBody>
          <a:bodyPr/>
          <a:lstStyle/>
          <a:p>
            <a:fld id="{5E23B230-8BCF-418F-A888-AF7056570C6C}" type="datetime1">
              <a:rPr lang="en-IN" smtClean="0"/>
              <a:t>22-06-2026</a:t>
            </a:fld>
            <a:endParaRPr lang="en-IN"/>
          </a:p>
        </p:txBody>
      </p:sp>
      <p:sp>
        <p:nvSpPr>
          <p:cNvPr id="3" name="Slide Number Placeholder 2">
            <a:extLst>
              <a:ext uri="{FF2B5EF4-FFF2-40B4-BE49-F238E27FC236}">
                <a16:creationId xmlns:a16="http://schemas.microsoft.com/office/drawing/2014/main" id="{947872DB-5DD9-E626-420C-EF3000191869}"/>
              </a:ext>
            </a:extLst>
          </p:cNvPr>
          <p:cNvSpPr>
            <a:spLocks noGrp="1"/>
          </p:cNvSpPr>
          <p:nvPr>
            <p:ph type="sldNum" sz="quarter" idx="12"/>
          </p:nvPr>
        </p:nvSpPr>
        <p:spPr/>
        <p:txBody>
          <a:bodyPr/>
          <a:lstStyle/>
          <a:p>
            <a:fld id="{16AFE9C0-3CF6-4441-A42E-E372A9089A2B}" type="slidenum">
              <a:rPr lang="en-IN" smtClean="0"/>
              <a:t>33</a:t>
            </a:fld>
            <a:endParaRPr lang="en-IN"/>
          </a:p>
        </p:txBody>
      </p:sp>
    </p:spTree>
    <p:extLst>
      <p:ext uri="{BB962C8B-B14F-4D97-AF65-F5344CB8AC3E}">
        <p14:creationId xmlns:p14="http://schemas.microsoft.com/office/powerpoint/2010/main" val="3389819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6FCBC-7F8D-3AC8-06C4-61D373EE7F1F}"/>
              </a:ext>
            </a:extLst>
          </p:cNvPr>
          <p:cNvSpPr>
            <a:spLocks noGrp="1"/>
          </p:cNvSpPr>
          <p:nvPr>
            <p:ph type="title"/>
          </p:nvPr>
        </p:nvSpPr>
        <p:spPr/>
        <p:txBody>
          <a:bodyPr/>
          <a:lstStyle/>
          <a:p>
            <a:r>
              <a:rPr lang="en-US" dirty="0"/>
              <a:t>DIFFUSION OF CARBON DIOXIDE FROM TISSUES INTO THE BLOOD</a:t>
            </a:r>
            <a:endParaRPr lang="en-IN" dirty="0"/>
          </a:p>
        </p:txBody>
      </p:sp>
      <p:sp>
        <p:nvSpPr>
          <p:cNvPr id="3" name="Content Placeholder 2">
            <a:extLst>
              <a:ext uri="{FF2B5EF4-FFF2-40B4-BE49-F238E27FC236}">
                <a16:creationId xmlns:a16="http://schemas.microsoft.com/office/drawing/2014/main" id="{34AF22BF-E483-B419-9792-D4A5B5502031}"/>
              </a:ext>
            </a:extLst>
          </p:cNvPr>
          <p:cNvSpPr>
            <a:spLocks noGrp="1"/>
          </p:cNvSpPr>
          <p:nvPr>
            <p:ph idx="1"/>
          </p:nvPr>
        </p:nvSpPr>
        <p:spPr/>
        <p:txBody>
          <a:bodyPr>
            <a:normAutofit/>
          </a:bodyPr>
          <a:lstStyle/>
          <a:p>
            <a:r>
              <a:rPr lang="en-US" sz="2400" dirty="0">
                <a:latin typeface="Aptos" panose="020B0004020202020204" pitchFamily="34" charset="0"/>
              </a:rPr>
              <a:t>Due to continuous metabolic activity, carbon dioxide is produced constantly in the cells of tissues. </a:t>
            </a:r>
          </a:p>
          <a:p>
            <a:r>
              <a:rPr lang="en-US" sz="2400" dirty="0">
                <a:latin typeface="Aptos" panose="020B0004020202020204" pitchFamily="34" charset="0"/>
              </a:rPr>
              <a:t>So, the partial pressure of carbon dioxide is high in the cells and is about 46 mm Hg. </a:t>
            </a:r>
          </a:p>
          <a:p>
            <a:r>
              <a:rPr lang="en-US" sz="2400" dirty="0">
                <a:latin typeface="Aptos" panose="020B0004020202020204" pitchFamily="34" charset="0"/>
              </a:rPr>
              <a:t>Partial pressure of carbon dioxide in arterial blood is 40 mm Hg. </a:t>
            </a:r>
          </a:p>
          <a:p>
            <a:r>
              <a:rPr lang="en-US" sz="2400" dirty="0">
                <a:latin typeface="Aptos" panose="020B0004020202020204" pitchFamily="34" charset="0"/>
              </a:rPr>
              <a:t>Pressure gradient of 6 mm Hg is responsible for the diffusion of carbon dioxide from tissues to the blood</a:t>
            </a:r>
            <a:endParaRPr lang="en-IN" sz="2400" dirty="0">
              <a:latin typeface="Aptos" panose="020B0004020202020204" pitchFamily="34" charset="0"/>
            </a:endParaRPr>
          </a:p>
        </p:txBody>
      </p:sp>
      <p:sp>
        <p:nvSpPr>
          <p:cNvPr id="4" name="Date Placeholder 3">
            <a:extLst>
              <a:ext uri="{FF2B5EF4-FFF2-40B4-BE49-F238E27FC236}">
                <a16:creationId xmlns:a16="http://schemas.microsoft.com/office/drawing/2014/main" id="{19FA5546-09A4-1329-C9EA-98786545FBFF}"/>
              </a:ext>
            </a:extLst>
          </p:cNvPr>
          <p:cNvSpPr>
            <a:spLocks noGrp="1"/>
          </p:cNvSpPr>
          <p:nvPr>
            <p:ph type="dt" sz="half" idx="10"/>
          </p:nvPr>
        </p:nvSpPr>
        <p:spPr/>
        <p:txBody>
          <a:bodyPr/>
          <a:lstStyle/>
          <a:p>
            <a:fld id="{4E0B831D-AF45-4D79-A735-9600EAECEBAB}" type="datetime1">
              <a:rPr lang="en-IN" smtClean="0"/>
              <a:t>22-06-2026</a:t>
            </a:fld>
            <a:endParaRPr lang="en-IN"/>
          </a:p>
        </p:txBody>
      </p:sp>
      <p:sp>
        <p:nvSpPr>
          <p:cNvPr id="5" name="Slide Number Placeholder 4">
            <a:extLst>
              <a:ext uri="{FF2B5EF4-FFF2-40B4-BE49-F238E27FC236}">
                <a16:creationId xmlns:a16="http://schemas.microsoft.com/office/drawing/2014/main" id="{A9A05C21-12E6-43A3-8CF8-2C4F9E3B4C9A}"/>
              </a:ext>
            </a:extLst>
          </p:cNvPr>
          <p:cNvSpPr>
            <a:spLocks noGrp="1"/>
          </p:cNvSpPr>
          <p:nvPr>
            <p:ph type="sldNum" sz="quarter" idx="12"/>
          </p:nvPr>
        </p:nvSpPr>
        <p:spPr/>
        <p:txBody>
          <a:bodyPr/>
          <a:lstStyle/>
          <a:p>
            <a:fld id="{16AFE9C0-3CF6-4441-A42E-E372A9089A2B}" type="slidenum">
              <a:rPr lang="en-IN" smtClean="0"/>
              <a:t>34</a:t>
            </a:fld>
            <a:endParaRPr lang="en-IN"/>
          </a:p>
        </p:txBody>
      </p:sp>
    </p:spTree>
    <p:extLst>
      <p:ext uri="{BB962C8B-B14F-4D97-AF65-F5344CB8AC3E}">
        <p14:creationId xmlns:p14="http://schemas.microsoft.com/office/powerpoint/2010/main" val="791917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1F575FD-DC0C-DF26-09DB-232FBFF7B719}"/>
              </a:ext>
            </a:extLst>
          </p:cNvPr>
          <p:cNvPicPr>
            <a:picLocks noChangeAspect="1"/>
          </p:cNvPicPr>
          <p:nvPr/>
        </p:nvPicPr>
        <p:blipFill>
          <a:blip r:embed="rId2"/>
          <a:stretch>
            <a:fillRect/>
          </a:stretch>
        </p:blipFill>
        <p:spPr>
          <a:xfrm>
            <a:off x="3227721" y="281488"/>
            <a:ext cx="6080426" cy="6055144"/>
          </a:xfrm>
          <a:prstGeom prst="rect">
            <a:avLst/>
          </a:prstGeom>
        </p:spPr>
      </p:pic>
      <p:sp>
        <p:nvSpPr>
          <p:cNvPr id="2" name="Date Placeholder 1">
            <a:extLst>
              <a:ext uri="{FF2B5EF4-FFF2-40B4-BE49-F238E27FC236}">
                <a16:creationId xmlns:a16="http://schemas.microsoft.com/office/drawing/2014/main" id="{77F46032-1B3D-4876-5B89-3BBC8713DA6D}"/>
              </a:ext>
            </a:extLst>
          </p:cNvPr>
          <p:cNvSpPr>
            <a:spLocks noGrp="1"/>
          </p:cNvSpPr>
          <p:nvPr>
            <p:ph type="dt" sz="half" idx="10"/>
          </p:nvPr>
        </p:nvSpPr>
        <p:spPr/>
        <p:txBody>
          <a:bodyPr/>
          <a:lstStyle/>
          <a:p>
            <a:fld id="{2522C530-DB70-4C0C-952F-9FED46AD0EE1}" type="datetime1">
              <a:rPr lang="en-IN" smtClean="0"/>
              <a:t>22-06-2026</a:t>
            </a:fld>
            <a:endParaRPr lang="en-IN"/>
          </a:p>
        </p:txBody>
      </p:sp>
      <p:sp>
        <p:nvSpPr>
          <p:cNvPr id="3" name="Slide Number Placeholder 2">
            <a:extLst>
              <a:ext uri="{FF2B5EF4-FFF2-40B4-BE49-F238E27FC236}">
                <a16:creationId xmlns:a16="http://schemas.microsoft.com/office/drawing/2014/main" id="{7E20DF51-B658-A26F-F911-A23AA1800846}"/>
              </a:ext>
            </a:extLst>
          </p:cNvPr>
          <p:cNvSpPr>
            <a:spLocks noGrp="1"/>
          </p:cNvSpPr>
          <p:nvPr>
            <p:ph type="sldNum" sz="quarter" idx="12"/>
          </p:nvPr>
        </p:nvSpPr>
        <p:spPr/>
        <p:txBody>
          <a:bodyPr/>
          <a:lstStyle/>
          <a:p>
            <a:fld id="{16AFE9C0-3CF6-4441-A42E-E372A9089A2B}" type="slidenum">
              <a:rPr lang="en-IN" smtClean="0"/>
              <a:t>35</a:t>
            </a:fld>
            <a:endParaRPr lang="en-IN"/>
          </a:p>
        </p:txBody>
      </p:sp>
    </p:spTree>
    <p:extLst>
      <p:ext uri="{BB962C8B-B14F-4D97-AF65-F5344CB8AC3E}">
        <p14:creationId xmlns:p14="http://schemas.microsoft.com/office/powerpoint/2010/main" val="3085804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ow is Blood Circulated in the Body? - GeeksforGeeks">
            <a:extLst>
              <a:ext uri="{FF2B5EF4-FFF2-40B4-BE49-F238E27FC236}">
                <a16:creationId xmlns:a16="http://schemas.microsoft.com/office/drawing/2014/main" id="{5622135C-D52B-DD56-3206-EE6F3CA09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6174"/>
            <a:ext cx="5685651" cy="5685651"/>
          </a:xfrm>
          <a:prstGeom prst="rect">
            <a:avLst/>
          </a:prstGeom>
          <a:noFill/>
          <a:extLst>
            <a:ext uri="{909E8E84-426E-40DD-AFC4-6F175D3DCCD1}">
              <a14:hiddenFill xmlns:a14="http://schemas.microsoft.com/office/drawing/2010/main">
                <a:solidFill>
                  <a:srgbClr val="FFFFFF"/>
                </a:solidFill>
              </a14:hiddenFill>
            </a:ext>
          </a:extLst>
        </p:spPr>
      </p:pic>
      <p:pic>
        <p:nvPicPr>
          <p:cNvPr id="4" name="Content Placeholder 4">
            <a:extLst>
              <a:ext uri="{FF2B5EF4-FFF2-40B4-BE49-F238E27FC236}">
                <a16:creationId xmlns:a16="http://schemas.microsoft.com/office/drawing/2014/main" id="{C4D687D4-80A9-0556-7B4A-E719391EB4C4}"/>
              </a:ext>
            </a:extLst>
          </p:cNvPr>
          <p:cNvPicPr>
            <a:picLocks noChangeAspect="1"/>
          </p:cNvPicPr>
          <p:nvPr/>
        </p:nvPicPr>
        <p:blipFill>
          <a:blip r:embed="rId4"/>
          <a:stretch>
            <a:fillRect/>
          </a:stretch>
        </p:blipFill>
        <p:spPr>
          <a:xfrm>
            <a:off x="5470359" y="873226"/>
            <a:ext cx="6721642" cy="5398600"/>
          </a:xfrm>
          <a:prstGeom prst="rect">
            <a:avLst/>
          </a:prstGeom>
        </p:spPr>
      </p:pic>
      <p:sp>
        <p:nvSpPr>
          <p:cNvPr id="2" name="Date Placeholder 1">
            <a:extLst>
              <a:ext uri="{FF2B5EF4-FFF2-40B4-BE49-F238E27FC236}">
                <a16:creationId xmlns:a16="http://schemas.microsoft.com/office/drawing/2014/main" id="{EB446237-FB74-41E2-3E18-69C13AC353B0}"/>
              </a:ext>
            </a:extLst>
          </p:cNvPr>
          <p:cNvSpPr>
            <a:spLocks noGrp="1"/>
          </p:cNvSpPr>
          <p:nvPr>
            <p:ph type="dt" sz="half" idx="10"/>
          </p:nvPr>
        </p:nvSpPr>
        <p:spPr/>
        <p:txBody>
          <a:bodyPr/>
          <a:lstStyle/>
          <a:p>
            <a:fld id="{4DC0A759-AA70-4FA7-9D9A-F00F2E495244}" type="datetime1">
              <a:rPr lang="en-IN" smtClean="0"/>
              <a:t>22-06-2026</a:t>
            </a:fld>
            <a:endParaRPr lang="en-IN"/>
          </a:p>
        </p:txBody>
      </p:sp>
      <p:sp>
        <p:nvSpPr>
          <p:cNvPr id="3" name="Slide Number Placeholder 2">
            <a:extLst>
              <a:ext uri="{FF2B5EF4-FFF2-40B4-BE49-F238E27FC236}">
                <a16:creationId xmlns:a16="http://schemas.microsoft.com/office/drawing/2014/main" id="{253DA3D2-E604-6570-98E5-8F33D5921D4C}"/>
              </a:ext>
            </a:extLst>
          </p:cNvPr>
          <p:cNvSpPr>
            <a:spLocks noGrp="1"/>
          </p:cNvSpPr>
          <p:nvPr>
            <p:ph type="sldNum" sz="quarter" idx="12"/>
          </p:nvPr>
        </p:nvSpPr>
        <p:spPr/>
        <p:txBody>
          <a:bodyPr/>
          <a:lstStyle/>
          <a:p>
            <a:fld id="{16AFE9C0-3CF6-4441-A42E-E372A9089A2B}" type="slidenum">
              <a:rPr lang="en-IN" smtClean="0"/>
              <a:t>36</a:t>
            </a:fld>
            <a:endParaRPr lang="en-IN"/>
          </a:p>
        </p:txBody>
      </p:sp>
    </p:spTree>
    <p:extLst>
      <p:ext uri="{BB962C8B-B14F-4D97-AF65-F5344CB8AC3E}">
        <p14:creationId xmlns:p14="http://schemas.microsoft.com/office/powerpoint/2010/main" val="4131844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02D65-9CA3-6550-0ABA-5BDD92D8EE6A}"/>
              </a:ext>
            </a:extLst>
          </p:cNvPr>
          <p:cNvSpPr>
            <a:spLocks noGrp="1"/>
          </p:cNvSpPr>
          <p:nvPr>
            <p:ph type="title"/>
          </p:nvPr>
        </p:nvSpPr>
        <p:spPr/>
        <p:txBody>
          <a:bodyPr/>
          <a:lstStyle/>
          <a:p>
            <a:r>
              <a:rPr lang="en-IN" b="1" dirty="0"/>
              <a:t>Impaired Gas Exchange</a:t>
            </a:r>
            <a:br>
              <a:rPr lang="en-IN" b="1" dirty="0"/>
            </a:br>
            <a:endParaRPr lang="en-IN" dirty="0"/>
          </a:p>
        </p:txBody>
      </p:sp>
      <p:sp>
        <p:nvSpPr>
          <p:cNvPr id="3" name="Content Placeholder 2">
            <a:extLst>
              <a:ext uri="{FF2B5EF4-FFF2-40B4-BE49-F238E27FC236}">
                <a16:creationId xmlns:a16="http://schemas.microsoft.com/office/drawing/2014/main" id="{E02B38AD-62F2-1363-5F96-50AD2A01713F}"/>
              </a:ext>
            </a:extLst>
          </p:cNvPr>
          <p:cNvSpPr>
            <a:spLocks noGrp="1"/>
          </p:cNvSpPr>
          <p:nvPr>
            <p:ph idx="1"/>
          </p:nvPr>
        </p:nvSpPr>
        <p:spPr>
          <a:xfrm>
            <a:off x="677334" y="1502229"/>
            <a:ext cx="8596668" cy="5192485"/>
          </a:xfrm>
        </p:spPr>
        <p:txBody>
          <a:bodyPr>
            <a:normAutofit/>
          </a:bodyPr>
          <a:lstStyle/>
          <a:p>
            <a:r>
              <a:rPr lang="en-US" sz="2000" dirty="0">
                <a:latin typeface="Aptos" panose="020B0004020202020204" pitchFamily="34" charset="0"/>
              </a:rPr>
              <a:t>Gas is exchanged between the alveoli and the pulmonary capillaries via diffusion. </a:t>
            </a:r>
          </a:p>
          <a:p>
            <a:r>
              <a:rPr lang="en-US" sz="2000" dirty="0">
                <a:latin typeface="Aptos" panose="020B0004020202020204" pitchFamily="34" charset="0"/>
              </a:rPr>
              <a:t>Diffusion of oxygen and carbon dioxide occurs passively, according to their concentration differences across the alveolar-capillary barrier. </a:t>
            </a:r>
          </a:p>
          <a:p>
            <a:r>
              <a:rPr lang="en-US" sz="2000" dirty="0">
                <a:latin typeface="Aptos" panose="020B0004020202020204" pitchFamily="34" charset="0"/>
              </a:rPr>
              <a:t>These concentration differences must be maintained by ventilation  of the alveoli and perfusion of the pulmonary capillaries.</a:t>
            </a:r>
          </a:p>
          <a:p>
            <a:pPr marL="0" indent="0">
              <a:buNone/>
            </a:pPr>
            <a:endParaRPr lang="en-US" sz="2000" dirty="0">
              <a:latin typeface="Aptos" panose="020B0004020202020204" pitchFamily="34" charset="0"/>
            </a:endParaRPr>
          </a:p>
          <a:p>
            <a:pPr marL="0" indent="0">
              <a:buNone/>
            </a:pPr>
            <a:r>
              <a:rPr lang="en-IN" sz="2000" dirty="0">
                <a:latin typeface="Aptos" panose="020B0004020202020204" pitchFamily="34" charset="0"/>
              </a:rPr>
              <a:t>	                                 Oxygen (O₂) diffusion from alveoli → blood</a:t>
            </a:r>
          </a:p>
          <a:p>
            <a:pPr marL="0" indent="0">
              <a:buNone/>
            </a:pPr>
            <a:r>
              <a:rPr lang="en-IN" sz="2000" dirty="0">
                <a:latin typeface="Aptos" panose="020B0004020202020204" pitchFamily="34" charset="0"/>
              </a:rPr>
              <a:t>                                   Carbon dioxide (CO₂) diffusion from blood → alveoli</a:t>
            </a:r>
          </a:p>
          <a:p>
            <a:r>
              <a:rPr lang="en-US" sz="2000" dirty="0">
                <a:latin typeface="Aptos" panose="020B0004020202020204" pitchFamily="34" charset="0"/>
              </a:rPr>
              <a:t>A balance between the two exists typically, but certain conditions can alter this balance causing gas exchange impairment. </a:t>
            </a:r>
          </a:p>
          <a:p>
            <a:r>
              <a:rPr lang="en-US" sz="2000" dirty="0">
                <a:latin typeface="Aptos" panose="020B0004020202020204" pitchFamily="34" charset="0"/>
              </a:rPr>
              <a:t>Dead space is the volume of a breath that does not participate in gas exchange. It is ventilation without perfusion. </a:t>
            </a:r>
          </a:p>
          <a:p>
            <a:pPr>
              <a:buFont typeface="Arial" panose="020B0604020202020204" pitchFamily="34" charset="0"/>
              <a:buChar char="•"/>
            </a:pPr>
            <a:endParaRPr lang="en-IN" sz="2000" dirty="0">
              <a:latin typeface="Aptos" panose="020B0004020202020204" pitchFamily="34" charset="0"/>
            </a:endParaRPr>
          </a:p>
          <a:p>
            <a:endParaRPr lang="en-IN" sz="2000" dirty="0">
              <a:latin typeface="Aptos" panose="020B0004020202020204" pitchFamily="34" charset="0"/>
            </a:endParaRPr>
          </a:p>
        </p:txBody>
      </p:sp>
      <p:sp>
        <p:nvSpPr>
          <p:cNvPr id="4" name="Date Placeholder 3">
            <a:extLst>
              <a:ext uri="{FF2B5EF4-FFF2-40B4-BE49-F238E27FC236}">
                <a16:creationId xmlns:a16="http://schemas.microsoft.com/office/drawing/2014/main" id="{70419552-2D16-E4A5-AE90-59B97E9E8B07}"/>
              </a:ext>
            </a:extLst>
          </p:cNvPr>
          <p:cNvSpPr>
            <a:spLocks noGrp="1"/>
          </p:cNvSpPr>
          <p:nvPr>
            <p:ph type="dt" sz="half" idx="10"/>
          </p:nvPr>
        </p:nvSpPr>
        <p:spPr/>
        <p:txBody>
          <a:bodyPr/>
          <a:lstStyle/>
          <a:p>
            <a:fld id="{ABB8EEBA-577A-4EE8-9326-AE92AB3F24B8}" type="datetime1">
              <a:rPr lang="en-IN" smtClean="0"/>
              <a:t>22-06-2026</a:t>
            </a:fld>
            <a:endParaRPr lang="en-IN"/>
          </a:p>
        </p:txBody>
      </p:sp>
      <p:sp>
        <p:nvSpPr>
          <p:cNvPr id="5" name="Slide Number Placeholder 4">
            <a:extLst>
              <a:ext uri="{FF2B5EF4-FFF2-40B4-BE49-F238E27FC236}">
                <a16:creationId xmlns:a16="http://schemas.microsoft.com/office/drawing/2014/main" id="{6588D624-78C0-3364-9C41-363C58B45B2E}"/>
              </a:ext>
            </a:extLst>
          </p:cNvPr>
          <p:cNvSpPr>
            <a:spLocks noGrp="1"/>
          </p:cNvSpPr>
          <p:nvPr>
            <p:ph type="sldNum" sz="quarter" idx="12"/>
          </p:nvPr>
        </p:nvSpPr>
        <p:spPr/>
        <p:txBody>
          <a:bodyPr/>
          <a:lstStyle/>
          <a:p>
            <a:fld id="{16AFE9C0-3CF6-4441-A42E-E372A9089A2B}" type="slidenum">
              <a:rPr lang="en-IN" smtClean="0"/>
              <a:t>37</a:t>
            </a:fld>
            <a:endParaRPr lang="en-IN"/>
          </a:p>
        </p:txBody>
      </p:sp>
    </p:spTree>
    <p:extLst>
      <p:ext uri="{BB962C8B-B14F-4D97-AF65-F5344CB8AC3E}">
        <p14:creationId xmlns:p14="http://schemas.microsoft.com/office/powerpoint/2010/main" val="34605113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9B6B3F-D070-781C-31B8-D2BF411CF1FE}"/>
              </a:ext>
            </a:extLst>
          </p:cNvPr>
          <p:cNvSpPr>
            <a:spLocks noGrp="1"/>
          </p:cNvSpPr>
          <p:nvPr>
            <p:ph idx="1"/>
          </p:nvPr>
        </p:nvSpPr>
        <p:spPr>
          <a:xfrm>
            <a:off x="757545" y="1488613"/>
            <a:ext cx="8596668" cy="3880773"/>
          </a:xfrm>
        </p:spPr>
        <p:txBody>
          <a:bodyPr>
            <a:normAutofit/>
          </a:bodyPr>
          <a:lstStyle/>
          <a:p>
            <a:r>
              <a:rPr lang="en-IN" sz="2000" dirty="0">
                <a:latin typeface="Aptos" panose="020B0004020202020204" pitchFamily="34" charset="0"/>
              </a:rPr>
              <a:t>Impaired gaseous exchange results when this process is disrupted, leading to:</a:t>
            </a:r>
          </a:p>
          <a:p>
            <a:pPr marL="0" indent="0">
              <a:buNone/>
            </a:pPr>
            <a:r>
              <a:rPr lang="en-IN" sz="2000" dirty="0">
                <a:latin typeface="Aptos" panose="020B0004020202020204" pitchFamily="34" charset="0"/>
              </a:rPr>
              <a:t>•	Hypoxemia (↓ </a:t>
            </a:r>
            <a:r>
              <a:rPr lang="en-IN" sz="2000" dirty="0" err="1">
                <a:latin typeface="Aptos" panose="020B0004020202020204" pitchFamily="34" charset="0"/>
              </a:rPr>
              <a:t>PaO</a:t>
            </a:r>
            <a:r>
              <a:rPr lang="en-IN" sz="2000" dirty="0">
                <a:latin typeface="Aptos" panose="020B0004020202020204" pitchFamily="34" charset="0"/>
              </a:rPr>
              <a:t>₂)</a:t>
            </a:r>
          </a:p>
          <a:p>
            <a:pPr marL="0" indent="0">
              <a:buNone/>
            </a:pPr>
            <a:r>
              <a:rPr lang="en-IN" sz="2000" dirty="0">
                <a:latin typeface="Aptos" panose="020B0004020202020204" pitchFamily="34" charset="0"/>
              </a:rPr>
              <a:t>•	Hypercapnia (↑ </a:t>
            </a:r>
            <a:r>
              <a:rPr lang="en-IN" sz="2000" dirty="0" err="1">
                <a:latin typeface="Aptos" panose="020B0004020202020204" pitchFamily="34" charset="0"/>
              </a:rPr>
              <a:t>PaCO</a:t>
            </a:r>
            <a:r>
              <a:rPr lang="en-IN" sz="2000" dirty="0">
                <a:latin typeface="Aptos" panose="020B0004020202020204" pitchFamily="34" charset="0"/>
              </a:rPr>
              <a:t>₂)</a:t>
            </a:r>
          </a:p>
          <a:p>
            <a:pPr marL="0" indent="0">
              <a:buNone/>
            </a:pPr>
            <a:r>
              <a:rPr lang="en-IN" sz="2000" dirty="0">
                <a:latin typeface="Aptos" panose="020B0004020202020204" pitchFamily="34" charset="0"/>
              </a:rPr>
              <a:t>The functional consequences occur at:</a:t>
            </a:r>
          </a:p>
          <a:p>
            <a:pPr marL="0" indent="0">
              <a:buNone/>
            </a:pPr>
            <a:r>
              <a:rPr lang="en-IN" sz="2000" dirty="0">
                <a:latin typeface="Aptos" panose="020B0004020202020204" pitchFamily="34" charset="0"/>
              </a:rPr>
              <a:t>•	Cellular level</a:t>
            </a:r>
          </a:p>
          <a:p>
            <a:pPr marL="0" indent="0">
              <a:buNone/>
            </a:pPr>
            <a:r>
              <a:rPr lang="en-IN" sz="2000" dirty="0">
                <a:latin typeface="Aptos" panose="020B0004020202020204" pitchFamily="34" charset="0"/>
              </a:rPr>
              <a:t>•	Organ system level</a:t>
            </a:r>
          </a:p>
          <a:p>
            <a:pPr marL="0" indent="0">
              <a:buNone/>
            </a:pPr>
            <a:r>
              <a:rPr lang="en-IN" sz="2000" dirty="0">
                <a:latin typeface="Aptos" panose="020B0004020202020204" pitchFamily="34" charset="0"/>
              </a:rPr>
              <a:t>•	Whole-body functional capacity</a:t>
            </a:r>
          </a:p>
          <a:p>
            <a:endParaRPr lang="en-IN" sz="2000" dirty="0">
              <a:latin typeface="Aptos" panose="020B0004020202020204" pitchFamily="34" charset="0"/>
            </a:endParaRPr>
          </a:p>
        </p:txBody>
      </p:sp>
      <p:sp>
        <p:nvSpPr>
          <p:cNvPr id="2" name="Date Placeholder 1">
            <a:extLst>
              <a:ext uri="{FF2B5EF4-FFF2-40B4-BE49-F238E27FC236}">
                <a16:creationId xmlns:a16="http://schemas.microsoft.com/office/drawing/2014/main" id="{D90DB1BA-7AC6-4FEF-C659-3A17A002F0BC}"/>
              </a:ext>
            </a:extLst>
          </p:cNvPr>
          <p:cNvSpPr>
            <a:spLocks noGrp="1"/>
          </p:cNvSpPr>
          <p:nvPr>
            <p:ph type="dt" sz="half" idx="10"/>
          </p:nvPr>
        </p:nvSpPr>
        <p:spPr/>
        <p:txBody>
          <a:bodyPr/>
          <a:lstStyle/>
          <a:p>
            <a:fld id="{C5AF3DA0-FB5A-42EA-9F2A-9D56218D4630}" type="datetime1">
              <a:rPr lang="en-IN" smtClean="0"/>
              <a:t>22-06-2026</a:t>
            </a:fld>
            <a:endParaRPr lang="en-IN"/>
          </a:p>
        </p:txBody>
      </p:sp>
      <p:sp>
        <p:nvSpPr>
          <p:cNvPr id="4" name="Slide Number Placeholder 3">
            <a:extLst>
              <a:ext uri="{FF2B5EF4-FFF2-40B4-BE49-F238E27FC236}">
                <a16:creationId xmlns:a16="http://schemas.microsoft.com/office/drawing/2014/main" id="{DF5E0BA5-BDE9-42AF-E0AE-AA05A0E10246}"/>
              </a:ext>
            </a:extLst>
          </p:cNvPr>
          <p:cNvSpPr>
            <a:spLocks noGrp="1"/>
          </p:cNvSpPr>
          <p:nvPr>
            <p:ph type="sldNum" sz="quarter" idx="12"/>
          </p:nvPr>
        </p:nvSpPr>
        <p:spPr/>
        <p:txBody>
          <a:bodyPr/>
          <a:lstStyle/>
          <a:p>
            <a:fld id="{16AFE9C0-3CF6-4441-A42E-E372A9089A2B}" type="slidenum">
              <a:rPr lang="en-IN" smtClean="0"/>
              <a:t>38</a:t>
            </a:fld>
            <a:endParaRPr lang="en-IN"/>
          </a:p>
        </p:txBody>
      </p:sp>
    </p:spTree>
    <p:extLst>
      <p:ext uri="{BB962C8B-B14F-4D97-AF65-F5344CB8AC3E}">
        <p14:creationId xmlns:p14="http://schemas.microsoft.com/office/powerpoint/2010/main" val="32001301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858E229-67A9-1E9D-3F55-3FDB74DAE4BC}"/>
              </a:ext>
            </a:extLst>
          </p:cNvPr>
          <p:cNvSpPr>
            <a:spLocks noGrp="1"/>
          </p:cNvSpPr>
          <p:nvPr>
            <p:ph idx="1"/>
          </p:nvPr>
        </p:nvSpPr>
        <p:spPr>
          <a:xfrm>
            <a:off x="629208" y="1488613"/>
            <a:ext cx="8596668" cy="3880773"/>
          </a:xfrm>
        </p:spPr>
        <p:txBody>
          <a:bodyPr>
            <a:normAutofit/>
          </a:bodyPr>
          <a:lstStyle/>
          <a:p>
            <a:pPr marL="0" indent="0">
              <a:buNone/>
            </a:pPr>
            <a:r>
              <a:rPr lang="en-IN" sz="2000" dirty="0">
                <a:latin typeface="Aptos" panose="020B0004020202020204" pitchFamily="34" charset="0"/>
              </a:rPr>
              <a:t>This condition is central to many cardiopulmonary disorders which affects gaseous exchange are:</a:t>
            </a:r>
          </a:p>
          <a:p>
            <a:pPr lvl="0"/>
            <a:r>
              <a:rPr lang="en-IN" sz="2000" dirty="0">
                <a:latin typeface="Aptos" panose="020B0004020202020204" pitchFamily="34" charset="0"/>
              </a:rPr>
              <a:t>COPD</a:t>
            </a:r>
          </a:p>
          <a:p>
            <a:pPr lvl="0"/>
            <a:r>
              <a:rPr lang="en-IN" sz="2000" dirty="0">
                <a:latin typeface="Aptos" panose="020B0004020202020204" pitchFamily="34" charset="0"/>
              </a:rPr>
              <a:t>ARDS</a:t>
            </a:r>
          </a:p>
          <a:p>
            <a:pPr lvl="0"/>
            <a:r>
              <a:rPr lang="en-IN" sz="2000" dirty="0">
                <a:latin typeface="Aptos" panose="020B0004020202020204" pitchFamily="34" charset="0"/>
              </a:rPr>
              <a:t>Pneumonia</a:t>
            </a:r>
          </a:p>
          <a:p>
            <a:pPr lvl="0"/>
            <a:r>
              <a:rPr lang="en-IN" sz="2000" dirty="0">
                <a:latin typeface="Aptos" panose="020B0004020202020204" pitchFamily="34" charset="0"/>
              </a:rPr>
              <a:t>Pulmonary fibrosis</a:t>
            </a:r>
          </a:p>
          <a:p>
            <a:pPr lvl="0"/>
            <a:r>
              <a:rPr lang="en-IN" sz="2000" dirty="0">
                <a:latin typeface="Aptos" panose="020B0004020202020204" pitchFamily="34" charset="0"/>
              </a:rPr>
              <a:t>Pulmonary edema</a:t>
            </a:r>
          </a:p>
          <a:p>
            <a:endParaRPr lang="en-IN" sz="2000" dirty="0">
              <a:latin typeface="Aptos" panose="020B0004020202020204" pitchFamily="34" charset="0"/>
            </a:endParaRPr>
          </a:p>
        </p:txBody>
      </p:sp>
      <p:sp>
        <p:nvSpPr>
          <p:cNvPr id="2" name="Date Placeholder 1">
            <a:extLst>
              <a:ext uri="{FF2B5EF4-FFF2-40B4-BE49-F238E27FC236}">
                <a16:creationId xmlns:a16="http://schemas.microsoft.com/office/drawing/2014/main" id="{084A467F-7609-C12C-1B0E-37C3C22472B3}"/>
              </a:ext>
            </a:extLst>
          </p:cNvPr>
          <p:cNvSpPr>
            <a:spLocks noGrp="1"/>
          </p:cNvSpPr>
          <p:nvPr>
            <p:ph type="dt" sz="half" idx="10"/>
          </p:nvPr>
        </p:nvSpPr>
        <p:spPr/>
        <p:txBody>
          <a:bodyPr/>
          <a:lstStyle/>
          <a:p>
            <a:fld id="{88EB3073-49BC-4E5D-A520-3CDA35BF7B8B}" type="datetime1">
              <a:rPr lang="en-IN" smtClean="0"/>
              <a:t>22-06-2026</a:t>
            </a:fld>
            <a:endParaRPr lang="en-IN"/>
          </a:p>
        </p:txBody>
      </p:sp>
      <p:sp>
        <p:nvSpPr>
          <p:cNvPr id="4" name="Slide Number Placeholder 3">
            <a:extLst>
              <a:ext uri="{FF2B5EF4-FFF2-40B4-BE49-F238E27FC236}">
                <a16:creationId xmlns:a16="http://schemas.microsoft.com/office/drawing/2014/main" id="{FD2FE96F-0224-E88B-A36F-6213E3C53264}"/>
              </a:ext>
            </a:extLst>
          </p:cNvPr>
          <p:cNvSpPr>
            <a:spLocks noGrp="1"/>
          </p:cNvSpPr>
          <p:nvPr>
            <p:ph type="sldNum" sz="quarter" idx="12"/>
          </p:nvPr>
        </p:nvSpPr>
        <p:spPr/>
        <p:txBody>
          <a:bodyPr/>
          <a:lstStyle/>
          <a:p>
            <a:fld id="{16AFE9C0-3CF6-4441-A42E-E372A9089A2B}" type="slidenum">
              <a:rPr lang="en-IN" smtClean="0"/>
              <a:t>39</a:t>
            </a:fld>
            <a:endParaRPr lang="en-IN"/>
          </a:p>
        </p:txBody>
      </p:sp>
    </p:spTree>
    <p:extLst>
      <p:ext uri="{BB962C8B-B14F-4D97-AF65-F5344CB8AC3E}">
        <p14:creationId xmlns:p14="http://schemas.microsoft.com/office/powerpoint/2010/main" val="22157342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9A3E932-44AB-9089-864C-ECCDD92221E8}"/>
              </a:ext>
            </a:extLst>
          </p:cNvPr>
          <p:cNvSpPr>
            <a:spLocks noGrp="1"/>
          </p:cNvSpPr>
          <p:nvPr>
            <p:ph type="title"/>
          </p:nvPr>
        </p:nvSpPr>
        <p:spPr>
          <a:xfrm>
            <a:off x="563035" y="184485"/>
            <a:ext cx="8596668" cy="1320800"/>
          </a:xfrm>
        </p:spPr>
        <p:txBody>
          <a:bodyPr/>
          <a:lstStyle/>
          <a:p>
            <a:r>
              <a:rPr lang="en-IN" b="1" dirty="0"/>
              <a:t>Causes</a:t>
            </a:r>
          </a:p>
        </p:txBody>
      </p:sp>
      <p:sp>
        <p:nvSpPr>
          <p:cNvPr id="5" name="Content Placeholder 4">
            <a:extLst>
              <a:ext uri="{FF2B5EF4-FFF2-40B4-BE49-F238E27FC236}">
                <a16:creationId xmlns:a16="http://schemas.microsoft.com/office/drawing/2014/main" id="{47C758C3-31CF-3809-AFBA-5A7E0BA657F5}"/>
              </a:ext>
            </a:extLst>
          </p:cNvPr>
          <p:cNvSpPr>
            <a:spLocks noGrp="1"/>
          </p:cNvSpPr>
          <p:nvPr>
            <p:ph sz="half" idx="1"/>
          </p:nvPr>
        </p:nvSpPr>
        <p:spPr>
          <a:xfrm>
            <a:off x="336884" y="1203158"/>
            <a:ext cx="4743841" cy="5654842"/>
          </a:xfrm>
        </p:spPr>
        <p:txBody>
          <a:bodyPr>
            <a:noAutofit/>
          </a:bodyPr>
          <a:lstStyle/>
          <a:p>
            <a:r>
              <a:rPr lang="en-IN" sz="2000" dirty="0"/>
              <a:t>Ventilation-perfusion imbalance</a:t>
            </a:r>
          </a:p>
          <a:p>
            <a:r>
              <a:rPr lang="en-IN" sz="2000" dirty="0"/>
              <a:t>Hypoventilation due to weakened respiratory muscles or ineffective breathing patterns</a:t>
            </a:r>
          </a:p>
          <a:p>
            <a:r>
              <a:rPr lang="en-IN" sz="2000" dirty="0"/>
              <a:t>Airway obstruction (e.g., mucus, foreign bodies)</a:t>
            </a:r>
          </a:p>
          <a:p>
            <a:r>
              <a:rPr lang="en-IN" sz="2000" dirty="0"/>
              <a:t>Decreased lung expansion (e.g., atelectasis)</a:t>
            </a:r>
          </a:p>
          <a:p>
            <a:r>
              <a:rPr lang="en-IN" sz="2000" dirty="0"/>
              <a:t>Alveolar-capillary membrane changes affecting diffusion</a:t>
            </a:r>
          </a:p>
          <a:p>
            <a:r>
              <a:rPr lang="en-IN" sz="2000" dirty="0"/>
              <a:t>Reduced </a:t>
            </a:r>
            <a:r>
              <a:rPr lang="en-IN" sz="2000" dirty="0" err="1"/>
              <a:t>hemoglobin</a:t>
            </a:r>
            <a:r>
              <a:rPr lang="en-IN" sz="2000" dirty="0"/>
              <a:t> levels impacting oxygen transport</a:t>
            </a:r>
          </a:p>
          <a:p>
            <a:r>
              <a:rPr lang="en-IN" sz="2000" dirty="0"/>
              <a:t>High metabolic demand (e.g., fever or physical exertion)</a:t>
            </a:r>
          </a:p>
          <a:p>
            <a:r>
              <a:rPr lang="en-IN" sz="2000" dirty="0"/>
              <a:t>Smoking or exposure to pollutants</a:t>
            </a:r>
          </a:p>
        </p:txBody>
      </p:sp>
      <p:sp>
        <p:nvSpPr>
          <p:cNvPr id="6" name="Content Placeholder 5">
            <a:extLst>
              <a:ext uri="{FF2B5EF4-FFF2-40B4-BE49-F238E27FC236}">
                <a16:creationId xmlns:a16="http://schemas.microsoft.com/office/drawing/2014/main" id="{6A9C1044-B1C6-595C-808D-BCC2C3FA2CD6}"/>
              </a:ext>
            </a:extLst>
          </p:cNvPr>
          <p:cNvSpPr>
            <a:spLocks noGrp="1"/>
          </p:cNvSpPr>
          <p:nvPr>
            <p:ph sz="half" idx="2"/>
          </p:nvPr>
        </p:nvSpPr>
        <p:spPr>
          <a:xfrm>
            <a:off x="5306876" y="1203158"/>
            <a:ext cx="4743841" cy="5277852"/>
          </a:xfrm>
        </p:spPr>
        <p:txBody>
          <a:bodyPr>
            <a:normAutofit/>
          </a:bodyPr>
          <a:lstStyle/>
          <a:p>
            <a:r>
              <a:rPr lang="en-IN" sz="2000" dirty="0"/>
              <a:t>Prolonged immobility leading to shallow breathing</a:t>
            </a:r>
          </a:p>
          <a:p>
            <a:r>
              <a:rPr lang="en-IN" sz="2000" dirty="0"/>
              <a:t>Altered chest wall mechanics (e.g., obesity, musculoskeletal limitations)</a:t>
            </a:r>
          </a:p>
          <a:p>
            <a:r>
              <a:rPr lang="en-IN" sz="2000" dirty="0"/>
              <a:t>Neuromuscular conditions affecting respiratory muscle function</a:t>
            </a:r>
          </a:p>
          <a:p>
            <a:r>
              <a:rPr lang="en-IN" sz="2000" dirty="0"/>
              <a:t>Anxiety or emotional distress impacting respiratory rate and depth</a:t>
            </a:r>
          </a:p>
          <a:p>
            <a:r>
              <a:rPr lang="en-IN" sz="2000" dirty="0"/>
              <a:t>High altitudes leading to reduced oxygen availability</a:t>
            </a:r>
          </a:p>
          <a:p>
            <a:r>
              <a:rPr lang="en-IN" sz="2000" dirty="0"/>
              <a:t>Post-surgical impacts (e.g., chest or upper abdominal surgeries)</a:t>
            </a:r>
          </a:p>
        </p:txBody>
      </p:sp>
      <p:sp>
        <p:nvSpPr>
          <p:cNvPr id="2" name="Date Placeholder 1">
            <a:extLst>
              <a:ext uri="{FF2B5EF4-FFF2-40B4-BE49-F238E27FC236}">
                <a16:creationId xmlns:a16="http://schemas.microsoft.com/office/drawing/2014/main" id="{6592A9EF-8E40-A004-503A-A95B3718E952}"/>
              </a:ext>
            </a:extLst>
          </p:cNvPr>
          <p:cNvSpPr>
            <a:spLocks noGrp="1"/>
          </p:cNvSpPr>
          <p:nvPr>
            <p:ph type="dt" sz="half" idx="10"/>
          </p:nvPr>
        </p:nvSpPr>
        <p:spPr/>
        <p:txBody>
          <a:bodyPr/>
          <a:lstStyle/>
          <a:p>
            <a:fld id="{45302115-336B-432C-A3F1-62A1802EC669}" type="datetime1">
              <a:rPr lang="en-IN" smtClean="0"/>
              <a:t>22-06-2026</a:t>
            </a:fld>
            <a:endParaRPr lang="en-IN"/>
          </a:p>
        </p:txBody>
      </p:sp>
      <p:sp>
        <p:nvSpPr>
          <p:cNvPr id="3" name="Slide Number Placeholder 2">
            <a:extLst>
              <a:ext uri="{FF2B5EF4-FFF2-40B4-BE49-F238E27FC236}">
                <a16:creationId xmlns:a16="http://schemas.microsoft.com/office/drawing/2014/main" id="{FD9A8D7C-4B5E-C020-32D9-BB422C2EB47F}"/>
              </a:ext>
            </a:extLst>
          </p:cNvPr>
          <p:cNvSpPr>
            <a:spLocks noGrp="1"/>
          </p:cNvSpPr>
          <p:nvPr>
            <p:ph type="sldNum" sz="quarter" idx="12"/>
          </p:nvPr>
        </p:nvSpPr>
        <p:spPr/>
        <p:txBody>
          <a:bodyPr/>
          <a:lstStyle/>
          <a:p>
            <a:fld id="{16AFE9C0-3CF6-4441-A42E-E372A9089A2B}" type="slidenum">
              <a:rPr lang="en-IN" smtClean="0"/>
              <a:t>40</a:t>
            </a:fld>
            <a:endParaRPr lang="en-IN"/>
          </a:p>
        </p:txBody>
      </p:sp>
    </p:spTree>
    <p:extLst>
      <p:ext uri="{BB962C8B-B14F-4D97-AF65-F5344CB8AC3E}">
        <p14:creationId xmlns:p14="http://schemas.microsoft.com/office/powerpoint/2010/main" val="20026559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9B2EE-0D8A-4F89-64BB-BC8400F67A07}"/>
              </a:ext>
            </a:extLst>
          </p:cNvPr>
          <p:cNvSpPr>
            <a:spLocks noGrp="1"/>
          </p:cNvSpPr>
          <p:nvPr>
            <p:ph type="title"/>
          </p:nvPr>
        </p:nvSpPr>
        <p:spPr/>
        <p:txBody>
          <a:bodyPr/>
          <a:lstStyle/>
          <a:p>
            <a:r>
              <a:rPr lang="en-IN" b="1" dirty="0"/>
              <a:t>Mechanisms of Impaired Gas Exchange</a:t>
            </a:r>
            <a:endParaRPr lang="en-IN" dirty="0"/>
          </a:p>
        </p:txBody>
      </p:sp>
      <p:sp>
        <p:nvSpPr>
          <p:cNvPr id="3" name="Content Placeholder 2">
            <a:extLst>
              <a:ext uri="{FF2B5EF4-FFF2-40B4-BE49-F238E27FC236}">
                <a16:creationId xmlns:a16="http://schemas.microsoft.com/office/drawing/2014/main" id="{7D94C2A2-C119-8D21-E446-F0277E7BE96B}"/>
              </a:ext>
            </a:extLst>
          </p:cNvPr>
          <p:cNvSpPr>
            <a:spLocks noGrp="1"/>
          </p:cNvSpPr>
          <p:nvPr>
            <p:ph idx="1"/>
          </p:nvPr>
        </p:nvSpPr>
        <p:spPr/>
        <p:txBody>
          <a:bodyPr>
            <a:normAutofit/>
          </a:bodyPr>
          <a:lstStyle/>
          <a:p>
            <a:r>
              <a:rPr lang="en-IN" sz="2000" dirty="0">
                <a:latin typeface="Aptos" panose="020B0004020202020204" pitchFamily="34" charset="0"/>
              </a:rPr>
              <a:t>Ventilation–Perfusion (V/Q) Mismatch</a:t>
            </a:r>
          </a:p>
          <a:p>
            <a:r>
              <a:rPr lang="en-IN" sz="2000" dirty="0">
                <a:latin typeface="Aptos" panose="020B0004020202020204" pitchFamily="34" charset="0"/>
              </a:rPr>
              <a:t>Diffusion Limitation</a:t>
            </a:r>
          </a:p>
          <a:p>
            <a:r>
              <a:rPr lang="en-IN" sz="2000" dirty="0">
                <a:latin typeface="Aptos" panose="020B0004020202020204" pitchFamily="34" charset="0"/>
              </a:rPr>
              <a:t>Shunt</a:t>
            </a:r>
          </a:p>
          <a:p>
            <a:r>
              <a:rPr lang="en-IN" sz="2000" dirty="0">
                <a:latin typeface="Aptos" panose="020B0004020202020204" pitchFamily="34" charset="0"/>
              </a:rPr>
              <a:t>Alveolar Hypoventilation</a:t>
            </a:r>
          </a:p>
          <a:p>
            <a:r>
              <a:rPr lang="en-IN" sz="2000" dirty="0" err="1">
                <a:latin typeface="Aptos" panose="020B0004020202020204" pitchFamily="34" charset="0"/>
              </a:rPr>
              <a:t>Hemoglobin</a:t>
            </a:r>
            <a:r>
              <a:rPr lang="en-IN" sz="2000" dirty="0">
                <a:latin typeface="Aptos" panose="020B0004020202020204" pitchFamily="34" charset="0"/>
              </a:rPr>
              <a:t> Abnormalities</a:t>
            </a:r>
          </a:p>
          <a:p>
            <a:r>
              <a:rPr lang="en-IN" sz="2000" dirty="0">
                <a:latin typeface="Aptos" panose="020B0004020202020204" pitchFamily="34" charset="0"/>
              </a:rPr>
              <a:t>Increased Oxygen Demand</a:t>
            </a:r>
          </a:p>
          <a:p>
            <a:r>
              <a:rPr lang="en-IN" sz="2000" dirty="0">
                <a:latin typeface="Aptos" panose="020B0004020202020204" pitchFamily="34" charset="0"/>
              </a:rPr>
              <a:t>Cellular Level Problem</a:t>
            </a:r>
          </a:p>
        </p:txBody>
      </p:sp>
      <p:sp>
        <p:nvSpPr>
          <p:cNvPr id="4" name="Date Placeholder 3">
            <a:extLst>
              <a:ext uri="{FF2B5EF4-FFF2-40B4-BE49-F238E27FC236}">
                <a16:creationId xmlns:a16="http://schemas.microsoft.com/office/drawing/2014/main" id="{B5F23566-ED59-5C51-17F1-06A7E72444BA}"/>
              </a:ext>
            </a:extLst>
          </p:cNvPr>
          <p:cNvSpPr>
            <a:spLocks noGrp="1"/>
          </p:cNvSpPr>
          <p:nvPr>
            <p:ph type="dt" sz="half" idx="10"/>
          </p:nvPr>
        </p:nvSpPr>
        <p:spPr/>
        <p:txBody>
          <a:bodyPr/>
          <a:lstStyle/>
          <a:p>
            <a:fld id="{FF160E07-C4F7-42C5-A527-FC113F9D246E}" type="datetime1">
              <a:rPr lang="en-IN" smtClean="0"/>
              <a:t>22-06-2026</a:t>
            </a:fld>
            <a:endParaRPr lang="en-IN"/>
          </a:p>
        </p:txBody>
      </p:sp>
      <p:sp>
        <p:nvSpPr>
          <p:cNvPr id="5" name="Slide Number Placeholder 4">
            <a:extLst>
              <a:ext uri="{FF2B5EF4-FFF2-40B4-BE49-F238E27FC236}">
                <a16:creationId xmlns:a16="http://schemas.microsoft.com/office/drawing/2014/main" id="{44E2AECE-FF62-A49B-5547-0911CD7D3C16}"/>
              </a:ext>
            </a:extLst>
          </p:cNvPr>
          <p:cNvSpPr>
            <a:spLocks noGrp="1"/>
          </p:cNvSpPr>
          <p:nvPr>
            <p:ph type="sldNum" sz="quarter" idx="12"/>
          </p:nvPr>
        </p:nvSpPr>
        <p:spPr/>
        <p:txBody>
          <a:bodyPr/>
          <a:lstStyle/>
          <a:p>
            <a:fld id="{16AFE9C0-3CF6-4441-A42E-E372A9089A2B}" type="slidenum">
              <a:rPr lang="en-IN" smtClean="0"/>
              <a:t>41</a:t>
            </a:fld>
            <a:endParaRPr lang="en-IN"/>
          </a:p>
        </p:txBody>
      </p:sp>
    </p:spTree>
    <p:extLst>
      <p:ext uri="{BB962C8B-B14F-4D97-AF65-F5344CB8AC3E}">
        <p14:creationId xmlns:p14="http://schemas.microsoft.com/office/powerpoint/2010/main" val="29019478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E4178-2FEF-3A14-2FE4-DA5DD3E72770}"/>
              </a:ext>
            </a:extLst>
          </p:cNvPr>
          <p:cNvSpPr>
            <a:spLocks noGrp="1"/>
          </p:cNvSpPr>
          <p:nvPr>
            <p:ph type="title"/>
          </p:nvPr>
        </p:nvSpPr>
        <p:spPr>
          <a:xfrm>
            <a:off x="677333" y="108858"/>
            <a:ext cx="9206895" cy="609599"/>
          </a:xfrm>
        </p:spPr>
        <p:txBody>
          <a:bodyPr>
            <a:normAutofit fontScale="90000"/>
          </a:bodyPr>
          <a:lstStyle/>
          <a:p>
            <a:r>
              <a:rPr lang="fr-FR" dirty="0"/>
              <a:t>Ventilation–Perfusion (V/Q) Mis-match</a:t>
            </a:r>
            <a:br>
              <a:rPr lang="fr-FR" dirty="0"/>
            </a:br>
            <a:endParaRPr lang="en-IN" dirty="0"/>
          </a:p>
        </p:txBody>
      </p:sp>
      <p:sp>
        <p:nvSpPr>
          <p:cNvPr id="3" name="Content Placeholder 2">
            <a:extLst>
              <a:ext uri="{FF2B5EF4-FFF2-40B4-BE49-F238E27FC236}">
                <a16:creationId xmlns:a16="http://schemas.microsoft.com/office/drawing/2014/main" id="{6E68D6F7-2200-45C0-E8B2-497C5E316A81}"/>
              </a:ext>
            </a:extLst>
          </p:cNvPr>
          <p:cNvSpPr>
            <a:spLocks noGrp="1"/>
          </p:cNvSpPr>
          <p:nvPr>
            <p:ph idx="1"/>
          </p:nvPr>
        </p:nvSpPr>
        <p:spPr>
          <a:xfrm>
            <a:off x="677333" y="718458"/>
            <a:ext cx="10665580" cy="6259286"/>
          </a:xfrm>
        </p:spPr>
        <p:txBody>
          <a:bodyPr>
            <a:normAutofit fontScale="92500" lnSpcReduction="10000"/>
          </a:bodyPr>
          <a:lstStyle/>
          <a:p>
            <a:r>
              <a:rPr lang="en-IN" dirty="0">
                <a:latin typeface="Aptos" panose="020B0004020202020204" pitchFamily="34" charset="0"/>
              </a:rPr>
              <a:t>Ventilation (V) = air reaching alveoli</a:t>
            </a:r>
          </a:p>
          <a:p>
            <a:r>
              <a:rPr lang="en-IN" dirty="0">
                <a:latin typeface="Aptos" panose="020B0004020202020204" pitchFamily="34" charset="0"/>
              </a:rPr>
              <a:t>Perfusion (Q) = blood reaching alveoli</a:t>
            </a:r>
          </a:p>
          <a:p>
            <a:pPr marL="0" indent="0">
              <a:buNone/>
            </a:pPr>
            <a:r>
              <a:rPr lang="en-IN" dirty="0">
                <a:latin typeface="Aptos" panose="020B0004020202020204" pitchFamily="34" charset="0"/>
              </a:rPr>
              <a:t>Ideal V/Q ratio ≈ 0.8,Gas exchange requires both to be matched.</a:t>
            </a:r>
          </a:p>
          <a:p>
            <a:pPr marL="0" indent="0">
              <a:buNone/>
            </a:pPr>
            <a:r>
              <a:rPr lang="en-IN" b="1" dirty="0">
                <a:latin typeface="Aptos" panose="020B0004020202020204" pitchFamily="34" charset="0"/>
              </a:rPr>
              <a:t>Low V/Q Ratio (Shunt-like Effect)</a:t>
            </a:r>
          </a:p>
          <a:p>
            <a:r>
              <a:rPr lang="en-IN" dirty="0"/>
              <a:t>Blood reaches alveoli </a:t>
            </a:r>
            <a:r>
              <a:rPr lang="en-IN" dirty="0">
                <a:latin typeface="Aptos" panose="020B0004020202020204" pitchFamily="34" charset="0"/>
              </a:rPr>
              <a:t>but little or no air, Oxygen cannot enter blood, CO₂ may accumulate.</a:t>
            </a:r>
          </a:p>
          <a:p>
            <a:pPr marL="0" indent="0">
              <a:buNone/>
            </a:pPr>
            <a:r>
              <a:rPr lang="en-IN" dirty="0">
                <a:latin typeface="Aptos" panose="020B0004020202020204" pitchFamily="34" charset="0"/>
              </a:rPr>
              <a:t>In pneumonia:</a:t>
            </a:r>
          </a:p>
          <a:p>
            <a:r>
              <a:rPr lang="en-IN" dirty="0">
                <a:latin typeface="Aptos" panose="020B0004020202020204" pitchFamily="34" charset="0"/>
              </a:rPr>
              <a:t>Alveoli fill with inflammatory exudate.</a:t>
            </a:r>
          </a:p>
          <a:p>
            <a:r>
              <a:rPr lang="en-IN" dirty="0">
                <a:latin typeface="Aptos" panose="020B0004020202020204" pitchFamily="34" charset="0"/>
              </a:rPr>
              <a:t>Blood passes normally.</a:t>
            </a:r>
          </a:p>
          <a:p>
            <a:r>
              <a:rPr lang="en-IN" dirty="0">
                <a:latin typeface="Aptos" panose="020B0004020202020204" pitchFamily="34" charset="0"/>
              </a:rPr>
              <a:t>Oxygen diffusion decreases.</a:t>
            </a:r>
          </a:p>
          <a:p>
            <a:pPr marL="0" indent="0">
              <a:buNone/>
            </a:pPr>
            <a:r>
              <a:rPr lang="en-IN" dirty="0">
                <a:latin typeface="Aptos" panose="020B0004020202020204" pitchFamily="34" charset="0"/>
              </a:rPr>
              <a:t>Result: Hypoxemia.</a:t>
            </a:r>
          </a:p>
          <a:p>
            <a:pPr marL="0" indent="0">
              <a:buNone/>
            </a:pPr>
            <a:r>
              <a:rPr lang="en-US" b="1" dirty="0">
                <a:latin typeface="Aptos" panose="020B0004020202020204" pitchFamily="34" charset="0"/>
              </a:rPr>
              <a:t>High V/Q Ratio (Dead Space)</a:t>
            </a:r>
          </a:p>
          <a:p>
            <a:r>
              <a:rPr lang="en-US" dirty="0">
                <a:latin typeface="Aptos" panose="020B0004020202020204" pitchFamily="34" charset="0"/>
              </a:rPr>
              <a:t>Alveoli receive air but no blood.</a:t>
            </a:r>
          </a:p>
          <a:p>
            <a:r>
              <a:rPr lang="en-US" dirty="0">
                <a:latin typeface="Aptos" panose="020B0004020202020204" pitchFamily="34" charset="0"/>
              </a:rPr>
              <a:t>Oxygen cannot enter circulation</a:t>
            </a:r>
            <a:endParaRPr lang="en-US" b="1" dirty="0">
              <a:latin typeface="Aptos" panose="020B0004020202020204" pitchFamily="34" charset="0"/>
            </a:endParaRPr>
          </a:p>
          <a:p>
            <a:pPr marL="0" indent="0">
              <a:buNone/>
            </a:pPr>
            <a:r>
              <a:rPr lang="en-US" dirty="0">
                <a:latin typeface="Aptos" panose="020B0004020202020204" pitchFamily="34" charset="0"/>
              </a:rPr>
              <a:t>In pulmonary embolism:</a:t>
            </a:r>
          </a:p>
          <a:p>
            <a:r>
              <a:rPr lang="en-US" dirty="0">
                <a:latin typeface="Aptos" panose="020B0004020202020204" pitchFamily="34" charset="0"/>
              </a:rPr>
              <a:t>Clot blocks pulmonary artery.</a:t>
            </a:r>
          </a:p>
          <a:p>
            <a:r>
              <a:rPr lang="en-US" dirty="0">
                <a:latin typeface="Aptos" panose="020B0004020202020204" pitchFamily="34" charset="0"/>
              </a:rPr>
              <a:t>Ventilation is normal.</a:t>
            </a:r>
          </a:p>
          <a:p>
            <a:pPr marL="0" indent="0">
              <a:buNone/>
            </a:pPr>
            <a:r>
              <a:rPr lang="en-US" dirty="0">
                <a:latin typeface="Aptos" panose="020B0004020202020204" pitchFamily="34" charset="0"/>
              </a:rPr>
              <a:t>No perfusion, Gas exchange fails.</a:t>
            </a:r>
            <a:endParaRPr lang="en-IN" dirty="0">
              <a:latin typeface="Aptos" panose="020B0004020202020204" pitchFamily="34" charset="0"/>
            </a:endParaRPr>
          </a:p>
          <a:p>
            <a:endParaRPr lang="en-IN" dirty="0">
              <a:latin typeface="Aptos" panose="020B0004020202020204" pitchFamily="34" charset="0"/>
            </a:endParaRPr>
          </a:p>
        </p:txBody>
      </p:sp>
      <p:sp>
        <p:nvSpPr>
          <p:cNvPr id="4" name="Date Placeholder 3">
            <a:extLst>
              <a:ext uri="{FF2B5EF4-FFF2-40B4-BE49-F238E27FC236}">
                <a16:creationId xmlns:a16="http://schemas.microsoft.com/office/drawing/2014/main" id="{0202B7D9-0FD2-E312-291F-72D51F7271A2}"/>
              </a:ext>
            </a:extLst>
          </p:cNvPr>
          <p:cNvSpPr>
            <a:spLocks noGrp="1"/>
          </p:cNvSpPr>
          <p:nvPr>
            <p:ph type="dt" sz="half" idx="10"/>
          </p:nvPr>
        </p:nvSpPr>
        <p:spPr/>
        <p:txBody>
          <a:bodyPr/>
          <a:lstStyle/>
          <a:p>
            <a:fld id="{40A84C69-81A5-48E3-A2B7-8666AD1E2736}" type="datetime1">
              <a:rPr lang="en-IN" smtClean="0"/>
              <a:t>22-06-2026</a:t>
            </a:fld>
            <a:endParaRPr lang="en-IN"/>
          </a:p>
        </p:txBody>
      </p:sp>
      <p:sp>
        <p:nvSpPr>
          <p:cNvPr id="5" name="Slide Number Placeholder 4">
            <a:extLst>
              <a:ext uri="{FF2B5EF4-FFF2-40B4-BE49-F238E27FC236}">
                <a16:creationId xmlns:a16="http://schemas.microsoft.com/office/drawing/2014/main" id="{FCC492FB-1AFE-046E-4710-CDE590A14AC6}"/>
              </a:ext>
            </a:extLst>
          </p:cNvPr>
          <p:cNvSpPr>
            <a:spLocks noGrp="1"/>
          </p:cNvSpPr>
          <p:nvPr>
            <p:ph type="sldNum" sz="quarter" idx="12"/>
          </p:nvPr>
        </p:nvSpPr>
        <p:spPr/>
        <p:txBody>
          <a:bodyPr/>
          <a:lstStyle/>
          <a:p>
            <a:fld id="{16AFE9C0-3CF6-4441-A42E-E372A9089A2B}" type="slidenum">
              <a:rPr lang="en-IN" smtClean="0"/>
              <a:t>42</a:t>
            </a:fld>
            <a:endParaRPr lang="en-IN"/>
          </a:p>
        </p:txBody>
      </p:sp>
    </p:spTree>
    <p:extLst>
      <p:ext uri="{BB962C8B-B14F-4D97-AF65-F5344CB8AC3E}">
        <p14:creationId xmlns:p14="http://schemas.microsoft.com/office/powerpoint/2010/main" val="376233533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4EA1-73F6-7E49-CE7B-AF307DAE4103}"/>
              </a:ext>
            </a:extLst>
          </p:cNvPr>
          <p:cNvSpPr>
            <a:spLocks noGrp="1"/>
          </p:cNvSpPr>
          <p:nvPr>
            <p:ph type="title"/>
          </p:nvPr>
        </p:nvSpPr>
        <p:spPr>
          <a:xfrm>
            <a:off x="636212" y="239485"/>
            <a:ext cx="8596668" cy="849085"/>
          </a:xfrm>
        </p:spPr>
        <p:txBody>
          <a:bodyPr>
            <a:normAutofit/>
          </a:bodyPr>
          <a:lstStyle/>
          <a:p>
            <a:r>
              <a:rPr lang="en-IN" dirty="0"/>
              <a:t>Diffusion Limitation</a:t>
            </a:r>
          </a:p>
        </p:txBody>
      </p:sp>
      <p:sp>
        <p:nvSpPr>
          <p:cNvPr id="3" name="Content Placeholder 2">
            <a:extLst>
              <a:ext uri="{FF2B5EF4-FFF2-40B4-BE49-F238E27FC236}">
                <a16:creationId xmlns:a16="http://schemas.microsoft.com/office/drawing/2014/main" id="{E52B1D1D-E9A9-6913-848A-A086AD7B84C3}"/>
              </a:ext>
            </a:extLst>
          </p:cNvPr>
          <p:cNvSpPr>
            <a:spLocks noGrp="1"/>
          </p:cNvSpPr>
          <p:nvPr>
            <p:ph idx="1"/>
          </p:nvPr>
        </p:nvSpPr>
        <p:spPr>
          <a:xfrm>
            <a:off x="590249" y="1208315"/>
            <a:ext cx="8596668" cy="5410200"/>
          </a:xfrm>
        </p:spPr>
        <p:txBody>
          <a:bodyPr>
            <a:normAutofit fontScale="92500" lnSpcReduction="10000"/>
          </a:bodyPr>
          <a:lstStyle/>
          <a:p>
            <a:pPr marL="0" indent="0">
              <a:buNone/>
            </a:pPr>
            <a:r>
              <a:rPr lang="en-US" sz="2000" dirty="0">
                <a:latin typeface="Aptos" panose="020B0004020202020204" pitchFamily="34" charset="0"/>
              </a:rPr>
              <a:t>Gas exchange depends on:</a:t>
            </a:r>
          </a:p>
          <a:p>
            <a:r>
              <a:rPr lang="en-US" sz="2000" dirty="0">
                <a:latin typeface="Aptos" panose="020B0004020202020204" pitchFamily="34" charset="0"/>
              </a:rPr>
              <a:t>Surface area</a:t>
            </a:r>
          </a:p>
          <a:p>
            <a:r>
              <a:rPr lang="en-US" sz="2000" dirty="0">
                <a:latin typeface="Aptos" panose="020B0004020202020204" pitchFamily="34" charset="0"/>
              </a:rPr>
              <a:t>Membrane thickness</a:t>
            </a:r>
          </a:p>
          <a:p>
            <a:r>
              <a:rPr lang="en-US" sz="2000" dirty="0">
                <a:latin typeface="Aptos" panose="020B0004020202020204" pitchFamily="34" charset="0"/>
              </a:rPr>
              <a:t>Diffusion gradient</a:t>
            </a:r>
          </a:p>
          <a:p>
            <a:pPr marL="0" indent="0">
              <a:buNone/>
            </a:pPr>
            <a:r>
              <a:rPr lang="en-US" sz="2000" dirty="0">
                <a:latin typeface="Aptos" panose="020B0004020202020204" pitchFamily="34" charset="0"/>
              </a:rPr>
              <a:t>According to Fick’s Law: ↑ thickness or ↓ surface area → ↓ diffusion.</a:t>
            </a:r>
          </a:p>
          <a:p>
            <a:pPr marL="0" indent="0">
              <a:buNone/>
            </a:pPr>
            <a:r>
              <a:rPr lang="en-US" sz="2000" b="1" dirty="0">
                <a:latin typeface="Aptos" panose="020B0004020202020204" pitchFamily="34" charset="0"/>
              </a:rPr>
              <a:t>In Pulmonary fibrosis: (Thickened membrane)</a:t>
            </a:r>
          </a:p>
          <a:p>
            <a:r>
              <a:rPr lang="en-US" sz="2000" dirty="0">
                <a:latin typeface="Aptos" panose="020B0004020202020204" pitchFamily="34" charset="0"/>
              </a:rPr>
              <a:t>Alveolar walls become thick and stiff.</a:t>
            </a:r>
          </a:p>
          <a:p>
            <a:r>
              <a:rPr lang="en-US" sz="2000" dirty="0">
                <a:latin typeface="Aptos" panose="020B0004020202020204" pitchFamily="34" charset="0"/>
              </a:rPr>
              <a:t>Oxygen takes longer to diffuse.</a:t>
            </a:r>
          </a:p>
          <a:p>
            <a:r>
              <a:rPr lang="en-US" sz="2000" dirty="0">
                <a:latin typeface="Aptos" panose="020B0004020202020204" pitchFamily="34" charset="0"/>
              </a:rPr>
              <a:t>Leads to exertional hypoxemia</a:t>
            </a:r>
          </a:p>
          <a:p>
            <a:pPr marL="0" indent="0">
              <a:buNone/>
            </a:pPr>
            <a:r>
              <a:rPr lang="en-US" sz="2000" b="1" dirty="0">
                <a:latin typeface="Aptos" panose="020B0004020202020204" pitchFamily="34" charset="0"/>
              </a:rPr>
              <a:t>In emphysema: (Reduced surface area)</a:t>
            </a:r>
          </a:p>
          <a:p>
            <a:r>
              <a:rPr lang="en-US" sz="2000" dirty="0">
                <a:latin typeface="Aptos" panose="020B0004020202020204" pitchFamily="34" charset="0"/>
              </a:rPr>
              <a:t>Alveolar walls are destroyed.</a:t>
            </a:r>
          </a:p>
          <a:p>
            <a:r>
              <a:rPr lang="en-US" sz="2000" dirty="0">
                <a:latin typeface="Aptos" panose="020B0004020202020204" pitchFamily="34" charset="0"/>
              </a:rPr>
              <a:t>Fewer capillaries.</a:t>
            </a:r>
          </a:p>
          <a:p>
            <a:r>
              <a:rPr lang="en-US" sz="2000" dirty="0">
                <a:latin typeface="Aptos" panose="020B0004020202020204" pitchFamily="34" charset="0"/>
              </a:rPr>
              <a:t>Reduced surface area.</a:t>
            </a:r>
          </a:p>
          <a:p>
            <a:r>
              <a:rPr lang="en-US" sz="2000" dirty="0">
                <a:latin typeface="Aptos" panose="020B0004020202020204" pitchFamily="34" charset="0"/>
              </a:rPr>
              <a:t>Poor oxygen uptake.</a:t>
            </a:r>
          </a:p>
          <a:p>
            <a:endParaRPr lang="en-US" sz="2000" dirty="0">
              <a:latin typeface="Aptos" panose="020B0004020202020204" pitchFamily="34" charset="0"/>
            </a:endParaRPr>
          </a:p>
          <a:p>
            <a:endParaRPr lang="en-IN" sz="2000" dirty="0">
              <a:latin typeface="Aptos" panose="020B0004020202020204" pitchFamily="34" charset="0"/>
            </a:endParaRPr>
          </a:p>
        </p:txBody>
      </p:sp>
      <p:sp>
        <p:nvSpPr>
          <p:cNvPr id="4" name="Date Placeholder 3">
            <a:extLst>
              <a:ext uri="{FF2B5EF4-FFF2-40B4-BE49-F238E27FC236}">
                <a16:creationId xmlns:a16="http://schemas.microsoft.com/office/drawing/2014/main" id="{02DFE8EB-54EF-44C6-88E7-2530A3A4CE12}"/>
              </a:ext>
            </a:extLst>
          </p:cNvPr>
          <p:cNvSpPr>
            <a:spLocks noGrp="1"/>
          </p:cNvSpPr>
          <p:nvPr>
            <p:ph type="dt" sz="half" idx="10"/>
          </p:nvPr>
        </p:nvSpPr>
        <p:spPr/>
        <p:txBody>
          <a:bodyPr/>
          <a:lstStyle/>
          <a:p>
            <a:fld id="{513A4E9A-4C03-46D1-8C3F-93C90FA46E7B}" type="datetime1">
              <a:rPr lang="en-IN" smtClean="0"/>
              <a:t>22-06-2026</a:t>
            </a:fld>
            <a:endParaRPr lang="en-IN"/>
          </a:p>
        </p:txBody>
      </p:sp>
      <p:sp>
        <p:nvSpPr>
          <p:cNvPr id="5" name="Slide Number Placeholder 4">
            <a:extLst>
              <a:ext uri="{FF2B5EF4-FFF2-40B4-BE49-F238E27FC236}">
                <a16:creationId xmlns:a16="http://schemas.microsoft.com/office/drawing/2014/main" id="{7BBBEE19-7861-18CC-A293-1FB6542E04D0}"/>
              </a:ext>
            </a:extLst>
          </p:cNvPr>
          <p:cNvSpPr>
            <a:spLocks noGrp="1"/>
          </p:cNvSpPr>
          <p:nvPr>
            <p:ph type="sldNum" sz="quarter" idx="12"/>
          </p:nvPr>
        </p:nvSpPr>
        <p:spPr/>
        <p:txBody>
          <a:bodyPr/>
          <a:lstStyle/>
          <a:p>
            <a:fld id="{16AFE9C0-3CF6-4441-A42E-E372A9089A2B}" type="slidenum">
              <a:rPr lang="en-IN" smtClean="0"/>
              <a:t>43</a:t>
            </a:fld>
            <a:endParaRPr lang="en-IN"/>
          </a:p>
        </p:txBody>
      </p:sp>
    </p:spTree>
    <p:extLst>
      <p:ext uri="{BB962C8B-B14F-4D97-AF65-F5344CB8AC3E}">
        <p14:creationId xmlns:p14="http://schemas.microsoft.com/office/powerpoint/2010/main" val="2322085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144E5-2B67-5D40-4755-0509510B5381}"/>
              </a:ext>
            </a:extLst>
          </p:cNvPr>
          <p:cNvSpPr>
            <a:spLocks noGrp="1"/>
          </p:cNvSpPr>
          <p:nvPr>
            <p:ph type="title"/>
          </p:nvPr>
        </p:nvSpPr>
        <p:spPr/>
        <p:txBody>
          <a:bodyPr/>
          <a:lstStyle/>
          <a:p>
            <a:r>
              <a:rPr lang="en-IN" dirty="0"/>
              <a:t>Shunt</a:t>
            </a:r>
          </a:p>
        </p:txBody>
      </p:sp>
      <p:sp>
        <p:nvSpPr>
          <p:cNvPr id="3" name="Content Placeholder 2">
            <a:extLst>
              <a:ext uri="{FF2B5EF4-FFF2-40B4-BE49-F238E27FC236}">
                <a16:creationId xmlns:a16="http://schemas.microsoft.com/office/drawing/2014/main" id="{FEA39A26-1EE6-D959-2832-2A57098A0FA7}"/>
              </a:ext>
            </a:extLst>
          </p:cNvPr>
          <p:cNvSpPr>
            <a:spLocks noGrp="1"/>
          </p:cNvSpPr>
          <p:nvPr>
            <p:ph idx="1"/>
          </p:nvPr>
        </p:nvSpPr>
        <p:spPr>
          <a:xfrm>
            <a:off x="677334" y="1349829"/>
            <a:ext cx="11253409" cy="5312228"/>
          </a:xfrm>
        </p:spPr>
        <p:txBody>
          <a:bodyPr>
            <a:normAutofit/>
          </a:bodyPr>
          <a:lstStyle/>
          <a:p>
            <a:r>
              <a:rPr lang="en-US" sz="2000" dirty="0">
                <a:latin typeface="Aptos" panose="020B0004020202020204" pitchFamily="34" charset="0"/>
              </a:rPr>
              <a:t>Blood bypasses ventilated alveoli completely.</a:t>
            </a:r>
          </a:p>
          <a:p>
            <a:r>
              <a:rPr lang="en-US" sz="2000" dirty="0">
                <a:latin typeface="Aptos" panose="020B0004020202020204" pitchFamily="34" charset="0"/>
              </a:rPr>
              <a:t>Ventilation =0, perfusion = present </a:t>
            </a:r>
          </a:p>
          <a:p>
            <a:pPr marL="0" indent="0">
              <a:buNone/>
            </a:pPr>
            <a:br>
              <a:rPr lang="en-US" sz="2000" dirty="0">
                <a:latin typeface="Aptos" panose="020B0004020202020204" pitchFamily="34" charset="0"/>
              </a:rPr>
            </a:br>
            <a:r>
              <a:rPr lang="en-US" sz="2000" dirty="0">
                <a:latin typeface="Aptos" panose="020B0004020202020204" pitchFamily="34" charset="0"/>
              </a:rPr>
              <a:t>In Acute Respiratory Distress Syndrome (ARDS):</a:t>
            </a:r>
          </a:p>
          <a:p>
            <a:r>
              <a:rPr lang="en-US" sz="2000" dirty="0">
                <a:latin typeface="Aptos" panose="020B0004020202020204" pitchFamily="34" charset="0"/>
              </a:rPr>
              <a:t>Alveoli collapse or fill with fluid.</a:t>
            </a:r>
          </a:p>
          <a:p>
            <a:r>
              <a:rPr lang="en-US" sz="2000" dirty="0">
                <a:latin typeface="Aptos" panose="020B0004020202020204" pitchFamily="34" charset="0"/>
              </a:rPr>
              <a:t>Blood flows without oxygenation.</a:t>
            </a:r>
          </a:p>
          <a:p>
            <a:r>
              <a:rPr lang="en-US" sz="2000" dirty="0">
                <a:latin typeface="Aptos" panose="020B0004020202020204" pitchFamily="34" charset="0"/>
              </a:rPr>
              <a:t>Severe hypoxemia.</a:t>
            </a:r>
          </a:p>
          <a:p>
            <a:r>
              <a:rPr lang="en-US" sz="2000" dirty="0">
                <a:latin typeface="Aptos" panose="020B0004020202020204" pitchFamily="34" charset="0"/>
              </a:rPr>
              <a:t>Shunt does NOT correct easily with oxygen therapy.</a:t>
            </a:r>
            <a:endParaRPr lang="en-IN" sz="2000" dirty="0">
              <a:latin typeface="Aptos" panose="020B0004020202020204" pitchFamily="34" charset="0"/>
            </a:endParaRPr>
          </a:p>
        </p:txBody>
      </p:sp>
      <p:pic>
        <p:nvPicPr>
          <p:cNvPr id="5" name="Picture 4">
            <a:extLst>
              <a:ext uri="{FF2B5EF4-FFF2-40B4-BE49-F238E27FC236}">
                <a16:creationId xmlns:a16="http://schemas.microsoft.com/office/drawing/2014/main" id="{B5A0FE85-CC56-BD03-29CA-19EC1F049F7F}"/>
              </a:ext>
            </a:extLst>
          </p:cNvPr>
          <p:cNvPicPr>
            <a:picLocks noChangeAspect="1"/>
          </p:cNvPicPr>
          <p:nvPr/>
        </p:nvPicPr>
        <p:blipFill>
          <a:blip r:embed="rId2"/>
          <a:stretch>
            <a:fillRect/>
          </a:stretch>
        </p:blipFill>
        <p:spPr>
          <a:xfrm>
            <a:off x="7027765" y="1349829"/>
            <a:ext cx="4486901" cy="5249008"/>
          </a:xfrm>
          <a:prstGeom prst="rect">
            <a:avLst/>
          </a:prstGeom>
        </p:spPr>
      </p:pic>
      <p:sp>
        <p:nvSpPr>
          <p:cNvPr id="4" name="Date Placeholder 3">
            <a:extLst>
              <a:ext uri="{FF2B5EF4-FFF2-40B4-BE49-F238E27FC236}">
                <a16:creationId xmlns:a16="http://schemas.microsoft.com/office/drawing/2014/main" id="{AB7A4FC6-7FD9-3403-AF54-87ABDB21938B}"/>
              </a:ext>
            </a:extLst>
          </p:cNvPr>
          <p:cNvSpPr>
            <a:spLocks noGrp="1"/>
          </p:cNvSpPr>
          <p:nvPr>
            <p:ph type="dt" sz="half" idx="10"/>
          </p:nvPr>
        </p:nvSpPr>
        <p:spPr/>
        <p:txBody>
          <a:bodyPr/>
          <a:lstStyle/>
          <a:p>
            <a:fld id="{AD064880-0200-494F-B653-4AD31890276B}" type="datetime1">
              <a:rPr lang="en-IN" smtClean="0"/>
              <a:t>22-06-2026</a:t>
            </a:fld>
            <a:endParaRPr lang="en-IN"/>
          </a:p>
        </p:txBody>
      </p:sp>
      <p:sp>
        <p:nvSpPr>
          <p:cNvPr id="6" name="Slide Number Placeholder 5">
            <a:extLst>
              <a:ext uri="{FF2B5EF4-FFF2-40B4-BE49-F238E27FC236}">
                <a16:creationId xmlns:a16="http://schemas.microsoft.com/office/drawing/2014/main" id="{9CB4681A-3702-C36D-6824-F645603AEF9C}"/>
              </a:ext>
            </a:extLst>
          </p:cNvPr>
          <p:cNvSpPr>
            <a:spLocks noGrp="1"/>
          </p:cNvSpPr>
          <p:nvPr>
            <p:ph type="sldNum" sz="quarter" idx="12"/>
          </p:nvPr>
        </p:nvSpPr>
        <p:spPr/>
        <p:txBody>
          <a:bodyPr/>
          <a:lstStyle/>
          <a:p>
            <a:fld id="{16AFE9C0-3CF6-4441-A42E-E372A9089A2B}" type="slidenum">
              <a:rPr lang="en-IN" smtClean="0"/>
              <a:t>44</a:t>
            </a:fld>
            <a:endParaRPr lang="en-IN"/>
          </a:p>
        </p:txBody>
      </p:sp>
    </p:spTree>
    <p:extLst>
      <p:ext uri="{BB962C8B-B14F-4D97-AF65-F5344CB8AC3E}">
        <p14:creationId xmlns:p14="http://schemas.microsoft.com/office/powerpoint/2010/main" val="26910996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A7784-3A71-74DA-E56B-EFD446D72FF5}"/>
              </a:ext>
            </a:extLst>
          </p:cNvPr>
          <p:cNvSpPr>
            <a:spLocks noGrp="1"/>
          </p:cNvSpPr>
          <p:nvPr>
            <p:ph type="title"/>
          </p:nvPr>
        </p:nvSpPr>
        <p:spPr/>
        <p:txBody>
          <a:bodyPr/>
          <a:lstStyle/>
          <a:p>
            <a:r>
              <a:rPr lang="en-IN" dirty="0"/>
              <a:t>Alveolar Hypoventilation</a:t>
            </a:r>
          </a:p>
        </p:txBody>
      </p:sp>
      <p:sp>
        <p:nvSpPr>
          <p:cNvPr id="3" name="Content Placeholder 2">
            <a:extLst>
              <a:ext uri="{FF2B5EF4-FFF2-40B4-BE49-F238E27FC236}">
                <a16:creationId xmlns:a16="http://schemas.microsoft.com/office/drawing/2014/main" id="{D63AF0B9-E05F-5A15-7234-611B89D2AA47}"/>
              </a:ext>
            </a:extLst>
          </p:cNvPr>
          <p:cNvSpPr>
            <a:spLocks noGrp="1"/>
          </p:cNvSpPr>
          <p:nvPr>
            <p:ph idx="1"/>
          </p:nvPr>
        </p:nvSpPr>
        <p:spPr>
          <a:xfrm>
            <a:off x="677334" y="1524001"/>
            <a:ext cx="8596668" cy="4517362"/>
          </a:xfrm>
        </p:spPr>
        <p:txBody>
          <a:bodyPr>
            <a:normAutofit/>
          </a:bodyPr>
          <a:lstStyle/>
          <a:p>
            <a:pPr marL="0" lvl="0" indent="0">
              <a:buNone/>
            </a:pPr>
            <a:r>
              <a:rPr lang="en-IN" sz="2000" dirty="0">
                <a:latin typeface="Aptos" panose="020B0004020202020204" pitchFamily="34" charset="0"/>
              </a:rPr>
              <a:t>Less Oxygen to Alveoli</a:t>
            </a:r>
          </a:p>
          <a:p>
            <a:pPr lvl="0"/>
            <a:r>
              <a:rPr lang="en-IN" sz="2000" dirty="0">
                <a:latin typeface="Aptos" panose="020B0004020202020204" pitchFamily="34" charset="0"/>
              </a:rPr>
              <a:t>Neuromuscular weakness</a:t>
            </a:r>
          </a:p>
          <a:p>
            <a:pPr lvl="0"/>
            <a:r>
              <a:rPr lang="en-IN" sz="2000" dirty="0">
                <a:latin typeface="Aptos" panose="020B0004020202020204" pitchFamily="34" charset="0"/>
              </a:rPr>
              <a:t>CNS depression</a:t>
            </a:r>
          </a:p>
          <a:p>
            <a:pPr lvl="0"/>
            <a:r>
              <a:rPr lang="en-IN" sz="2000" dirty="0">
                <a:latin typeface="Aptos" panose="020B0004020202020204" pitchFamily="34" charset="0"/>
              </a:rPr>
              <a:t>Chest wall disorders</a:t>
            </a:r>
          </a:p>
          <a:p>
            <a:endParaRPr lang="en-IN" sz="2000" dirty="0">
              <a:latin typeface="Aptos" panose="020B0004020202020204" pitchFamily="34" charset="0"/>
            </a:endParaRPr>
          </a:p>
        </p:txBody>
      </p:sp>
      <p:sp>
        <p:nvSpPr>
          <p:cNvPr id="4" name="Date Placeholder 3">
            <a:extLst>
              <a:ext uri="{FF2B5EF4-FFF2-40B4-BE49-F238E27FC236}">
                <a16:creationId xmlns:a16="http://schemas.microsoft.com/office/drawing/2014/main" id="{6879CB32-10DC-F03B-805A-9F3FBB3C3452}"/>
              </a:ext>
            </a:extLst>
          </p:cNvPr>
          <p:cNvSpPr>
            <a:spLocks noGrp="1"/>
          </p:cNvSpPr>
          <p:nvPr>
            <p:ph type="dt" sz="half" idx="10"/>
          </p:nvPr>
        </p:nvSpPr>
        <p:spPr/>
        <p:txBody>
          <a:bodyPr/>
          <a:lstStyle/>
          <a:p>
            <a:fld id="{FE3AF0BD-69AE-4E79-A8BA-98935BCD684C}" type="datetime1">
              <a:rPr lang="en-IN" smtClean="0"/>
              <a:t>22-06-2026</a:t>
            </a:fld>
            <a:endParaRPr lang="en-IN"/>
          </a:p>
        </p:txBody>
      </p:sp>
      <p:sp>
        <p:nvSpPr>
          <p:cNvPr id="5" name="Slide Number Placeholder 4">
            <a:extLst>
              <a:ext uri="{FF2B5EF4-FFF2-40B4-BE49-F238E27FC236}">
                <a16:creationId xmlns:a16="http://schemas.microsoft.com/office/drawing/2014/main" id="{609CF4F8-31E0-6EB7-C3D8-248EA1F6A185}"/>
              </a:ext>
            </a:extLst>
          </p:cNvPr>
          <p:cNvSpPr>
            <a:spLocks noGrp="1"/>
          </p:cNvSpPr>
          <p:nvPr>
            <p:ph type="sldNum" sz="quarter" idx="12"/>
          </p:nvPr>
        </p:nvSpPr>
        <p:spPr/>
        <p:txBody>
          <a:bodyPr/>
          <a:lstStyle/>
          <a:p>
            <a:fld id="{16AFE9C0-3CF6-4441-A42E-E372A9089A2B}" type="slidenum">
              <a:rPr lang="en-IN" smtClean="0"/>
              <a:t>45</a:t>
            </a:fld>
            <a:endParaRPr lang="en-IN"/>
          </a:p>
        </p:txBody>
      </p:sp>
    </p:spTree>
    <p:extLst>
      <p:ext uri="{BB962C8B-B14F-4D97-AF65-F5344CB8AC3E}">
        <p14:creationId xmlns:p14="http://schemas.microsoft.com/office/powerpoint/2010/main" val="2657998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A4A9E-C7E2-9275-4433-D7C4A380844D}"/>
              </a:ext>
            </a:extLst>
          </p:cNvPr>
          <p:cNvSpPr>
            <a:spLocks noGrp="1"/>
          </p:cNvSpPr>
          <p:nvPr>
            <p:ph type="title"/>
          </p:nvPr>
        </p:nvSpPr>
        <p:spPr/>
        <p:txBody>
          <a:bodyPr/>
          <a:lstStyle/>
          <a:p>
            <a:r>
              <a:rPr lang="en-IN" dirty="0"/>
              <a:t>Haemoglobin Abnormalities</a:t>
            </a:r>
          </a:p>
        </p:txBody>
      </p:sp>
      <p:sp>
        <p:nvSpPr>
          <p:cNvPr id="3" name="Content Placeholder 2">
            <a:extLst>
              <a:ext uri="{FF2B5EF4-FFF2-40B4-BE49-F238E27FC236}">
                <a16:creationId xmlns:a16="http://schemas.microsoft.com/office/drawing/2014/main" id="{FF3A10B8-5A4A-6996-8954-23C170005612}"/>
              </a:ext>
            </a:extLst>
          </p:cNvPr>
          <p:cNvSpPr>
            <a:spLocks noGrp="1"/>
          </p:cNvSpPr>
          <p:nvPr>
            <p:ph idx="1"/>
          </p:nvPr>
        </p:nvSpPr>
        <p:spPr/>
        <p:txBody>
          <a:bodyPr>
            <a:normAutofit/>
          </a:bodyPr>
          <a:lstStyle/>
          <a:p>
            <a:pPr marL="0" indent="0">
              <a:buNone/>
            </a:pPr>
            <a:r>
              <a:rPr lang="en-IN" sz="2000" dirty="0">
                <a:latin typeface="Aptos" panose="020B0004020202020204" pitchFamily="34" charset="0"/>
              </a:rPr>
              <a:t>Even if lungs are normal:</a:t>
            </a:r>
          </a:p>
          <a:p>
            <a:r>
              <a:rPr lang="en-IN" sz="2000" dirty="0" err="1">
                <a:latin typeface="Aptos" panose="020B0004020202020204" pitchFamily="34" charset="0"/>
              </a:rPr>
              <a:t>Anemia</a:t>
            </a:r>
            <a:r>
              <a:rPr lang="en-IN" sz="2000" dirty="0">
                <a:latin typeface="Aptos" panose="020B0004020202020204" pitchFamily="34" charset="0"/>
              </a:rPr>
              <a:t> → ↓ oxygen carrying capacity</a:t>
            </a:r>
          </a:p>
          <a:p>
            <a:r>
              <a:rPr lang="en-IN" sz="2000" dirty="0">
                <a:latin typeface="Aptos" panose="020B0004020202020204" pitchFamily="34" charset="0"/>
              </a:rPr>
              <a:t>Carbon monoxide poisoning → </a:t>
            </a:r>
            <a:r>
              <a:rPr lang="en-IN" sz="2000" dirty="0" err="1">
                <a:latin typeface="Aptos" panose="020B0004020202020204" pitchFamily="34" charset="0"/>
              </a:rPr>
              <a:t>Hemoglobin</a:t>
            </a:r>
            <a:r>
              <a:rPr lang="en-IN" sz="2000" dirty="0">
                <a:latin typeface="Aptos" panose="020B0004020202020204" pitchFamily="34" charset="0"/>
              </a:rPr>
              <a:t> cannot bind O₂</a:t>
            </a:r>
          </a:p>
          <a:p>
            <a:pPr marL="0" indent="0">
              <a:buNone/>
            </a:pPr>
            <a:r>
              <a:rPr lang="en-IN" sz="2000" dirty="0">
                <a:latin typeface="Aptos" panose="020B0004020202020204" pitchFamily="34" charset="0"/>
              </a:rPr>
              <a:t>Result: Tissue hypoxia despite normal </a:t>
            </a:r>
            <a:r>
              <a:rPr lang="en-IN" sz="2000" dirty="0" err="1">
                <a:latin typeface="Aptos" panose="020B0004020202020204" pitchFamily="34" charset="0"/>
              </a:rPr>
              <a:t>PaO</a:t>
            </a:r>
            <a:r>
              <a:rPr lang="en-IN" sz="2000" dirty="0">
                <a:latin typeface="Aptos" panose="020B0004020202020204" pitchFamily="34" charset="0"/>
              </a:rPr>
              <a:t>₂.</a:t>
            </a:r>
          </a:p>
          <a:p>
            <a:endParaRPr lang="en-IN" sz="2000" dirty="0">
              <a:latin typeface="Aptos" panose="020B0004020202020204" pitchFamily="34" charset="0"/>
            </a:endParaRPr>
          </a:p>
        </p:txBody>
      </p:sp>
      <p:sp>
        <p:nvSpPr>
          <p:cNvPr id="4" name="Date Placeholder 3">
            <a:extLst>
              <a:ext uri="{FF2B5EF4-FFF2-40B4-BE49-F238E27FC236}">
                <a16:creationId xmlns:a16="http://schemas.microsoft.com/office/drawing/2014/main" id="{D4DC7098-FB2B-AEA1-F3C7-491258C8C092}"/>
              </a:ext>
            </a:extLst>
          </p:cNvPr>
          <p:cNvSpPr>
            <a:spLocks noGrp="1"/>
          </p:cNvSpPr>
          <p:nvPr>
            <p:ph type="dt" sz="half" idx="10"/>
          </p:nvPr>
        </p:nvSpPr>
        <p:spPr/>
        <p:txBody>
          <a:bodyPr/>
          <a:lstStyle/>
          <a:p>
            <a:fld id="{87FA1C17-4410-40FE-B1D7-D7014636FF57}" type="datetime1">
              <a:rPr lang="en-IN" smtClean="0"/>
              <a:t>22-06-2026</a:t>
            </a:fld>
            <a:endParaRPr lang="en-IN"/>
          </a:p>
        </p:txBody>
      </p:sp>
      <p:sp>
        <p:nvSpPr>
          <p:cNvPr id="5" name="Slide Number Placeholder 4">
            <a:extLst>
              <a:ext uri="{FF2B5EF4-FFF2-40B4-BE49-F238E27FC236}">
                <a16:creationId xmlns:a16="http://schemas.microsoft.com/office/drawing/2014/main" id="{9DD0DD88-1906-7B36-7A75-31FB30B4DDEC}"/>
              </a:ext>
            </a:extLst>
          </p:cNvPr>
          <p:cNvSpPr>
            <a:spLocks noGrp="1"/>
          </p:cNvSpPr>
          <p:nvPr>
            <p:ph type="sldNum" sz="quarter" idx="12"/>
          </p:nvPr>
        </p:nvSpPr>
        <p:spPr/>
        <p:txBody>
          <a:bodyPr/>
          <a:lstStyle/>
          <a:p>
            <a:fld id="{16AFE9C0-3CF6-4441-A42E-E372A9089A2B}" type="slidenum">
              <a:rPr lang="en-IN" smtClean="0"/>
              <a:t>46</a:t>
            </a:fld>
            <a:endParaRPr lang="en-IN"/>
          </a:p>
        </p:txBody>
      </p:sp>
    </p:spTree>
    <p:extLst>
      <p:ext uri="{BB962C8B-B14F-4D97-AF65-F5344CB8AC3E}">
        <p14:creationId xmlns:p14="http://schemas.microsoft.com/office/powerpoint/2010/main" val="28194011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CBB89-F36B-5AD6-F5EB-124D88AD0938}"/>
              </a:ext>
            </a:extLst>
          </p:cNvPr>
          <p:cNvSpPr>
            <a:spLocks noGrp="1"/>
          </p:cNvSpPr>
          <p:nvPr>
            <p:ph type="title"/>
          </p:nvPr>
        </p:nvSpPr>
        <p:spPr/>
        <p:txBody>
          <a:bodyPr/>
          <a:lstStyle/>
          <a:p>
            <a:r>
              <a:rPr lang="en-IN" dirty="0"/>
              <a:t>Increased Oxygen Demand</a:t>
            </a:r>
          </a:p>
        </p:txBody>
      </p:sp>
      <p:sp>
        <p:nvSpPr>
          <p:cNvPr id="3" name="Content Placeholder 2">
            <a:extLst>
              <a:ext uri="{FF2B5EF4-FFF2-40B4-BE49-F238E27FC236}">
                <a16:creationId xmlns:a16="http://schemas.microsoft.com/office/drawing/2014/main" id="{73111C8A-8432-70A8-1228-FF5C61920A4A}"/>
              </a:ext>
            </a:extLst>
          </p:cNvPr>
          <p:cNvSpPr>
            <a:spLocks noGrp="1"/>
          </p:cNvSpPr>
          <p:nvPr>
            <p:ph idx="1"/>
          </p:nvPr>
        </p:nvSpPr>
        <p:spPr/>
        <p:txBody>
          <a:bodyPr/>
          <a:lstStyle/>
          <a:p>
            <a:pPr marL="0" indent="0">
              <a:buNone/>
            </a:pPr>
            <a:r>
              <a:rPr lang="en-US" dirty="0">
                <a:latin typeface="Aptos" panose="020B0004020202020204" pitchFamily="34" charset="0"/>
              </a:rPr>
              <a:t>Even with normal lungs:</a:t>
            </a:r>
          </a:p>
          <a:p>
            <a:r>
              <a:rPr lang="en-US" dirty="0">
                <a:latin typeface="Aptos" panose="020B0004020202020204" pitchFamily="34" charset="0"/>
              </a:rPr>
              <a:t>Fever</a:t>
            </a:r>
          </a:p>
          <a:p>
            <a:r>
              <a:rPr lang="en-US" dirty="0">
                <a:latin typeface="Aptos" panose="020B0004020202020204" pitchFamily="34" charset="0"/>
              </a:rPr>
              <a:t>Sepsis</a:t>
            </a:r>
          </a:p>
          <a:p>
            <a:r>
              <a:rPr lang="en-US" dirty="0">
                <a:latin typeface="Aptos" panose="020B0004020202020204" pitchFamily="34" charset="0"/>
              </a:rPr>
              <a:t>Exercise</a:t>
            </a:r>
          </a:p>
          <a:p>
            <a:pPr marL="0" indent="0">
              <a:buNone/>
            </a:pPr>
            <a:r>
              <a:rPr lang="en-US" dirty="0">
                <a:latin typeface="Aptos" panose="020B0004020202020204" pitchFamily="34" charset="0"/>
              </a:rPr>
              <a:t>If oxygen demand exceeds supply → relative hypoxia.</a:t>
            </a:r>
          </a:p>
          <a:p>
            <a:endParaRPr lang="en-IN" dirty="0">
              <a:latin typeface="Aptos" panose="020B0004020202020204" pitchFamily="34" charset="0"/>
            </a:endParaRPr>
          </a:p>
        </p:txBody>
      </p:sp>
      <p:sp>
        <p:nvSpPr>
          <p:cNvPr id="4" name="Date Placeholder 3">
            <a:extLst>
              <a:ext uri="{FF2B5EF4-FFF2-40B4-BE49-F238E27FC236}">
                <a16:creationId xmlns:a16="http://schemas.microsoft.com/office/drawing/2014/main" id="{36C6ACD4-42F9-3744-4C4E-B4974D621537}"/>
              </a:ext>
            </a:extLst>
          </p:cNvPr>
          <p:cNvSpPr>
            <a:spLocks noGrp="1"/>
          </p:cNvSpPr>
          <p:nvPr>
            <p:ph type="dt" sz="half" idx="10"/>
          </p:nvPr>
        </p:nvSpPr>
        <p:spPr/>
        <p:txBody>
          <a:bodyPr/>
          <a:lstStyle/>
          <a:p>
            <a:fld id="{F7ABD11A-688B-4EE8-AC42-C81C9423DCB1}" type="datetime1">
              <a:rPr lang="en-IN" smtClean="0"/>
              <a:t>22-06-2026</a:t>
            </a:fld>
            <a:endParaRPr lang="en-IN"/>
          </a:p>
        </p:txBody>
      </p:sp>
      <p:sp>
        <p:nvSpPr>
          <p:cNvPr id="5" name="Slide Number Placeholder 4">
            <a:extLst>
              <a:ext uri="{FF2B5EF4-FFF2-40B4-BE49-F238E27FC236}">
                <a16:creationId xmlns:a16="http://schemas.microsoft.com/office/drawing/2014/main" id="{7A07CB1B-626C-8B92-C848-B7A1F6EB311D}"/>
              </a:ext>
            </a:extLst>
          </p:cNvPr>
          <p:cNvSpPr>
            <a:spLocks noGrp="1"/>
          </p:cNvSpPr>
          <p:nvPr>
            <p:ph type="sldNum" sz="quarter" idx="12"/>
          </p:nvPr>
        </p:nvSpPr>
        <p:spPr/>
        <p:txBody>
          <a:bodyPr/>
          <a:lstStyle/>
          <a:p>
            <a:fld id="{16AFE9C0-3CF6-4441-A42E-E372A9089A2B}" type="slidenum">
              <a:rPr lang="en-IN" smtClean="0"/>
              <a:t>47</a:t>
            </a:fld>
            <a:endParaRPr lang="en-IN"/>
          </a:p>
        </p:txBody>
      </p:sp>
    </p:spTree>
    <p:extLst>
      <p:ext uri="{BB962C8B-B14F-4D97-AF65-F5344CB8AC3E}">
        <p14:creationId xmlns:p14="http://schemas.microsoft.com/office/powerpoint/2010/main" val="2948419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C76AC-3F6B-83DA-AD71-1FEE1892ACAF}"/>
              </a:ext>
            </a:extLst>
          </p:cNvPr>
          <p:cNvSpPr>
            <a:spLocks noGrp="1"/>
          </p:cNvSpPr>
          <p:nvPr>
            <p:ph type="title"/>
          </p:nvPr>
        </p:nvSpPr>
        <p:spPr/>
        <p:txBody>
          <a:bodyPr/>
          <a:lstStyle/>
          <a:p>
            <a:r>
              <a:rPr lang="en-IN" dirty="0"/>
              <a:t>Cellular Level Problem</a:t>
            </a:r>
          </a:p>
        </p:txBody>
      </p:sp>
      <p:sp>
        <p:nvSpPr>
          <p:cNvPr id="3" name="Content Placeholder 2">
            <a:extLst>
              <a:ext uri="{FF2B5EF4-FFF2-40B4-BE49-F238E27FC236}">
                <a16:creationId xmlns:a16="http://schemas.microsoft.com/office/drawing/2014/main" id="{135CF92B-CC94-99B6-C8D1-F993740A404D}"/>
              </a:ext>
            </a:extLst>
          </p:cNvPr>
          <p:cNvSpPr>
            <a:spLocks noGrp="1"/>
          </p:cNvSpPr>
          <p:nvPr>
            <p:ph idx="1"/>
          </p:nvPr>
        </p:nvSpPr>
        <p:spPr>
          <a:xfrm>
            <a:off x="677334" y="1524001"/>
            <a:ext cx="8596668" cy="5021178"/>
          </a:xfrm>
        </p:spPr>
        <p:txBody>
          <a:bodyPr>
            <a:normAutofit/>
          </a:bodyPr>
          <a:lstStyle/>
          <a:p>
            <a:pPr marL="0" indent="0">
              <a:buNone/>
            </a:pPr>
            <a:r>
              <a:rPr lang="en-IN" sz="2000" b="1" dirty="0">
                <a:latin typeface="Aptos" panose="020B0004020202020204" pitchFamily="34" charset="0"/>
              </a:rPr>
              <a:t>Energy Failure</a:t>
            </a:r>
            <a:endParaRPr lang="en-IN" sz="2000" dirty="0">
              <a:latin typeface="Aptos" panose="020B0004020202020204" pitchFamily="34" charset="0"/>
            </a:endParaRPr>
          </a:p>
          <a:p>
            <a:pPr lvl="0"/>
            <a:r>
              <a:rPr lang="en-IN" sz="2000" dirty="0">
                <a:latin typeface="Aptos" panose="020B0004020202020204" pitchFamily="34" charset="0"/>
              </a:rPr>
              <a:t>Anaerobic metabolism → less ATP</a:t>
            </a:r>
          </a:p>
          <a:p>
            <a:pPr lvl="0"/>
            <a:r>
              <a:rPr lang="en-IN" sz="2000" dirty="0">
                <a:latin typeface="Aptos" panose="020B0004020202020204" pitchFamily="34" charset="0"/>
              </a:rPr>
              <a:t>Muscle fatigue and organ dysfunction</a:t>
            </a:r>
          </a:p>
          <a:p>
            <a:pPr marL="0" indent="0">
              <a:buNone/>
            </a:pPr>
            <a:r>
              <a:rPr lang="en-IN" sz="2000" b="1" dirty="0">
                <a:latin typeface="Aptos" panose="020B0004020202020204" pitchFamily="34" charset="0"/>
              </a:rPr>
              <a:t>Cellular Edema</a:t>
            </a:r>
            <a:endParaRPr lang="en-IN" sz="2000" dirty="0">
              <a:latin typeface="Aptos" panose="020B0004020202020204" pitchFamily="34" charset="0"/>
            </a:endParaRPr>
          </a:p>
          <a:p>
            <a:pPr lvl="0"/>
            <a:r>
              <a:rPr lang="en-IN" sz="2000" dirty="0">
                <a:latin typeface="Aptos" panose="020B0004020202020204" pitchFamily="34" charset="0"/>
              </a:rPr>
              <a:t>Failure of Na⁺–K⁺ pump</a:t>
            </a:r>
          </a:p>
          <a:p>
            <a:pPr lvl="0"/>
            <a:r>
              <a:rPr lang="en-IN" sz="2000" dirty="0">
                <a:latin typeface="Aptos" panose="020B0004020202020204" pitchFamily="34" charset="0"/>
              </a:rPr>
              <a:t>Increased membrane permeability</a:t>
            </a:r>
          </a:p>
          <a:p>
            <a:pPr lvl="0"/>
            <a:r>
              <a:rPr lang="en-IN" sz="2000" dirty="0">
                <a:latin typeface="Aptos" panose="020B0004020202020204" pitchFamily="34" charset="0"/>
              </a:rPr>
              <a:t>Mitochondrial dysfunction</a:t>
            </a:r>
          </a:p>
          <a:p>
            <a:pPr marL="0" indent="0">
              <a:buNone/>
            </a:pPr>
            <a:r>
              <a:rPr lang="en-IN" sz="2000" b="1" dirty="0">
                <a:latin typeface="Aptos" panose="020B0004020202020204" pitchFamily="34" charset="0"/>
              </a:rPr>
              <a:t>Oxidative Stress</a:t>
            </a:r>
            <a:endParaRPr lang="en-IN" sz="2000" dirty="0">
              <a:latin typeface="Aptos" panose="020B0004020202020204" pitchFamily="34" charset="0"/>
            </a:endParaRPr>
          </a:p>
          <a:p>
            <a:pPr lvl="0"/>
            <a:r>
              <a:rPr lang="en-IN" sz="2000" dirty="0">
                <a:latin typeface="Aptos" panose="020B0004020202020204" pitchFamily="34" charset="0"/>
              </a:rPr>
              <a:t>Hypoxia increases reactive oxygen species</a:t>
            </a:r>
          </a:p>
          <a:p>
            <a:pPr lvl="0"/>
            <a:r>
              <a:rPr lang="en-IN" sz="2000" dirty="0">
                <a:latin typeface="Aptos" panose="020B0004020202020204" pitchFamily="34" charset="0"/>
              </a:rPr>
              <a:t>Alters ion channels and cellular transport mechanisms</a:t>
            </a:r>
          </a:p>
          <a:p>
            <a:endParaRPr lang="en-IN" sz="2000" dirty="0">
              <a:latin typeface="Aptos" panose="020B0004020202020204" pitchFamily="34" charset="0"/>
            </a:endParaRPr>
          </a:p>
        </p:txBody>
      </p:sp>
      <p:sp>
        <p:nvSpPr>
          <p:cNvPr id="4" name="Date Placeholder 3">
            <a:extLst>
              <a:ext uri="{FF2B5EF4-FFF2-40B4-BE49-F238E27FC236}">
                <a16:creationId xmlns:a16="http://schemas.microsoft.com/office/drawing/2014/main" id="{B1456600-8CAE-4EAF-1C35-FB9CE676E9C6}"/>
              </a:ext>
            </a:extLst>
          </p:cNvPr>
          <p:cNvSpPr>
            <a:spLocks noGrp="1"/>
          </p:cNvSpPr>
          <p:nvPr>
            <p:ph type="dt" sz="half" idx="10"/>
          </p:nvPr>
        </p:nvSpPr>
        <p:spPr/>
        <p:txBody>
          <a:bodyPr/>
          <a:lstStyle/>
          <a:p>
            <a:fld id="{204D4055-D198-4E8D-AC41-978ED6E99B05}" type="datetime1">
              <a:rPr lang="en-IN" smtClean="0"/>
              <a:t>22-06-2026</a:t>
            </a:fld>
            <a:endParaRPr lang="en-IN"/>
          </a:p>
        </p:txBody>
      </p:sp>
      <p:sp>
        <p:nvSpPr>
          <p:cNvPr id="5" name="Slide Number Placeholder 4">
            <a:extLst>
              <a:ext uri="{FF2B5EF4-FFF2-40B4-BE49-F238E27FC236}">
                <a16:creationId xmlns:a16="http://schemas.microsoft.com/office/drawing/2014/main" id="{E142C33B-B782-BFC7-A772-3D1A40F33E16}"/>
              </a:ext>
            </a:extLst>
          </p:cNvPr>
          <p:cNvSpPr>
            <a:spLocks noGrp="1"/>
          </p:cNvSpPr>
          <p:nvPr>
            <p:ph type="sldNum" sz="quarter" idx="12"/>
          </p:nvPr>
        </p:nvSpPr>
        <p:spPr/>
        <p:txBody>
          <a:bodyPr/>
          <a:lstStyle/>
          <a:p>
            <a:fld id="{16AFE9C0-3CF6-4441-A42E-E372A9089A2B}" type="slidenum">
              <a:rPr lang="en-IN" smtClean="0"/>
              <a:t>48</a:t>
            </a:fld>
            <a:endParaRPr lang="en-IN"/>
          </a:p>
        </p:txBody>
      </p:sp>
    </p:spTree>
    <p:extLst>
      <p:ext uri="{BB962C8B-B14F-4D97-AF65-F5344CB8AC3E}">
        <p14:creationId xmlns:p14="http://schemas.microsoft.com/office/powerpoint/2010/main" val="42361904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AE551-DE53-5BEE-3F8A-1C014CAEC256}"/>
              </a:ext>
            </a:extLst>
          </p:cNvPr>
          <p:cNvSpPr>
            <a:spLocks noGrp="1"/>
          </p:cNvSpPr>
          <p:nvPr>
            <p:ph type="title"/>
          </p:nvPr>
        </p:nvSpPr>
        <p:spPr/>
        <p:txBody>
          <a:bodyPr/>
          <a:lstStyle/>
          <a:p>
            <a:r>
              <a:rPr lang="en-IN" dirty="0"/>
              <a:t>Gas transport</a:t>
            </a:r>
          </a:p>
        </p:txBody>
      </p:sp>
      <p:pic>
        <p:nvPicPr>
          <p:cNvPr id="5" name="Content Placeholder 4">
            <a:extLst>
              <a:ext uri="{FF2B5EF4-FFF2-40B4-BE49-F238E27FC236}">
                <a16:creationId xmlns:a16="http://schemas.microsoft.com/office/drawing/2014/main" id="{5CDAF04E-3976-7239-5A86-8830D72B8FC1}"/>
              </a:ext>
            </a:extLst>
          </p:cNvPr>
          <p:cNvPicPr>
            <a:picLocks noGrp="1" noChangeAspect="1"/>
          </p:cNvPicPr>
          <p:nvPr>
            <p:ph idx="1"/>
          </p:nvPr>
        </p:nvPicPr>
        <p:blipFill>
          <a:blip r:embed="rId2"/>
          <a:stretch>
            <a:fillRect/>
          </a:stretch>
        </p:blipFill>
        <p:spPr>
          <a:xfrm>
            <a:off x="834189" y="1340088"/>
            <a:ext cx="8133348" cy="5422232"/>
          </a:xfrm>
          <a:prstGeom prst="rect">
            <a:avLst/>
          </a:prstGeom>
        </p:spPr>
      </p:pic>
      <p:sp>
        <p:nvSpPr>
          <p:cNvPr id="3" name="Date Placeholder 2">
            <a:extLst>
              <a:ext uri="{FF2B5EF4-FFF2-40B4-BE49-F238E27FC236}">
                <a16:creationId xmlns:a16="http://schemas.microsoft.com/office/drawing/2014/main" id="{217FA7CC-6491-4F27-DB06-4A12D5B3193D}"/>
              </a:ext>
            </a:extLst>
          </p:cNvPr>
          <p:cNvSpPr>
            <a:spLocks noGrp="1"/>
          </p:cNvSpPr>
          <p:nvPr>
            <p:ph type="dt" sz="half" idx="10"/>
          </p:nvPr>
        </p:nvSpPr>
        <p:spPr/>
        <p:txBody>
          <a:bodyPr/>
          <a:lstStyle/>
          <a:p>
            <a:fld id="{997F2C4C-13A5-41D6-A6A5-CE46F15F979F}" type="datetime1">
              <a:rPr lang="en-IN" smtClean="0"/>
              <a:t>22-06-2026</a:t>
            </a:fld>
            <a:endParaRPr lang="en-IN"/>
          </a:p>
        </p:txBody>
      </p:sp>
      <p:sp>
        <p:nvSpPr>
          <p:cNvPr id="4" name="Slide Number Placeholder 3">
            <a:extLst>
              <a:ext uri="{FF2B5EF4-FFF2-40B4-BE49-F238E27FC236}">
                <a16:creationId xmlns:a16="http://schemas.microsoft.com/office/drawing/2014/main" id="{50687A78-2ADA-84B1-9211-026CCDB2D7D8}"/>
              </a:ext>
            </a:extLst>
          </p:cNvPr>
          <p:cNvSpPr>
            <a:spLocks noGrp="1"/>
          </p:cNvSpPr>
          <p:nvPr>
            <p:ph type="sldNum" sz="quarter" idx="12"/>
          </p:nvPr>
        </p:nvSpPr>
        <p:spPr/>
        <p:txBody>
          <a:bodyPr/>
          <a:lstStyle/>
          <a:p>
            <a:fld id="{16AFE9C0-3CF6-4441-A42E-E372A9089A2B}" type="slidenum">
              <a:rPr lang="en-IN" smtClean="0"/>
              <a:t>49</a:t>
            </a:fld>
            <a:endParaRPr lang="en-IN"/>
          </a:p>
        </p:txBody>
      </p:sp>
    </p:spTree>
    <p:extLst>
      <p:ext uri="{BB962C8B-B14F-4D97-AF65-F5344CB8AC3E}">
        <p14:creationId xmlns:p14="http://schemas.microsoft.com/office/powerpoint/2010/main" val="41878552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ABA53-8FC0-E980-9281-3244CC021AA9}"/>
              </a:ext>
            </a:extLst>
          </p:cNvPr>
          <p:cNvSpPr>
            <a:spLocks noGrp="1"/>
          </p:cNvSpPr>
          <p:nvPr>
            <p:ph type="title"/>
          </p:nvPr>
        </p:nvSpPr>
        <p:spPr/>
        <p:txBody>
          <a:bodyPr/>
          <a:lstStyle/>
          <a:p>
            <a:r>
              <a:rPr lang="en-IN" dirty="0"/>
              <a:t>Regulation of respiration</a:t>
            </a:r>
          </a:p>
        </p:txBody>
      </p:sp>
      <p:pic>
        <p:nvPicPr>
          <p:cNvPr id="5" name="Content Placeholder 4">
            <a:extLst>
              <a:ext uri="{FF2B5EF4-FFF2-40B4-BE49-F238E27FC236}">
                <a16:creationId xmlns:a16="http://schemas.microsoft.com/office/drawing/2014/main" id="{8668FE56-6BDA-6936-C849-A8820108F186}"/>
              </a:ext>
            </a:extLst>
          </p:cNvPr>
          <p:cNvPicPr>
            <a:picLocks noGrp="1" noChangeAspect="1"/>
          </p:cNvPicPr>
          <p:nvPr>
            <p:ph idx="1"/>
          </p:nvPr>
        </p:nvPicPr>
        <p:blipFill>
          <a:blip r:embed="rId3"/>
          <a:stretch>
            <a:fillRect/>
          </a:stretch>
        </p:blipFill>
        <p:spPr>
          <a:xfrm>
            <a:off x="930442" y="1404256"/>
            <a:ext cx="8180615" cy="5453744"/>
          </a:xfrm>
          <a:prstGeom prst="rect">
            <a:avLst/>
          </a:prstGeom>
        </p:spPr>
      </p:pic>
      <p:sp>
        <p:nvSpPr>
          <p:cNvPr id="3" name="Date Placeholder 2">
            <a:extLst>
              <a:ext uri="{FF2B5EF4-FFF2-40B4-BE49-F238E27FC236}">
                <a16:creationId xmlns:a16="http://schemas.microsoft.com/office/drawing/2014/main" id="{D52AB169-FBBD-46E3-00E5-BED3D91FDED2}"/>
              </a:ext>
            </a:extLst>
          </p:cNvPr>
          <p:cNvSpPr>
            <a:spLocks noGrp="1"/>
          </p:cNvSpPr>
          <p:nvPr>
            <p:ph type="dt" sz="half" idx="10"/>
          </p:nvPr>
        </p:nvSpPr>
        <p:spPr/>
        <p:txBody>
          <a:bodyPr/>
          <a:lstStyle/>
          <a:p>
            <a:fld id="{BAAC46A6-BE81-4AB2-9A53-EF5AEF26A5FA}" type="datetime1">
              <a:rPr lang="en-IN" smtClean="0"/>
              <a:t>22-06-2026</a:t>
            </a:fld>
            <a:endParaRPr lang="en-IN"/>
          </a:p>
        </p:txBody>
      </p:sp>
      <p:sp>
        <p:nvSpPr>
          <p:cNvPr id="4" name="Slide Number Placeholder 3">
            <a:extLst>
              <a:ext uri="{FF2B5EF4-FFF2-40B4-BE49-F238E27FC236}">
                <a16:creationId xmlns:a16="http://schemas.microsoft.com/office/drawing/2014/main" id="{31CE6683-75FD-A667-D392-D4F017148D95}"/>
              </a:ext>
            </a:extLst>
          </p:cNvPr>
          <p:cNvSpPr>
            <a:spLocks noGrp="1"/>
          </p:cNvSpPr>
          <p:nvPr>
            <p:ph type="sldNum" sz="quarter" idx="12"/>
          </p:nvPr>
        </p:nvSpPr>
        <p:spPr/>
        <p:txBody>
          <a:bodyPr/>
          <a:lstStyle/>
          <a:p>
            <a:fld id="{16AFE9C0-3CF6-4441-A42E-E372A9089A2B}" type="slidenum">
              <a:rPr lang="en-IN" smtClean="0"/>
              <a:t>50</a:t>
            </a:fld>
            <a:endParaRPr lang="en-IN"/>
          </a:p>
        </p:txBody>
      </p:sp>
    </p:spTree>
    <p:extLst>
      <p:ext uri="{BB962C8B-B14F-4D97-AF65-F5344CB8AC3E}">
        <p14:creationId xmlns:p14="http://schemas.microsoft.com/office/powerpoint/2010/main" val="30995926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E85CDD-6C98-0FE0-6407-3333CF119F99}"/>
              </a:ext>
            </a:extLst>
          </p:cNvPr>
          <p:cNvSpPr>
            <a:spLocks noGrp="1"/>
          </p:cNvSpPr>
          <p:nvPr>
            <p:ph sz="half" idx="1"/>
          </p:nvPr>
        </p:nvSpPr>
        <p:spPr>
          <a:xfrm>
            <a:off x="677334" y="1225683"/>
            <a:ext cx="4184035" cy="4815678"/>
          </a:xfrm>
        </p:spPr>
        <p:txBody>
          <a:bodyPr>
            <a:normAutofit fontScale="85000" lnSpcReduction="20000"/>
          </a:bodyPr>
          <a:lstStyle/>
          <a:p>
            <a:r>
              <a:rPr lang="en-IN" sz="2800" b="1" dirty="0"/>
              <a:t>CO₂ ↑</a:t>
            </a:r>
          </a:p>
          <a:p>
            <a:pPr marL="0" indent="0">
              <a:buNone/>
            </a:pPr>
            <a:r>
              <a:rPr lang="en-IN" sz="2800" b="1" dirty="0"/>
              <a:t>          ↓</a:t>
            </a:r>
          </a:p>
          <a:p>
            <a:r>
              <a:rPr lang="en-IN" sz="2800" b="1" dirty="0"/>
              <a:t>Central Chemoreceptors</a:t>
            </a:r>
          </a:p>
          <a:p>
            <a:pPr marL="0" indent="0">
              <a:buNone/>
            </a:pPr>
            <a:r>
              <a:rPr lang="en-IN" sz="2800" b="1" dirty="0"/>
              <a:t>          ↓</a:t>
            </a:r>
          </a:p>
          <a:p>
            <a:r>
              <a:rPr lang="en-IN" sz="2800" b="1" dirty="0"/>
              <a:t>Medulla</a:t>
            </a:r>
          </a:p>
          <a:p>
            <a:pPr marL="0" indent="0">
              <a:buNone/>
            </a:pPr>
            <a:r>
              <a:rPr lang="en-IN" sz="2800" b="1" dirty="0"/>
              <a:t>          ↓</a:t>
            </a:r>
          </a:p>
          <a:p>
            <a:r>
              <a:rPr lang="en-IN" sz="2800" b="1" dirty="0"/>
              <a:t>Phrenic Nerve</a:t>
            </a:r>
          </a:p>
          <a:p>
            <a:pPr marL="0" indent="0">
              <a:buNone/>
            </a:pPr>
            <a:r>
              <a:rPr lang="en-IN" sz="2800" b="1" dirty="0"/>
              <a:t>          ↓</a:t>
            </a:r>
          </a:p>
          <a:p>
            <a:r>
              <a:rPr lang="en-IN" sz="2800" b="1" dirty="0"/>
              <a:t>Diaphragm</a:t>
            </a:r>
          </a:p>
          <a:p>
            <a:pPr marL="0" indent="0">
              <a:buNone/>
            </a:pPr>
            <a:r>
              <a:rPr lang="en-IN" sz="2800" b="1" dirty="0"/>
              <a:t>          ↓</a:t>
            </a:r>
          </a:p>
          <a:p>
            <a:r>
              <a:rPr lang="en-IN" sz="2800" b="1" dirty="0"/>
              <a:t>Breathing ↑</a:t>
            </a:r>
          </a:p>
        </p:txBody>
      </p:sp>
      <p:sp>
        <p:nvSpPr>
          <p:cNvPr id="5" name="Content Placeholder 4">
            <a:extLst>
              <a:ext uri="{FF2B5EF4-FFF2-40B4-BE49-F238E27FC236}">
                <a16:creationId xmlns:a16="http://schemas.microsoft.com/office/drawing/2014/main" id="{60B2FFA8-2BCE-6CCA-445B-7F0402444F72}"/>
              </a:ext>
            </a:extLst>
          </p:cNvPr>
          <p:cNvSpPr>
            <a:spLocks noGrp="1"/>
          </p:cNvSpPr>
          <p:nvPr>
            <p:ph sz="half" idx="2"/>
          </p:nvPr>
        </p:nvSpPr>
        <p:spPr>
          <a:xfrm>
            <a:off x="5089970" y="1225685"/>
            <a:ext cx="4184034" cy="4815678"/>
          </a:xfrm>
        </p:spPr>
        <p:txBody>
          <a:bodyPr>
            <a:normAutofit fontScale="85000" lnSpcReduction="20000"/>
          </a:bodyPr>
          <a:lstStyle/>
          <a:p>
            <a:r>
              <a:rPr lang="en-IN" sz="3300" b="1" dirty="0"/>
              <a:t>Peripheral Chemoreceptors</a:t>
            </a:r>
          </a:p>
          <a:p>
            <a:pPr marL="0" indent="0">
              <a:buNone/>
            </a:pPr>
            <a:r>
              <a:rPr lang="en-IN" sz="3300" b="1" dirty="0"/>
              <a:t>            ↓</a:t>
            </a:r>
          </a:p>
          <a:p>
            <a:r>
              <a:rPr lang="en-IN" sz="3300" b="1" dirty="0"/>
              <a:t>Low O₂ (&lt;60 mmHg)</a:t>
            </a:r>
          </a:p>
          <a:p>
            <a:pPr marL="0" indent="0">
              <a:buNone/>
            </a:pPr>
            <a:r>
              <a:rPr lang="en-IN" sz="3300" b="1" dirty="0"/>
              <a:t>            ↓</a:t>
            </a:r>
          </a:p>
          <a:p>
            <a:r>
              <a:rPr lang="en-IN" sz="3300" b="1" dirty="0"/>
              <a:t>Increase Respiration</a:t>
            </a:r>
          </a:p>
          <a:p>
            <a:endParaRPr lang="en-IN" sz="2400" dirty="0"/>
          </a:p>
        </p:txBody>
      </p:sp>
      <p:sp>
        <p:nvSpPr>
          <p:cNvPr id="2" name="Date Placeholder 1">
            <a:extLst>
              <a:ext uri="{FF2B5EF4-FFF2-40B4-BE49-F238E27FC236}">
                <a16:creationId xmlns:a16="http://schemas.microsoft.com/office/drawing/2014/main" id="{8017A8DE-4F0F-3135-CE4F-0FD58843064B}"/>
              </a:ext>
            </a:extLst>
          </p:cNvPr>
          <p:cNvSpPr>
            <a:spLocks noGrp="1"/>
          </p:cNvSpPr>
          <p:nvPr>
            <p:ph type="dt" sz="half" idx="10"/>
          </p:nvPr>
        </p:nvSpPr>
        <p:spPr/>
        <p:txBody>
          <a:bodyPr/>
          <a:lstStyle/>
          <a:p>
            <a:fld id="{87F80467-7C6F-4284-9643-CE97861B6C00}" type="datetime1">
              <a:rPr lang="en-IN" smtClean="0"/>
              <a:t>22-06-2026</a:t>
            </a:fld>
            <a:endParaRPr lang="en-IN"/>
          </a:p>
        </p:txBody>
      </p:sp>
      <p:sp>
        <p:nvSpPr>
          <p:cNvPr id="4" name="Slide Number Placeholder 3">
            <a:extLst>
              <a:ext uri="{FF2B5EF4-FFF2-40B4-BE49-F238E27FC236}">
                <a16:creationId xmlns:a16="http://schemas.microsoft.com/office/drawing/2014/main" id="{BC5C7F13-1F9F-F5E4-8240-FC778EC60288}"/>
              </a:ext>
            </a:extLst>
          </p:cNvPr>
          <p:cNvSpPr>
            <a:spLocks noGrp="1"/>
          </p:cNvSpPr>
          <p:nvPr>
            <p:ph type="sldNum" sz="quarter" idx="12"/>
          </p:nvPr>
        </p:nvSpPr>
        <p:spPr/>
        <p:txBody>
          <a:bodyPr/>
          <a:lstStyle/>
          <a:p>
            <a:fld id="{16AFE9C0-3CF6-4441-A42E-E372A9089A2B}" type="slidenum">
              <a:rPr lang="en-IN" smtClean="0"/>
              <a:t>51</a:t>
            </a:fld>
            <a:endParaRPr lang="en-IN"/>
          </a:p>
        </p:txBody>
      </p:sp>
    </p:spTree>
    <p:extLst>
      <p:ext uri="{BB962C8B-B14F-4D97-AF65-F5344CB8AC3E}">
        <p14:creationId xmlns:p14="http://schemas.microsoft.com/office/powerpoint/2010/main" val="22606202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B65FB-5454-44A0-336D-3B648CDD56F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1196F1-9D80-6064-C0C7-C6ACA5B80E98}"/>
              </a:ext>
            </a:extLst>
          </p:cNvPr>
          <p:cNvSpPr>
            <a:spLocks noGrp="1"/>
          </p:cNvSpPr>
          <p:nvPr>
            <p:ph idx="1"/>
          </p:nvPr>
        </p:nvSpPr>
        <p:spPr/>
        <p:txBody>
          <a:bodyPr>
            <a:normAutofit/>
          </a:bodyPr>
          <a:lstStyle/>
          <a:p>
            <a:pPr marL="0" indent="0" algn="ctr">
              <a:buNone/>
            </a:pPr>
            <a:r>
              <a:rPr lang="en-IN" sz="10700" dirty="0"/>
              <a:t>THANK YOU</a:t>
            </a:r>
          </a:p>
        </p:txBody>
      </p:sp>
      <p:sp>
        <p:nvSpPr>
          <p:cNvPr id="2" name="Date Placeholder 1">
            <a:extLst>
              <a:ext uri="{FF2B5EF4-FFF2-40B4-BE49-F238E27FC236}">
                <a16:creationId xmlns:a16="http://schemas.microsoft.com/office/drawing/2014/main" id="{7AD05788-1697-5D46-25F8-E043EAD29DFB}"/>
              </a:ext>
            </a:extLst>
          </p:cNvPr>
          <p:cNvSpPr>
            <a:spLocks noGrp="1"/>
          </p:cNvSpPr>
          <p:nvPr>
            <p:ph type="dt" sz="half" idx="10"/>
          </p:nvPr>
        </p:nvSpPr>
        <p:spPr/>
        <p:txBody>
          <a:bodyPr/>
          <a:lstStyle/>
          <a:p>
            <a:fld id="{0CFA6C51-84BE-48DA-A057-7FC3B77F6500}" type="datetime1">
              <a:rPr lang="en-IN" smtClean="0"/>
              <a:t>22-06-2026</a:t>
            </a:fld>
            <a:endParaRPr lang="en-IN"/>
          </a:p>
        </p:txBody>
      </p:sp>
      <p:sp>
        <p:nvSpPr>
          <p:cNvPr id="4" name="Slide Number Placeholder 3">
            <a:extLst>
              <a:ext uri="{FF2B5EF4-FFF2-40B4-BE49-F238E27FC236}">
                <a16:creationId xmlns:a16="http://schemas.microsoft.com/office/drawing/2014/main" id="{3F63D35A-C93C-E708-1D4E-21DFE0C2ABFF}"/>
              </a:ext>
            </a:extLst>
          </p:cNvPr>
          <p:cNvSpPr>
            <a:spLocks noGrp="1"/>
          </p:cNvSpPr>
          <p:nvPr>
            <p:ph type="sldNum" sz="quarter" idx="12"/>
          </p:nvPr>
        </p:nvSpPr>
        <p:spPr/>
        <p:txBody>
          <a:bodyPr/>
          <a:lstStyle/>
          <a:p>
            <a:fld id="{16AFE9C0-3CF6-4441-A42E-E372A9089A2B}" type="slidenum">
              <a:rPr lang="en-IN" smtClean="0"/>
              <a:t>52</a:t>
            </a:fld>
            <a:endParaRPr lang="en-IN"/>
          </a:p>
        </p:txBody>
      </p:sp>
    </p:spTree>
    <p:extLst>
      <p:ext uri="{BB962C8B-B14F-4D97-AF65-F5344CB8AC3E}">
        <p14:creationId xmlns:p14="http://schemas.microsoft.com/office/powerpoint/2010/main" val="16476128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AD8C691-1795-C026-2E34-426F1D9C1AC3}"/>
              </a:ext>
            </a:extLst>
          </p:cNvPr>
          <p:cNvPicPr>
            <a:picLocks noChangeAspect="1"/>
          </p:cNvPicPr>
          <p:nvPr/>
        </p:nvPicPr>
        <p:blipFill>
          <a:blip r:embed="rId2"/>
          <a:stretch>
            <a:fillRect/>
          </a:stretch>
        </p:blipFill>
        <p:spPr>
          <a:xfrm>
            <a:off x="844579" y="304196"/>
            <a:ext cx="6770615" cy="6433488"/>
          </a:xfrm>
          <a:prstGeom prst="rect">
            <a:avLst/>
          </a:prstGeom>
        </p:spPr>
      </p:pic>
      <p:sp>
        <p:nvSpPr>
          <p:cNvPr id="7" name="Date Placeholder 6">
            <a:extLst>
              <a:ext uri="{FF2B5EF4-FFF2-40B4-BE49-F238E27FC236}">
                <a16:creationId xmlns:a16="http://schemas.microsoft.com/office/drawing/2014/main" id="{383AE11F-6491-D423-8540-2D53A14BD289}"/>
              </a:ext>
            </a:extLst>
          </p:cNvPr>
          <p:cNvSpPr>
            <a:spLocks noGrp="1"/>
          </p:cNvSpPr>
          <p:nvPr>
            <p:ph type="dt" sz="half" idx="10"/>
          </p:nvPr>
        </p:nvSpPr>
        <p:spPr/>
        <p:txBody>
          <a:bodyPr/>
          <a:lstStyle/>
          <a:p>
            <a:fld id="{C930AC7B-CF19-479E-8F99-025C019AB160}" type="datetime1">
              <a:rPr lang="en-IN" smtClean="0"/>
              <a:t>22-06-2026</a:t>
            </a:fld>
            <a:endParaRPr lang="en-IN"/>
          </a:p>
        </p:txBody>
      </p:sp>
      <p:sp>
        <p:nvSpPr>
          <p:cNvPr id="8" name="Slide Number Placeholder 7">
            <a:extLst>
              <a:ext uri="{FF2B5EF4-FFF2-40B4-BE49-F238E27FC236}">
                <a16:creationId xmlns:a16="http://schemas.microsoft.com/office/drawing/2014/main" id="{4E08ADC1-3607-980C-034A-A1B6523C4AFB}"/>
              </a:ext>
            </a:extLst>
          </p:cNvPr>
          <p:cNvSpPr>
            <a:spLocks noGrp="1"/>
          </p:cNvSpPr>
          <p:nvPr>
            <p:ph type="sldNum" sz="quarter" idx="12"/>
          </p:nvPr>
        </p:nvSpPr>
        <p:spPr/>
        <p:txBody>
          <a:bodyPr/>
          <a:lstStyle/>
          <a:p>
            <a:fld id="{16AFE9C0-3CF6-4441-A42E-E372A9089A2B}" type="slidenum">
              <a:rPr lang="en-IN" smtClean="0"/>
              <a:t>53</a:t>
            </a:fld>
            <a:endParaRPr lang="en-IN"/>
          </a:p>
        </p:txBody>
      </p:sp>
    </p:spTree>
    <p:extLst>
      <p:ext uri="{BB962C8B-B14F-4D97-AF65-F5344CB8AC3E}">
        <p14:creationId xmlns:p14="http://schemas.microsoft.com/office/powerpoint/2010/main" val="20866433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2093</TotalTime>
  <Words>1872</Words>
  <Application>Microsoft Office PowerPoint</Application>
  <PresentationFormat>Widescreen</PresentationFormat>
  <Paragraphs>390</Paragraphs>
  <Slides>53</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Aptos</vt:lpstr>
      <vt:lpstr>Aptos Display</vt:lpstr>
      <vt:lpstr>Arial</vt:lpstr>
      <vt:lpstr>Arial Black</vt:lpstr>
      <vt:lpstr>Times New Roman</vt:lpstr>
      <vt:lpstr>Trebuchet MS</vt:lpstr>
      <vt:lpstr>Wingdings 3</vt:lpstr>
      <vt:lpstr>Facet</vt:lpstr>
      <vt:lpstr>PowerPoint Presentation</vt:lpstr>
      <vt:lpstr>Contents</vt:lpstr>
      <vt:lpstr>Respiratory System</vt:lpstr>
      <vt:lpstr>PowerPoint Presentation</vt:lpstr>
      <vt:lpstr>Trachea</vt:lpstr>
      <vt:lpstr>PowerPoint Presentation</vt:lpstr>
      <vt:lpstr>Bronchial Tree</vt:lpstr>
      <vt:lpstr>Bronchopulmonary Segments</vt:lpstr>
      <vt:lpstr>Pleura and pleural cavity</vt:lpstr>
      <vt:lpstr>Alveoli</vt:lpstr>
      <vt:lpstr>Surfactant</vt:lpstr>
      <vt:lpstr>Circulation</vt:lpstr>
      <vt:lpstr>PowerPoint Presentation</vt:lpstr>
      <vt:lpstr>PowerPoint Presentation</vt:lpstr>
      <vt:lpstr>Pump handle &amp; Bucket handle movement</vt:lpstr>
      <vt:lpstr>Boyle’s law</vt:lpstr>
      <vt:lpstr>Lung Volumes &amp; Capacities</vt:lpstr>
      <vt:lpstr>Spirometry(Flow-volume loop)</vt:lpstr>
      <vt:lpstr>Gaseous exchange</vt:lpstr>
      <vt:lpstr>Respiratory membrane</vt:lpstr>
      <vt:lpstr>PowerPoint Presentation</vt:lpstr>
      <vt:lpstr>Diffusing Capacity</vt:lpstr>
      <vt:lpstr>Factors Affecting Diffusing Capacity</vt:lpstr>
      <vt:lpstr>Partial pressure of oxygen and carbon dioxide</vt:lpstr>
      <vt:lpstr>Diffusion of Oxygen from Atmospheric Air into Alveoli</vt:lpstr>
      <vt:lpstr>Diffusion of Oxygen from Alveoli into Blood </vt:lpstr>
      <vt:lpstr>PowerPoint Presentation</vt:lpstr>
      <vt:lpstr>Carbon Dioxide Diffusion Diffusion of Carbon Dioxide from Blood into Alveoli</vt:lpstr>
      <vt:lpstr>PowerPoint Presentation</vt:lpstr>
      <vt:lpstr>Diffusion of Carbon Dioxide from Alveoli into Atmospheric Air</vt:lpstr>
      <vt:lpstr>EXCHANGE OF RESPIRATORY GASES AT TISSUE LEVEL</vt:lpstr>
      <vt:lpstr>DIFFUSION OF OXYGEN FROM BLOOD INTO THE TISSUES</vt:lpstr>
      <vt:lpstr>PowerPoint Presentation</vt:lpstr>
      <vt:lpstr>DIFFUSION OF CARBON DIOXIDE FROM TISSUES INTO THE BLOOD</vt:lpstr>
      <vt:lpstr>PowerPoint Presentation</vt:lpstr>
      <vt:lpstr>PowerPoint Presentation</vt:lpstr>
      <vt:lpstr>Impaired Gas Exchange </vt:lpstr>
      <vt:lpstr>PowerPoint Presentation</vt:lpstr>
      <vt:lpstr>PowerPoint Presentation</vt:lpstr>
      <vt:lpstr>Causes</vt:lpstr>
      <vt:lpstr>Mechanisms of Impaired Gas Exchange</vt:lpstr>
      <vt:lpstr>Ventilation–Perfusion (V/Q) Mis-match </vt:lpstr>
      <vt:lpstr>Diffusion Limitation</vt:lpstr>
      <vt:lpstr>Shunt</vt:lpstr>
      <vt:lpstr>Alveolar Hypoventilation</vt:lpstr>
      <vt:lpstr>Haemoglobin Abnormalities</vt:lpstr>
      <vt:lpstr>Increased Oxygen Demand</vt:lpstr>
      <vt:lpstr>Cellular Level Problem</vt:lpstr>
      <vt:lpstr>Gas transport</vt:lpstr>
      <vt:lpstr>Regulation of respiration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Priyanka Parida</dc:creator>
  <cp:lastModifiedBy>Dr. Priyanka Parida</cp:lastModifiedBy>
  <cp:revision>67</cp:revision>
  <dcterms:created xsi:type="dcterms:W3CDTF">2026-02-10T16:54:44Z</dcterms:created>
  <dcterms:modified xsi:type="dcterms:W3CDTF">2026-06-22T15:26:03Z</dcterms:modified>
</cp:coreProperties>
</file>