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59" r:id="rId8"/>
    <p:sldId id="260" r:id="rId9"/>
    <p:sldId id="261" r:id="rId10"/>
    <p:sldId id="285" r:id="rId11"/>
    <p:sldId id="279" r:id="rId12"/>
    <p:sldId id="262" r:id="rId13"/>
    <p:sldId id="276" r:id="rId14"/>
    <p:sldId id="263" r:id="rId15"/>
    <p:sldId id="281" r:id="rId16"/>
    <p:sldId id="267" r:id="rId17"/>
    <p:sldId id="278" r:id="rId18"/>
    <p:sldId id="268" r:id="rId19"/>
    <p:sldId id="269" r:id="rId20"/>
    <p:sldId id="270" r:id="rId21"/>
    <p:sldId id="271" r:id="rId22"/>
    <p:sldId id="272" r:id="rId23"/>
    <p:sldId id="275" r:id="rId24"/>
    <p:sldId id="286" r:id="rId25"/>
    <p:sldId id="280" r:id="rId26"/>
    <p:sldId id="287" r:id="rId27"/>
    <p:sldId id="282" r:id="rId28"/>
    <p:sldId id="288" r:id="rId29"/>
    <p:sldId id="283" r:id="rId30"/>
    <p:sldId id="284" r:id="rId31"/>
    <p:sldId id="27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51ABD3-29F0-F5F6-A26C-066B3382DEF5}" v="227" dt="2026-06-15T07:27:43.138"/>
    <p1510:client id="{A8013C86-3360-0B34-89FF-CE0DE7C57A95}" v="654" dt="2026-06-15T06:52:54.5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39C910-CA17-4A8D-851B-DD17EC3940D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86B9CE-EE98-4B73-B49A-5891848A45D3}">
      <dgm:prSet phldrT="[Text]" phldr="0"/>
      <dgm:spPr/>
      <dgm:t>
        <a:bodyPr/>
        <a:lstStyle/>
        <a:p>
          <a:r>
            <a:rPr lang="en-US">
              <a:latin typeface="Aptos Display" panose="020F0302020204030204"/>
            </a:rPr>
            <a:t>Smoking</a:t>
          </a:r>
          <a:endParaRPr lang="en-US"/>
        </a:p>
      </dgm:t>
    </dgm:pt>
    <dgm:pt modelId="{B003B8D7-9575-485A-99E1-D6EA67F16B9E}" type="parTrans" cxnId="{0A6875C9-5C59-4B21-A78A-E6EFDB951630}">
      <dgm:prSet/>
      <dgm:spPr/>
      <dgm:t>
        <a:bodyPr/>
        <a:lstStyle/>
        <a:p>
          <a:endParaRPr lang="en-US"/>
        </a:p>
      </dgm:t>
    </dgm:pt>
    <dgm:pt modelId="{425A3FAA-1415-49DB-AA16-19718A0D8576}" type="sibTrans" cxnId="{0A6875C9-5C59-4B21-A78A-E6EFDB951630}">
      <dgm:prSet/>
      <dgm:spPr/>
      <dgm:t>
        <a:bodyPr/>
        <a:lstStyle/>
        <a:p>
          <a:endParaRPr lang="en-US"/>
        </a:p>
      </dgm:t>
    </dgm:pt>
    <dgm:pt modelId="{2E842332-A6AA-4C48-883F-AFEB5DDFE01B}">
      <dgm:prSet phldrT="[Text]" phldr="0"/>
      <dgm:spPr/>
      <dgm:t>
        <a:bodyPr/>
        <a:lstStyle/>
        <a:p>
          <a:pPr rtl="0"/>
          <a:r>
            <a:rPr lang="en-US">
              <a:latin typeface="Aptos Display" panose="020F0302020204030204"/>
            </a:rPr>
            <a:t>Air pollution</a:t>
          </a:r>
          <a:endParaRPr lang="en-US"/>
        </a:p>
      </dgm:t>
    </dgm:pt>
    <dgm:pt modelId="{8AF9AC36-9A06-4BE7-A377-AB006A62746F}" type="parTrans" cxnId="{A4CC2CCC-10AB-4824-A130-76F6EB917FBC}">
      <dgm:prSet/>
      <dgm:spPr/>
      <dgm:t>
        <a:bodyPr/>
        <a:lstStyle/>
        <a:p>
          <a:endParaRPr lang="en-US"/>
        </a:p>
      </dgm:t>
    </dgm:pt>
    <dgm:pt modelId="{795988C0-479A-49BA-8FB2-9C645316D808}" type="sibTrans" cxnId="{A4CC2CCC-10AB-4824-A130-76F6EB917FBC}">
      <dgm:prSet/>
      <dgm:spPr/>
      <dgm:t>
        <a:bodyPr/>
        <a:lstStyle/>
        <a:p>
          <a:endParaRPr lang="en-US"/>
        </a:p>
      </dgm:t>
    </dgm:pt>
    <dgm:pt modelId="{000FB08A-75A1-4575-B5B3-89566BAB8B48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Occupational exposure</a:t>
          </a:r>
          <a:endParaRPr lang="en-US" dirty="0"/>
        </a:p>
      </dgm:t>
    </dgm:pt>
    <dgm:pt modelId="{BEF88DB5-B821-4ED3-A60A-7245B6288D33}" type="parTrans" cxnId="{F59BD839-AED4-4EBD-B918-0EAA09579BFB}">
      <dgm:prSet/>
      <dgm:spPr/>
      <dgm:t>
        <a:bodyPr/>
        <a:lstStyle/>
        <a:p>
          <a:endParaRPr lang="en-US"/>
        </a:p>
      </dgm:t>
    </dgm:pt>
    <dgm:pt modelId="{6B1143EF-7093-4116-833B-6923792744CB}" type="sibTrans" cxnId="{F59BD839-AED4-4EBD-B918-0EAA09579BFB}">
      <dgm:prSet/>
      <dgm:spPr/>
      <dgm:t>
        <a:bodyPr/>
        <a:lstStyle/>
        <a:p>
          <a:endParaRPr lang="en-US"/>
        </a:p>
      </dgm:t>
    </dgm:pt>
    <dgm:pt modelId="{A9D257B5-BEA0-43A1-9972-0AAF9B49C827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Alpha 1 anti trypsin deficiency</a:t>
          </a:r>
          <a:endParaRPr lang="en-US" dirty="0"/>
        </a:p>
      </dgm:t>
    </dgm:pt>
    <dgm:pt modelId="{B359641B-F81A-43C5-8CF6-8363E1F9A443}" type="parTrans" cxnId="{1C3CC5C7-C266-4126-8F63-CCA1BDC993E4}">
      <dgm:prSet/>
      <dgm:spPr/>
      <dgm:t>
        <a:bodyPr/>
        <a:lstStyle/>
        <a:p>
          <a:endParaRPr lang="en-US"/>
        </a:p>
      </dgm:t>
    </dgm:pt>
    <dgm:pt modelId="{C09CDD79-7705-4BDD-AFC4-C2D58F83FA4E}" type="sibTrans" cxnId="{1C3CC5C7-C266-4126-8F63-CCA1BDC993E4}">
      <dgm:prSet/>
      <dgm:spPr/>
      <dgm:t>
        <a:bodyPr/>
        <a:lstStyle/>
        <a:p>
          <a:endParaRPr lang="en-US"/>
        </a:p>
      </dgm:t>
    </dgm:pt>
    <dgm:pt modelId="{D1B36F16-758A-4663-82D0-4954EF11722B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History of childhood respiratory infections</a:t>
          </a:r>
          <a:endParaRPr lang="en-US" dirty="0"/>
        </a:p>
      </dgm:t>
    </dgm:pt>
    <dgm:pt modelId="{F9B66BAE-A017-41BD-BAB5-F8CA506D85E1}" type="parTrans" cxnId="{03D9051C-1828-4F5C-8862-8CC678FCD824}">
      <dgm:prSet/>
      <dgm:spPr/>
      <dgm:t>
        <a:bodyPr/>
        <a:lstStyle/>
        <a:p>
          <a:endParaRPr lang="en-US"/>
        </a:p>
      </dgm:t>
    </dgm:pt>
    <dgm:pt modelId="{31E6A2ED-9192-4C97-BFF2-0A5BD133415B}" type="sibTrans" cxnId="{03D9051C-1828-4F5C-8862-8CC678FCD824}">
      <dgm:prSet/>
      <dgm:spPr/>
      <dgm:t>
        <a:bodyPr/>
        <a:lstStyle/>
        <a:p>
          <a:endParaRPr lang="en-US"/>
        </a:p>
      </dgm:t>
    </dgm:pt>
    <dgm:pt modelId="{2E42C93C-03EF-439E-939B-6E351D62CDE3}" type="pres">
      <dgm:prSet presAssocID="{D639C910-CA17-4A8D-851B-DD17EC3940D9}" presName="diagram" presStyleCnt="0">
        <dgm:presLayoutVars>
          <dgm:dir/>
          <dgm:resizeHandles val="exact"/>
        </dgm:presLayoutVars>
      </dgm:prSet>
      <dgm:spPr/>
    </dgm:pt>
    <dgm:pt modelId="{1DA85233-11D5-44FA-A489-762EBD974D5A}" type="pres">
      <dgm:prSet presAssocID="{9386B9CE-EE98-4B73-B49A-5891848A45D3}" presName="node" presStyleLbl="node1" presStyleIdx="0" presStyleCnt="5">
        <dgm:presLayoutVars>
          <dgm:bulletEnabled val="1"/>
        </dgm:presLayoutVars>
      </dgm:prSet>
      <dgm:spPr/>
    </dgm:pt>
    <dgm:pt modelId="{E3B2046A-02F4-4AB9-A647-B754D49D6DA0}" type="pres">
      <dgm:prSet presAssocID="{425A3FAA-1415-49DB-AA16-19718A0D8576}" presName="sibTrans" presStyleCnt="0"/>
      <dgm:spPr/>
    </dgm:pt>
    <dgm:pt modelId="{260755C3-167D-4EB3-9BA0-3DAC888CB9EB}" type="pres">
      <dgm:prSet presAssocID="{2E842332-A6AA-4C48-883F-AFEB5DDFE01B}" presName="node" presStyleLbl="node1" presStyleIdx="1" presStyleCnt="5">
        <dgm:presLayoutVars>
          <dgm:bulletEnabled val="1"/>
        </dgm:presLayoutVars>
      </dgm:prSet>
      <dgm:spPr/>
    </dgm:pt>
    <dgm:pt modelId="{1BE4F0E0-4DF6-457F-8996-C362BE6A5349}" type="pres">
      <dgm:prSet presAssocID="{795988C0-479A-49BA-8FB2-9C645316D808}" presName="sibTrans" presStyleCnt="0"/>
      <dgm:spPr/>
    </dgm:pt>
    <dgm:pt modelId="{8588DC5B-9F20-47E2-A0BB-348EBE8C007D}" type="pres">
      <dgm:prSet presAssocID="{000FB08A-75A1-4575-B5B3-89566BAB8B48}" presName="node" presStyleLbl="node1" presStyleIdx="2" presStyleCnt="5">
        <dgm:presLayoutVars>
          <dgm:bulletEnabled val="1"/>
        </dgm:presLayoutVars>
      </dgm:prSet>
      <dgm:spPr/>
    </dgm:pt>
    <dgm:pt modelId="{2EB76F2B-F93C-48FB-8928-7E07D570EA7C}" type="pres">
      <dgm:prSet presAssocID="{6B1143EF-7093-4116-833B-6923792744CB}" presName="sibTrans" presStyleCnt="0"/>
      <dgm:spPr/>
    </dgm:pt>
    <dgm:pt modelId="{3F411BF0-5FFD-4806-8C7D-67476A604EC3}" type="pres">
      <dgm:prSet presAssocID="{A9D257B5-BEA0-43A1-9972-0AAF9B49C827}" presName="node" presStyleLbl="node1" presStyleIdx="3" presStyleCnt="5">
        <dgm:presLayoutVars>
          <dgm:bulletEnabled val="1"/>
        </dgm:presLayoutVars>
      </dgm:prSet>
      <dgm:spPr/>
    </dgm:pt>
    <dgm:pt modelId="{CF79AB3D-16C2-431F-8C36-BEF567AFCAF0}" type="pres">
      <dgm:prSet presAssocID="{C09CDD79-7705-4BDD-AFC4-C2D58F83FA4E}" presName="sibTrans" presStyleCnt="0"/>
      <dgm:spPr/>
    </dgm:pt>
    <dgm:pt modelId="{FB69FD48-9B47-4FDD-83E0-5DFB5612020A}" type="pres">
      <dgm:prSet presAssocID="{D1B36F16-758A-4663-82D0-4954EF11722B}" presName="node" presStyleLbl="node1" presStyleIdx="4" presStyleCnt="5">
        <dgm:presLayoutVars>
          <dgm:bulletEnabled val="1"/>
        </dgm:presLayoutVars>
      </dgm:prSet>
      <dgm:spPr/>
    </dgm:pt>
  </dgm:ptLst>
  <dgm:cxnLst>
    <dgm:cxn modelId="{03D9051C-1828-4F5C-8862-8CC678FCD824}" srcId="{D639C910-CA17-4A8D-851B-DD17EC3940D9}" destId="{D1B36F16-758A-4663-82D0-4954EF11722B}" srcOrd="4" destOrd="0" parTransId="{F9B66BAE-A017-41BD-BAB5-F8CA506D85E1}" sibTransId="{31E6A2ED-9192-4C97-BFF2-0A5BD133415B}"/>
    <dgm:cxn modelId="{F59BD839-AED4-4EBD-B918-0EAA09579BFB}" srcId="{D639C910-CA17-4A8D-851B-DD17EC3940D9}" destId="{000FB08A-75A1-4575-B5B3-89566BAB8B48}" srcOrd="2" destOrd="0" parTransId="{BEF88DB5-B821-4ED3-A60A-7245B6288D33}" sibTransId="{6B1143EF-7093-4116-833B-6923792744CB}"/>
    <dgm:cxn modelId="{C158C065-F1FE-4DE2-A299-8617A8D456DC}" type="presOf" srcId="{A9D257B5-BEA0-43A1-9972-0AAF9B49C827}" destId="{3F411BF0-5FFD-4806-8C7D-67476A604EC3}" srcOrd="0" destOrd="0" presId="urn:microsoft.com/office/officeart/2005/8/layout/default"/>
    <dgm:cxn modelId="{9B32A691-61DD-4935-956B-0A39B06C661F}" type="presOf" srcId="{9386B9CE-EE98-4B73-B49A-5891848A45D3}" destId="{1DA85233-11D5-44FA-A489-762EBD974D5A}" srcOrd="0" destOrd="0" presId="urn:microsoft.com/office/officeart/2005/8/layout/default"/>
    <dgm:cxn modelId="{0197BC9F-F851-4242-A4E9-0DA5A823859D}" type="presOf" srcId="{D639C910-CA17-4A8D-851B-DD17EC3940D9}" destId="{2E42C93C-03EF-439E-939B-6E351D62CDE3}" srcOrd="0" destOrd="0" presId="urn:microsoft.com/office/officeart/2005/8/layout/default"/>
    <dgm:cxn modelId="{BFDBE2B3-2450-433A-83B1-39C6417574E8}" type="presOf" srcId="{D1B36F16-758A-4663-82D0-4954EF11722B}" destId="{FB69FD48-9B47-4FDD-83E0-5DFB5612020A}" srcOrd="0" destOrd="0" presId="urn:microsoft.com/office/officeart/2005/8/layout/default"/>
    <dgm:cxn modelId="{F37B7BB7-0A92-4E97-AD0F-8D36E9CA2319}" type="presOf" srcId="{000FB08A-75A1-4575-B5B3-89566BAB8B48}" destId="{8588DC5B-9F20-47E2-A0BB-348EBE8C007D}" srcOrd="0" destOrd="0" presId="urn:microsoft.com/office/officeart/2005/8/layout/default"/>
    <dgm:cxn modelId="{1C3CC5C7-C266-4126-8F63-CCA1BDC993E4}" srcId="{D639C910-CA17-4A8D-851B-DD17EC3940D9}" destId="{A9D257B5-BEA0-43A1-9972-0AAF9B49C827}" srcOrd="3" destOrd="0" parTransId="{B359641B-F81A-43C5-8CF6-8363E1F9A443}" sibTransId="{C09CDD79-7705-4BDD-AFC4-C2D58F83FA4E}"/>
    <dgm:cxn modelId="{0A6875C9-5C59-4B21-A78A-E6EFDB951630}" srcId="{D639C910-CA17-4A8D-851B-DD17EC3940D9}" destId="{9386B9CE-EE98-4B73-B49A-5891848A45D3}" srcOrd="0" destOrd="0" parTransId="{B003B8D7-9575-485A-99E1-D6EA67F16B9E}" sibTransId="{425A3FAA-1415-49DB-AA16-19718A0D8576}"/>
    <dgm:cxn modelId="{A4CC2CCC-10AB-4824-A130-76F6EB917FBC}" srcId="{D639C910-CA17-4A8D-851B-DD17EC3940D9}" destId="{2E842332-A6AA-4C48-883F-AFEB5DDFE01B}" srcOrd="1" destOrd="0" parTransId="{8AF9AC36-9A06-4BE7-A377-AB006A62746F}" sibTransId="{795988C0-479A-49BA-8FB2-9C645316D808}"/>
    <dgm:cxn modelId="{AC7EEDD3-083C-44D5-A4CE-13E6FED09AC7}" type="presOf" srcId="{2E842332-A6AA-4C48-883F-AFEB5DDFE01B}" destId="{260755C3-167D-4EB3-9BA0-3DAC888CB9EB}" srcOrd="0" destOrd="0" presId="urn:microsoft.com/office/officeart/2005/8/layout/default"/>
    <dgm:cxn modelId="{5FB0C594-C36F-416E-B969-21EEDC3100BC}" type="presParOf" srcId="{2E42C93C-03EF-439E-939B-6E351D62CDE3}" destId="{1DA85233-11D5-44FA-A489-762EBD974D5A}" srcOrd="0" destOrd="0" presId="urn:microsoft.com/office/officeart/2005/8/layout/default"/>
    <dgm:cxn modelId="{E8253CA6-96FD-4030-9805-4256C2EA7D28}" type="presParOf" srcId="{2E42C93C-03EF-439E-939B-6E351D62CDE3}" destId="{E3B2046A-02F4-4AB9-A647-B754D49D6DA0}" srcOrd="1" destOrd="0" presId="urn:microsoft.com/office/officeart/2005/8/layout/default"/>
    <dgm:cxn modelId="{B5D915ED-1B1C-4FD2-9A1E-5AAD8ACC7084}" type="presParOf" srcId="{2E42C93C-03EF-439E-939B-6E351D62CDE3}" destId="{260755C3-167D-4EB3-9BA0-3DAC888CB9EB}" srcOrd="2" destOrd="0" presId="urn:microsoft.com/office/officeart/2005/8/layout/default"/>
    <dgm:cxn modelId="{472C1606-BA95-4C1D-838A-BC7BD56CFF76}" type="presParOf" srcId="{2E42C93C-03EF-439E-939B-6E351D62CDE3}" destId="{1BE4F0E0-4DF6-457F-8996-C362BE6A5349}" srcOrd="3" destOrd="0" presId="urn:microsoft.com/office/officeart/2005/8/layout/default"/>
    <dgm:cxn modelId="{55E0A4AA-E4C0-4F94-8334-781F4D46109C}" type="presParOf" srcId="{2E42C93C-03EF-439E-939B-6E351D62CDE3}" destId="{8588DC5B-9F20-47E2-A0BB-348EBE8C007D}" srcOrd="4" destOrd="0" presId="urn:microsoft.com/office/officeart/2005/8/layout/default"/>
    <dgm:cxn modelId="{236ADBD2-1032-47E1-BBC3-4E0150E8D1ED}" type="presParOf" srcId="{2E42C93C-03EF-439E-939B-6E351D62CDE3}" destId="{2EB76F2B-F93C-48FB-8928-7E07D570EA7C}" srcOrd="5" destOrd="0" presId="urn:microsoft.com/office/officeart/2005/8/layout/default"/>
    <dgm:cxn modelId="{35C2A784-481C-4DAB-8C73-C020D22F7574}" type="presParOf" srcId="{2E42C93C-03EF-439E-939B-6E351D62CDE3}" destId="{3F411BF0-5FFD-4806-8C7D-67476A604EC3}" srcOrd="6" destOrd="0" presId="urn:microsoft.com/office/officeart/2005/8/layout/default"/>
    <dgm:cxn modelId="{EE04167C-F6A2-4202-BD7F-417FC028F17C}" type="presParOf" srcId="{2E42C93C-03EF-439E-939B-6E351D62CDE3}" destId="{CF79AB3D-16C2-431F-8C36-BEF567AFCAF0}" srcOrd="7" destOrd="0" presId="urn:microsoft.com/office/officeart/2005/8/layout/default"/>
    <dgm:cxn modelId="{2625E4DF-31B3-4B12-9E9C-4E212C302F64}" type="presParOf" srcId="{2E42C93C-03EF-439E-939B-6E351D62CDE3}" destId="{FB69FD48-9B47-4FDD-83E0-5DFB5612020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48A702-201E-4CAD-A961-833BA7BF36BC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204143-3198-4F73-BDBE-74BF5B1F026B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Aptos Display" panose="020F0302020204030204"/>
            </a:rPr>
            <a:t>Long term irritation of tracheobronchial tree</a:t>
          </a:r>
          <a:endParaRPr lang="en-US" dirty="0">
            <a:solidFill>
              <a:schemeClr val="bg1"/>
            </a:solidFill>
          </a:endParaRPr>
        </a:p>
      </dgm:t>
    </dgm:pt>
    <dgm:pt modelId="{89E68E42-2CF7-4C79-9EC4-FAE971CB5CA5}" type="parTrans" cxnId="{2A0FFD96-D6D1-4AD4-9BF5-C8E3592D5CF2}">
      <dgm:prSet/>
      <dgm:spPr/>
      <dgm:t>
        <a:bodyPr/>
        <a:lstStyle/>
        <a:p>
          <a:endParaRPr lang="en-US"/>
        </a:p>
      </dgm:t>
    </dgm:pt>
    <dgm:pt modelId="{ACA8F1D6-CCA2-4854-9FD7-996F98F41029}" type="sibTrans" cxnId="{2A0FFD96-D6D1-4AD4-9BF5-C8E3592D5CF2}">
      <dgm:prSet/>
      <dgm:spPr/>
      <dgm:t>
        <a:bodyPr/>
        <a:lstStyle/>
        <a:p>
          <a:endParaRPr lang="en-US"/>
        </a:p>
      </dgm:t>
    </dgm:pt>
    <dgm:pt modelId="{C2DC9BC1-4B76-4DA4-AF4A-88FAAA141DFB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bg1"/>
              </a:solidFill>
              <a:latin typeface="Aptos Display" panose="020F0302020204030204"/>
            </a:rPr>
            <a:t>Inhaled smo</a:t>
          </a:r>
          <a:r>
            <a:rPr lang="en-US">
              <a:solidFill>
                <a:schemeClr val="bg1"/>
              </a:solidFill>
              <a:latin typeface="Aptos Display" panose="020F0302020204030204"/>
            </a:rPr>
            <a:t>ke stimulates goblet cells and mucous glands</a:t>
          </a:r>
          <a:endParaRPr lang="en-US" dirty="0">
            <a:solidFill>
              <a:schemeClr val="bg1"/>
            </a:solidFill>
          </a:endParaRPr>
        </a:p>
      </dgm:t>
    </dgm:pt>
    <dgm:pt modelId="{A04D8B6B-1ACA-43F2-B69B-E117685150EF}" type="parTrans" cxnId="{3DD1F449-EB28-4319-A41C-9AB5EB5EF787}">
      <dgm:prSet/>
      <dgm:spPr/>
      <dgm:t>
        <a:bodyPr/>
        <a:lstStyle/>
        <a:p>
          <a:endParaRPr lang="en-US"/>
        </a:p>
      </dgm:t>
    </dgm:pt>
    <dgm:pt modelId="{F2D111DA-F7ED-4CE5-9D78-828B9909E315}" type="sibTrans" cxnId="{3DD1F449-EB28-4319-A41C-9AB5EB5EF787}">
      <dgm:prSet/>
      <dgm:spPr/>
      <dgm:t>
        <a:bodyPr/>
        <a:lstStyle/>
        <a:p>
          <a:endParaRPr lang="en-US"/>
        </a:p>
      </dgm:t>
    </dgm:pt>
    <dgm:pt modelId="{4320D309-000E-4657-8128-2D7C9E046EF1}">
      <dgm:prSet phldrT="[Text]" phldr="0"/>
      <dgm:spPr/>
      <dgm:t>
        <a:bodyPr/>
        <a:lstStyle/>
        <a:p>
          <a:pPr rtl="0"/>
          <a:r>
            <a:rPr lang="en-US">
              <a:solidFill>
                <a:schemeClr val="bg1"/>
              </a:solidFill>
              <a:latin typeface="Aptos Display" panose="020F0302020204030204"/>
            </a:rPr>
            <a:t>Mucus secretion increases</a:t>
          </a:r>
          <a:endParaRPr lang="en-US" dirty="0">
            <a:solidFill>
              <a:schemeClr val="bg1"/>
            </a:solidFill>
          </a:endParaRPr>
        </a:p>
      </dgm:t>
    </dgm:pt>
    <dgm:pt modelId="{A2FBFA5A-E16B-49FD-9A8F-C667432644D8}" type="parTrans" cxnId="{0EEDC3CF-89AA-44BA-964A-CDBD4D128B83}">
      <dgm:prSet/>
      <dgm:spPr/>
      <dgm:t>
        <a:bodyPr/>
        <a:lstStyle/>
        <a:p>
          <a:endParaRPr lang="en-US"/>
        </a:p>
      </dgm:t>
    </dgm:pt>
    <dgm:pt modelId="{2A1E4133-084F-472C-99C6-8AC47554A637}" type="sibTrans" cxnId="{0EEDC3CF-89AA-44BA-964A-CDBD4D128B83}">
      <dgm:prSet/>
      <dgm:spPr/>
      <dgm:t>
        <a:bodyPr/>
        <a:lstStyle/>
        <a:p>
          <a:endParaRPr lang="en-US"/>
        </a:p>
      </dgm:t>
    </dgm:pt>
    <dgm:pt modelId="{F1D11EEC-4E15-4FD0-924B-485E752E1BB7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bg1"/>
              </a:solidFill>
              <a:latin typeface="Aptos Display" panose="020F0302020204030204"/>
            </a:rPr>
            <a:t>Hypersecretion of mucus and ciliary damage leads to chronic productive cough</a:t>
          </a:r>
          <a:endParaRPr lang="en-US" dirty="0">
            <a:solidFill>
              <a:schemeClr val="bg1"/>
            </a:solidFill>
          </a:endParaRPr>
        </a:p>
      </dgm:t>
    </dgm:pt>
    <dgm:pt modelId="{28FA21C2-3981-4E7A-8126-6AE4864E868C}" type="parTrans" cxnId="{14DC922F-7539-4445-A969-E95925C7DCEA}">
      <dgm:prSet/>
      <dgm:spPr/>
      <dgm:t>
        <a:bodyPr/>
        <a:lstStyle/>
        <a:p>
          <a:endParaRPr lang="en-US"/>
        </a:p>
      </dgm:t>
    </dgm:pt>
    <dgm:pt modelId="{412848CF-4B95-4A6C-BEC8-66CB9BC8A4B1}" type="sibTrans" cxnId="{14DC922F-7539-4445-A969-E95925C7DCEA}">
      <dgm:prSet/>
      <dgm:spPr/>
      <dgm:t>
        <a:bodyPr/>
        <a:lstStyle/>
        <a:p>
          <a:endParaRPr lang="en-US"/>
        </a:p>
      </dgm:t>
    </dgm:pt>
    <dgm:pt modelId="{75315D03-2AE1-4B12-AA07-F2D2703EC5B6}">
      <dgm:prSet phldrT="[Text]" phldr="0"/>
      <dgm:spPr/>
      <dgm:t>
        <a:bodyPr/>
        <a:lstStyle/>
        <a:p>
          <a:pPr rtl="0"/>
          <a:r>
            <a:rPr lang="en-US" sz="1100">
              <a:solidFill>
                <a:schemeClr val="bg1"/>
              </a:solidFill>
              <a:latin typeface="Calibri"/>
              <a:ea typeface="Calibri"/>
              <a:cs typeface="Calibri"/>
            </a:rPr>
            <a:t>Ciliary action is inhibited</a:t>
          </a:r>
        </a:p>
      </dgm:t>
    </dgm:pt>
    <dgm:pt modelId="{82330AD3-7134-4872-8EA5-5EB91169F223}" type="parTrans" cxnId="{04FBAD0F-5298-4371-BA66-4B2AF3773B7D}">
      <dgm:prSet/>
      <dgm:spPr/>
    </dgm:pt>
    <dgm:pt modelId="{759CCDEF-72DD-4E4E-AC03-FDBFD1F5408B}" type="sibTrans" cxnId="{04FBAD0F-5298-4371-BA66-4B2AF3773B7D}">
      <dgm:prSet/>
      <dgm:spPr/>
      <dgm:t>
        <a:bodyPr/>
        <a:lstStyle/>
        <a:p>
          <a:endParaRPr lang="en-US"/>
        </a:p>
      </dgm:t>
    </dgm:pt>
    <dgm:pt modelId="{F508BB2C-89E3-4FBE-96AC-B360F81661D0}" type="pres">
      <dgm:prSet presAssocID="{5648A702-201E-4CAD-A961-833BA7BF36BC}" presName="diagram" presStyleCnt="0">
        <dgm:presLayoutVars>
          <dgm:dir/>
          <dgm:resizeHandles val="exact"/>
        </dgm:presLayoutVars>
      </dgm:prSet>
      <dgm:spPr/>
    </dgm:pt>
    <dgm:pt modelId="{F503D8EF-5744-4FA8-8233-36708081A318}" type="pres">
      <dgm:prSet presAssocID="{E2204143-3198-4F73-BDBE-74BF5B1F026B}" presName="node" presStyleLbl="node1" presStyleIdx="0" presStyleCnt="5">
        <dgm:presLayoutVars>
          <dgm:bulletEnabled val="1"/>
        </dgm:presLayoutVars>
      </dgm:prSet>
      <dgm:spPr/>
    </dgm:pt>
    <dgm:pt modelId="{7FD948E9-0D51-4AEF-9D50-6B63D90DD79F}" type="pres">
      <dgm:prSet presAssocID="{ACA8F1D6-CCA2-4854-9FD7-996F98F41029}" presName="sibTrans" presStyleLbl="sibTrans2D1" presStyleIdx="0" presStyleCnt="4"/>
      <dgm:spPr/>
    </dgm:pt>
    <dgm:pt modelId="{90C7AA48-449D-4437-B1B7-F8DC81056FA8}" type="pres">
      <dgm:prSet presAssocID="{ACA8F1D6-CCA2-4854-9FD7-996F98F41029}" presName="connectorText" presStyleLbl="sibTrans2D1" presStyleIdx="0" presStyleCnt="4"/>
      <dgm:spPr/>
    </dgm:pt>
    <dgm:pt modelId="{F1CBA5CC-50E9-410F-B9E1-DFD4B11A5A03}" type="pres">
      <dgm:prSet presAssocID="{C2DC9BC1-4B76-4DA4-AF4A-88FAAA141DFB}" presName="node" presStyleLbl="node1" presStyleIdx="1" presStyleCnt="5">
        <dgm:presLayoutVars>
          <dgm:bulletEnabled val="1"/>
        </dgm:presLayoutVars>
      </dgm:prSet>
      <dgm:spPr/>
    </dgm:pt>
    <dgm:pt modelId="{97A0379B-4361-4A93-9EF1-74E14229A2D8}" type="pres">
      <dgm:prSet presAssocID="{F2D111DA-F7ED-4CE5-9D78-828B9909E315}" presName="sibTrans" presStyleLbl="sibTrans2D1" presStyleIdx="1" presStyleCnt="4"/>
      <dgm:spPr/>
    </dgm:pt>
    <dgm:pt modelId="{326BF976-16A5-4A11-9E35-719995055F03}" type="pres">
      <dgm:prSet presAssocID="{F2D111DA-F7ED-4CE5-9D78-828B9909E315}" presName="connectorText" presStyleLbl="sibTrans2D1" presStyleIdx="1" presStyleCnt="4"/>
      <dgm:spPr/>
    </dgm:pt>
    <dgm:pt modelId="{2A374585-AE26-4F9F-817C-816A622165E6}" type="pres">
      <dgm:prSet presAssocID="{4320D309-000E-4657-8128-2D7C9E046EF1}" presName="node" presStyleLbl="node1" presStyleIdx="2" presStyleCnt="5">
        <dgm:presLayoutVars>
          <dgm:bulletEnabled val="1"/>
        </dgm:presLayoutVars>
      </dgm:prSet>
      <dgm:spPr/>
    </dgm:pt>
    <dgm:pt modelId="{79153E60-A5A1-44DB-9FED-044C63D933D6}" type="pres">
      <dgm:prSet presAssocID="{2A1E4133-084F-472C-99C6-8AC47554A637}" presName="sibTrans" presStyleLbl="sibTrans2D1" presStyleIdx="2" presStyleCnt="4"/>
      <dgm:spPr/>
    </dgm:pt>
    <dgm:pt modelId="{2EBC389B-0F2D-477D-90CE-25CD1B1A42D9}" type="pres">
      <dgm:prSet presAssocID="{2A1E4133-084F-472C-99C6-8AC47554A637}" presName="connectorText" presStyleLbl="sibTrans2D1" presStyleIdx="2" presStyleCnt="4"/>
      <dgm:spPr/>
    </dgm:pt>
    <dgm:pt modelId="{A0902BA2-D601-4677-8DA9-846564F71255}" type="pres">
      <dgm:prSet presAssocID="{75315D03-2AE1-4B12-AA07-F2D2703EC5B6}" presName="node" presStyleLbl="node1" presStyleIdx="3" presStyleCnt="5">
        <dgm:presLayoutVars>
          <dgm:bulletEnabled val="1"/>
        </dgm:presLayoutVars>
      </dgm:prSet>
      <dgm:spPr/>
    </dgm:pt>
    <dgm:pt modelId="{A800EEB7-89B2-41FC-ACB1-F64DBA3BE6B6}" type="pres">
      <dgm:prSet presAssocID="{759CCDEF-72DD-4E4E-AC03-FDBFD1F5408B}" presName="sibTrans" presStyleLbl="sibTrans2D1" presStyleIdx="3" presStyleCnt="4"/>
      <dgm:spPr/>
    </dgm:pt>
    <dgm:pt modelId="{A15FFDF9-6FC3-49A4-8741-700B9C87DFC1}" type="pres">
      <dgm:prSet presAssocID="{759CCDEF-72DD-4E4E-AC03-FDBFD1F5408B}" presName="connectorText" presStyleLbl="sibTrans2D1" presStyleIdx="3" presStyleCnt="4"/>
      <dgm:spPr/>
    </dgm:pt>
    <dgm:pt modelId="{7B9D0291-E301-45EA-B4D6-B06EEC7D844D}" type="pres">
      <dgm:prSet presAssocID="{F1D11EEC-4E15-4FD0-924B-485E752E1BB7}" presName="node" presStyleLbl="node1" presStyleIdx="4" presStyleCnt="5">
        <dgm:presLayoutVars>
          <dgm:bulletEnabled val="1"/>
        </dgm:presLayoutVars>
      </dgm:prSet>
      <dgm:spPr/>
    </dgm:pt>
  </dgm:ptLst>
  <dgm:cxnLst>
    <dgm:cxn modelId="{9FBD2C06-4151-40FA-A763-A609FC41124C}" type="presOf" srcId="{ACA8F1D6-CCA2-4854-9FD7-996F98F41029}" destId="{7FD948E9-0D51-4AEF-9D50-6B63D90DD79F}" srcOrd="0" destOrd="0" presId="urn:microsoft.com/office/officeart/2005/8/layout/process5"/>
    <dgm:cxn modelId="{04FBAD0F-5298-4371-BA66-4B2AF3773B7D}" srcId="{5648A702-201E-4CAD-A961-833BA7BF36BC}" destId="{75315D03-2AE1-4B12-AA07-F2D2703EC5B6}" srcOrd="3" destOrd="0" parTransId="{82330AD3-7134-4872-8EA5-5EB91169F223}" sibTransId="{759CCDEF-72DD-4E4E-AC03-FDBFD1F5408B}"/>
    <dgm:cxn modelId="{76778118-A27B-46B1-8C54-92D5054721E6}" type="presOf" srcId="{ACA8F1D6-CCA2-4854-9FD7-996F98F41029}" destId="{90C7AA48-449D-4437-B1B7-F8DC81056FA8}" srcOrd="1" destOrd="0" presId="urn:microsoft.com/office/officeart/2005/8/layout/process5"/>
    <dgm:cxn modelId="{6DDF6C1E-EE19-42D9-A9D1-15D382C444E5}" type="presOf" srcId="{E2204143-3198-4F73-BDBE-74BF5B1F026B}" destId="{F503D8EF-5744-4FA8-8233-36708081A318}" srcOrd="0" destOrd="0" presId="urn:microsoft.com/office/officeart/2005/8/layout/process5"/>
    <dgm:cxn modelId="{14DC922F-7539-4445-A969-E95925C7DCEA}" srcId="{5648A702-201E-4CAD-A961-833BA7BF36BC}" destId="{F1D11EEC-4E15-4FD0-924B-485E752E1BB7}" srcOrd="4" destOrd="0" parTransId="{28FA21C2-3981-4E7A-8126-6AE4864E868C}" sibTransId="{412848CF-4B95-4A6C-BEC8-66CB9BC8A4B1}"/>
    <dgm:cxn modelId="{1594B32F-DCCF-4BFC-A134-ACE541B572C9}" type="presOf" srcId="{5648A702-201E-4CAD-A961-833BA7BF36BC}" destId="{F508BB2C-89E3-4FBE-96AC-B360F81661D0}" srcOrd="0" destOrd="0" presId="urn:microsoft.com/office/officeart/2005/8/layout/process5"/>
    <dgm:cxn modelId="{5855143F-8752-4920-A7E3-B7B7919915C4}" type="presOf" srcId="{C2DC9BC1-4B76-4DA4-AF4A-88FAAA141DFB}" destId="{F1CBA5CC-50E9-410F-B9E1-DFD4B11A5A03}" srcOrd="0" destOrd="0" presId="urn:microsoft.com/office/officeart/2005/8/layout/process5"/>
    <dgm:cxn modelId="{3DD1F449-EB28-4319-A41C-9AB5EB5EF787}" srcId="{5648A702-201E-4CAD-A961-833BA7BF36BC}" destId="{C2DC9BC1-4B76-4DA4-AF4A-88FAAA141DFB}" srcOrd="1" destOrd="0" parTransId="{A04D8B6B-1ACA-43F2-B69B-E117685150EF}" sibTransId="{F2D111DA-F7ED-4CE5-9D78-828B9909E315}"/>
    <dgm:cxn modelId="{549C0E6D-1FC8-4620-915C-C77D679D7B23}" type="presOf" srcId="{2A1E4133-084F-472C-99C6-8AC47554A637}" destId="{79153E60-A5A1-44DB-9FED-044C63D933D6}" srcOrd="0" destOrd="0" presId="urn:microsoft.com/office/officeart/2005/8/layout/process5"/>
    <dgm:cxn modelId="{6792744E-A2DA-4496-9547-55AB9A8F3575}" type="presOf" srcId="{75315D03-2AE1-4B12-AA07-F2D2703EC5B6}" destId="{A0902BA2-D601-4677-8DA9-846564F71255}" srcOrd="0" destOrd="0" presId="urn:microsoft.com/office/officeart/2005/8/layout/process5"/>
    <dgm:cxn modelId="{3C03E774-62E6-4C67-8873-BC6BEDCE2780}" type="presOf" srcId="{759CCDEF-72DD-4E4E-AC03-FDBFD1F5408B}" destId="{A15FFDF9-6FC3-49A4-8741-700B9C87DFC1}" srcOrd="1" destOrd="0" presId="urn:microsoft.com/office/officeart/2005/8/layout/process5"/>
    <dgm:cxn modelId="{2A0FFD96-D6D1-4AD4-9BF5-C8E3592D5CF2}" srcId="{5648A702-201E-4CAD-A961-833BA7BF36BC}" destId="{E2204143-3198-4F73-BDBE-74BF5B1F026B}" srcOrd="0" destOrd="0" parTransId="{89E68E42-2CF7-4C79-9EC4-FAE971CB5CA5}" sibTransId="{ACA8F1D6-CCA2-4854-9FD7-996F98F41029}"/>
    <dgm:cxn modelId="{38DC179C-AD27-429D-B68D-1907F9DCAD64}" type="presOf" srcId="{F2D111DA-F7ED-4CE5-9D78-828B9909E315}" destId="{326BF976-16A5-4A11-9E35-719995055F03}" srcOrd="1" destOrd="0" presId="urn:microsoft.com/office/officeart/2005/8/layout/process5"/>
    <dgm:cxn modelId="{8520849F-1C08-4AF3-9DAE-D3010F0AC69C}" type="presOf" srcId="{759CCDEF-72DD-4E4E-AC03-FDBFD1F5408B}" destId="{A800EEB7-89B2-41FC-ACB1-F64DBA3BE6B6}" srcOrd="0" destOrd="0" presId="urn:microsoft.com/office/officeart/2005/8/layout/process5"/>
    <dgm:cxn modelId="{7D088DAC-309D-401F-8015-0AD0C10D5D33}" type="presOf" srcId="{F2D111DA-F7ED-4CE5-9D78-828B9909E315}" destId="{97A0379B-4361-4A93-9EF1-74E14229A2D8}" srcOrd="0" destOrd="0" presId="urn:microsoft.com/office/officeart/2005/8/layout/process5"/>
    <dgm:cxn modelId="{C46DE3CC-0168-4693-B379-1F42D451F39B}" type="presOf" srcId="{F1D11EEC-4E15-4FD0-924B-485E752E1BB7}" destId="{7B9D0291-E301-45EA-B4D6-B06EEC7D844D}" srcOrd="0" destOrd="0" presId="urn:microsoft.com/office/officeart/2005/8/layout/process5"/>
    <dgm:cxn modelId="{938F5DCD-ED90-45F9-9B1B-A8006BBF0CDF}" type="presOf" srcId="{4320D309-000E-4657-8128-2D7C9E046EF1}" destId="{2A374585-AE26-4F9F-817C-816A622165E6}" srcOrd="0" destOrd="0" presId="urn:microsoft.com/office/officeart/2005/8/layout/process5"/>
    <dgm:cxn modelId="{0EEDC3CF-89AA-44BA-964A-CDBD4D128B83}" srcId="{5648A702-201E-4CAD-A961-833BA7BF36BC}" destId="{4320D309-000E-4657-8128-2D7C9E046EF1}" srcOrd="2" destOrd="0" parTransId="{A2FBFA5A-E16B-49FD-9A8F-C667432644D8}" sibTransId="{2A1E4133-084F-472C-99C6-8AC47554A637}"/>
    <dgm:cxn modelId="{E9DF0DE6-92D3-4C12-8190-E1430532E963}" type="presOf" srcId="{2A1E4133-084F-472C-99C6-8AC47554A637}" destId="{2EBC389B-0F2D-477D-90CE-25CD1B1A42D9}" srcOrd="1" destOrd="0" presId="urn:microsoft.com/office/officeart/2005/8/layout/process5"/>
    <dgm:cxn modelId="{AE418A24-F505-4969-B242-6907549C3FAC}" type="presParOf" srcId="{F508BB2C-89E3-4FBE-96AC-B360F81661D0}" destId="{F503D8EF-5744-4FA8-8233-36708081A318}" srcOrd="0" destOrd="0" presId="urn:microsoft.com/office/officeart/2005/8/layout/process5"/>
    <dgm:cxn modelId="{6D71C8C0-1A83-403C-87C1-A4D8874EE322}" type="presParOf" srcId="{F508BB2C-89E3-4FBE-96AC-B360F81661D0}" destId="{7FD948E9-0D51-4AEF-9D50-6B63D90DD79F}" srcOrd="1" destOrd="0" presId="urn:microsoft.com/office/officeart/2005/8/layout/process5"/>
    <dgm:cxn modelId="{C8FE744F-6BAB-4B34-9717-89A719282DFB}" type="presParOf" srcId="{7FD948E9-0D51-4AEF-9D50-6B63D90DD79F}" destId="{90C7AA48-449D-4437-B1B7-F8DC81056FA8}" srcOrd="0" destOrd="0" presId="urn:microsoft.com/office/officeart/2005/8/layout/process5"/>
    <dgm:cxn modelId="{1116CDAB-7480-4B41-8DF6-7B4A6E70E8D7}" type="presParOf" srcId="{F508BB2C-89E3-4FBE-96AC-B360F81661D0}" destId="{F1CBA5CC-50E9-410F-B9E1-DFD4B11A5A03}" srcOrd="2" destOrd="0" presId="urn:microsoft.com/office/officeart/2005/8/layout/process5"/>
    <dgm:cxn modelId="{3D45A2E7-A0F2-443E-A771-FDEA01BDC566}" type="presParOf" srcId="{F508BB2C-89E3-4FBE-96AC-B360F81661D0}" destId="{97A0379B-4361-4A93-9EF1-74E14229A2D8}" srcOrd="3" destOrd="0" presId="urn:microsoft.com/office/officeart/2005/8/layout/process5"/>
    <dgm:cxn modelId="{3004F3E5-6A1C-4DF3-97AC-43779A26C69E}" type="presParOf" srcId="{97A0379B-4361-4A93-9EF1-74E14229A2D8}" destId="{326BF976-16A5-4A11-9E35-719995055F03}" srcOrd="0" destOrd="0" presId="urn:microsoft.com/office/officeart/2005/8/layout/process5"/>
    <dgm:cxn modelId="{FA6840C9-B6E4-4B28-ADE8-2B8741A8BB89}" type="presParOf" srcId="{F508BB2C-89E3-4FBE-96AC-B360F81661D0}" destId="{2A374585-AE26-4F9F-817C-816A622165E6}" srcOrd="4" destOrd="0" presId="urn:microsoft.com/office/officeart/2005/8/layout/process5"/>
    <dgm:cxn modelId="{0C9A5768-5A30-4E4A-93DF-8953954F9C9A}" type="presParOf" srcId="{F508BB2C-89E3-4FBE-96AC-B360F81661D0}" destId="{79153E60-A5A1-44DB-9FED-044C63D933D6}" srcOrd="5" destOrd="0" presId="urn:microsoft.com/office/officeart/2005/8/layout/process5"/>
    <dgm:cxn modelId="{D1E7F3D8-459B-4093-B3F8-0097AB95ACC5}" type="presParOf" srcId="{79153E60-A5A1-44DB-9FED-044C63D933D6}" destId="{2EBC389B-0F2D-477D-90CE-25CD1B1A42D9}" srcOrd="0" destOrd="0" presId="urn:microsoft.com/office/officeart/2005/8/layout/process5"/>
    <dgm:cxn modelId="{897C937E-DA83-4DE5-9B1B-2316AACA2B33}" type="presParOf" srcId="{F508BB2C-89E3-4FBE-96AC-B360F81661D0}" destId="{A0902BA2-D601-4677-8DA9-846564F71255}" srcOrd="6" destOrd="0" presId="urn:microsoft.com/office/officeart/2005/8/layout/process5"/>
    <dgm:cxn modelId="{49000578-BEC4-40E5-804C-252EA5EB5277}" type="presParOf" srcId="{F508BB2C-89E3-4FBE-96AC-B360F81661D0}" destId="{A800EEB7-89B2-41FC-ACB1-F64DBA3BE6B6}" srcOrd="7" destOrd="0" presId="urn:microsoft.com/office/officeart/2005/8/layout/process5"/>
    <dgm:cxn modelId="{DFDCBB87-9AAC-4D5F-AFE6-0E62921F46CC}" type="presParOf" srcId="{A800EEB7-89B2-41FC-ACB1-F64DBA3BE6B6}" destId="{A15FFDF9-6FC3-49A4-8741-700B9C87DFC1}" srcOrd="0" destOrd="0" presId="urn:microsoft.com/office/officeart/2005/8/layout/process5"/>
    <dgm:cxn modelId="{B7912DFA-9866-4DAA-923C-27CF63FD801B}" type="presParOf" srcId="{F508BB2C-89E3-4FBE-96AC-B360F81661D0}" destId="{7B9D0291-E301-45EA-B4D6-B06EEC7D844D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BE94A4-31BE-4DD3-9662-3E9351B6B40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107840-0FDA-42D5-9BFC-EA1CDD898F5D}">
      <dgm:prSet phldrT="[Text]" phldr="0"/>
      <dgm:spPr/>
      <dgm:t>
        <a:bodyPr/>
        <a:lstStyle/>
        <a:p>
          <a:r>
            <a:rPr lang="en-US" dirty="0">
              <a:latin typeface="Aptos Display" panose="020F0302020204030204"/>
            </a:rPr>
            <a:t>Breathlessness</a:t>
          </a:r>
          <a:endParaRPr lang="en-US" dirty="0"/>
        </a:p>
      </dgm:t>
    </dgm:pt>
    <dgm:pt modelId="{A1D77E53-7EF1-45D0-A52C-13733CAC9A22}" type="parTrans" cxnId="{EDC83512-254C-40DD-BD21-47BADBB8EB5D}">
      <dgm:prSet/>
      <dgm:spPr/>
      <dgm:t>
        <a:bodyPr/>
        <a:lstStyle/>
        <a:p>
          <a:endParaRPr lang="en-US"/>
        </a:p>
      </dgm:t>
    </dgm:pt>
    <dgm:pt modelId="{B4DE0CC1-3EC6-45E0-8E7C-024A75F80542}" type="sibTrans" cxnId="{EDC83512-254C-40DD-BD21-47BADBB8EB5D}">
      <dgm:prSet/>
      <dgm:spPr/>
      <dgm:t>
        <a:bodyPr/>
        <a:lstStyle/>
        <a:p>
          <a:endParaRPr lang="en-US"/>
        </a:p>
      </dgm:t>
    </dgm:pt>
    <dgm:pt modelId="{9B979F7C-6358-4D21-AA28-991266E34277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Cyanosis (Central</a:t>
          </a:r>
          <a:r>
            <a:rPr lang="en-US">
              <a:latin typeface="Aptos Display" panose="020F0302020204030204"/>
            </a:rPr>
            <a:t>/peripheral)</a:t>
          </a:r>
          <a:endParaRPr lang="en-US" dirty="0"/>
        </a:p>
      </dgm:t>
    </dgm:pt>
    <dgm:pt modelId="{35215F93-AC5B-40AF-A7A0-02DED18E12E5}" type="parTrans" cxnId="{7202F50E-7584-4F3E-9A84-3BBB9A02FD9D}">
      <dgm:prSet/>
      <dgm:spPr/>
      <dgm:t>
        <a:bodyPr/>
        <a:lstStyle/>
        <a:p>
          <a:endParaRPr lang="en-US"/>
        </a:p>
      </dgm:t>
    </dgm:pt>
    <dgm:pt modelId="{D54B8DD9-698E-40A4-82BA-8F6C6B037E83}" type="sibTrans" cxnId="{7202F50E-7584-4F3E-9A84-3BBB9A02FD9D}">
      <dgm:prSet/>
      <dgm:spPr/>
      <dgm:t>
        <a:bodyPr/>
        <a:lstStyle/>
        <a:p>
          <a:endParaRPr lang="en-US"/>
        </a:p>
      </dgm:t>
    </dgm:pt>
    <dgm:pt modelId="{AA9D7A5F-663E-4CE7-937F-21F427174EFA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Peripheral Oedema( due to </a:t>
          </a:r>
          <a:r>
            <a:rPr lang="en-US" dirty="0" err="1">
              <a:latin typeface="Aptos Display" panose="020F0302020204030204"/>
            </a:rPr>
            <a:t>cor</a:t>
          </a:r>
          <a:r>
            <a:rPr lang="en-US" dirty="0">
              <a:latin typeface="Aptos Display" panose="020F0302020204030204"/>
            </a:rPr>
            <a:t>-pulmonale)</a:t>
          </a:r>
        </a:p>
      </dgm:t>
    </dgm:pt>
    <dgm:pt modelId="{D5852CE1-5D26-4B25-8FB8-A156E4A7F0F1}" type="parTrans" cxnId="{F12389E7-2EF6-4B59-94A3-1DC70F66718D}">
      <dgm:prSet/>
      <dgm:spPr/>
      <dgm:t>
        <a:bodyPr/>
        <a:lstStyle/>
        <a:p>
          <a:endParaRPr lang="en-US"/>
        </a:p>
      </dgm:t>
    </dgm:pt>
    <dgm:pt modelId="{0E703A3A-C89B-492C-A2B3-91CFF68E9D04}" type="sibTrans" cxnId="{F12389E7-2EF6-4B59-94A3-1DC70F66718D}">
      <dgm:prSet/>
      <dgm:spPr/>
      <dgm:t>
        <a:bodyPr/>
        <a:lstStyle/>
        <a:p>
          <a:endParaRPr lang="en-US"/>
        </a:p>
      </dgm:t>
    </dgm:pt>
    <dgm:pt modelId="{86DA5685-9986-42C0-90B1-0F4FD432C41C}">
      <dgm:prSet phldrT="[Text]" phldr="0"/>
      <dgm:spPr/>
      <dgm:t>
        <a:bodyPr/>
        <a:lstStyle/>
        <a:p>
          <a:pPr rtl="0"/>
          <a:r>
            <a:rPr lang="en-US">
              <a:latin typeface="Aptos Display" panose="020F0302020204030204"/>
            </a:rPr>
            <a:t>Chronic Cough</a:t>
          </a:r>
        </a:p>
      </dgm:t>
    </dgm:pt>
    <dgm:pt modelId="{F3F58B46-5B35-4C89-BA4C-A3A0B79EE65E}" type="parTrans" cxnId="{E5C41031-76A3-46FA-B7C0-5CDDA4C76B10}">
      <dgm:prSet/>
      <dgm:spPr/>
    </dgm:pt>
    <dgm:pt modelId="{7222AD9E-9BD0-4539-9B67-5E4985225EA5}" type="sibTrans" cxnId="{E5C41031-76A3-46FA-B7C0-5CDDA4C76B10}">
      <dgm:prSet/>
      <dgm:spPr/>
    </dgm:pt>
    <dgm:pt modelId="{385431E7-A597-46B4-B9FF-4C2D32A98607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Chest shape – Barrel shaped</a:t>
          </a:r>
          <a:endParaRPr lang="en-US" dirty="0"/>
        </a:p>
      </dgm:t>
    </dgm:pt>
    <dgm:pt modelId="{A5BC549B-0FEC-4E84-A6D1-F1435A1B1842}" type="parTrans" cxnId="{0EED57C0-ED10-49CE-92BA-B2B33DBA488D}">
      <dgm:prSet/>
      <dgm:spPr/>
    </dgm:pt>
    <dgm:pt modelId="{C37FBA99-70A1-4395-B8E9-0CD9583E092D}" type="sibTrans" cxnId="{0EED57C0-ED10-49CE-92BA-B2B33DBA488D}">
      <dgm:prSet/>
      <dgm:spPr/>
    </dgm:pt>
    <dgm:pt modelId="{44AAC966-3DD5-4BB9-A202-0798834C6AC9}">
      <dgm:prSet phldrT="[Text]" phldr="0"/>
      <dgm:spPr/>
      <dgm:t>
        <a:bodyPr/>
        <a:lstStyle/>
        <a:p>
          <a:pPr rtl="0"/>
          <a:r>
            <a:rPr lang="en-US" dirty="0">
              <a:latin typeface="Aptos Display" panose="020F0302020204030204"/>
            </a:rPr>
            <a:t>Hoover's sign</a:t>
          </a:r>
        </a:p>
      </dgm:t>
    </dgm:pt>
    <dgm:pt modelId="{CE9A84A1-F9FB-4497-91DD-9B6F3742788E}" type="parTrans" cxnId="{13561484-205C-422E-8653-36E909BF3445}">
      <dgm:prSet/>
      <dgm:spPr/>
    </dgm:pt>
    <dgm:pt modelId="{E416AC31-E931-4B28-A609-2135B4C5344E}" type="sibTrans" cxnId="{13561484-205C-422E-8653-36E909BF3445}">
      <dgm:prSet/>
      <dgm:spPr/>
    </dgm:pt>
    <dgm:pt modelId="{079BF54B-DB76-4D83-BD33-30C03E426DD8}" type="pres">
      <dgm:prSet presAssocID="{A6BE94A4-31BE-4DD3-9662-3E9351B6B40A}" presName="linear" presStyleCnt="0">
        <dgm:presLayoutVars>
          <dgm:dir/>
          <dgm:animLvl val="lvl"/>
          <dgm:resizeHandles val="exact"/>
        </dgm:presLayoutVars>
      </dgm:prSet>
      <dgm:spPr/>
    </dgm:pt>
    <dgm:pt modelId="{AC09A47A-472E-4D14-8724-79568B9254BD}" type="pres">
      <dgm:prSet presAssocID="{86DA5685-9986-42C0-90B1-0F4FD432C41C}" presName="parentLin" presStyleCnt="0"/>
      <dgm:spPr/>
    </dgm:pt>
    <dgm:pt modelId="{3A49813D-9F50-4904-9ABC-001084F81B9E}" type="pres">
      <dgm:prSet presAssocID="{86DA5685-9986-42C0-90B1-0F4FD432C41C}" presName="parentLeftMargin" presStyleLbl="node1" presStyleIdx="0" presStyleCnt="6"/>
      <dgm:spPr/>
    </dgm:pt>
    <dgm:pt modelId="{525460F1-AFFE-46AC-90DD-FCFC57BE9102}" type="pres">
      <dgm:prSet presAssocID="{86DA5685-9986-42C0-90B1-0F4FD432C41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632A531-98A3-4413-A158-361C335802F4}" type="pres">
      <dgm:prSet presAssocID="{86DA5685-9986-42C0-90B1-0F4FD432C41C}" presName="negativeSpace" presStyleCnt="0"/>
      <dgm:spPr/>
    </dgm:pt>
    <dgm:pt modelId="{DBC2C1E2-B9E0-4BE5-B538-CDD90E7A22F2}" type="pres">
      <dgm:prSet presAssocID="{86DA5685-9986-42C0-90B1-0F4FD432C41C}" presName="childText" presStyleLbl="conFgAcc1" presStyleIdx="0" presStyleCnt="6">
        <dgm:presLayoutVars>
          <dgm:bulletEnabled val="1"/>
        </dgm:presLayoutVars>
      </dgm:prSet>
      <dgm:spPr/>
    </dgm:pt>
    <dgm:pt modelId="{F531F627-F08B-48CB-847E-CA0CED30CFA2}" type="pres">
      <dgm:prSet presAssocID="{7222AD9E-9BD0-4539-9B67-5E4985225EA5}" presName="spaceBetweenRectangles" presStyleCnt="0"/>
      <dgm:spPr/>
    </dgm:pt>
    <dgm:pt modelId="{4C8390A9-7297-4B0D-8FCC-B144FF285A87}" type="pres">
      <dgm:prSet presAssocID="{CA107840-0FDA-42D5-9BFC-EA1CDD898F5D}" presName="parentLin" presStyleCnt="0"/>
      <dgm:spPr/>
    </dgm:pt>
    <dgm:pt modelId="{1143FCE5-AD4F-4796-A01A-CEFF3DDED312}" type="pres">
      <dgm:prSet presAssocID="{CA107840-0FDA-42D5-9BFC-EA1CDD898F5D}" presName="parentLeftMargin" presStyleLbl="node1" presStyleIdx="0" presStyleCnt="6"/>
      <dgm:spPr/>
    </dgm:pt>
    <dgm:pt modelId="{C361DB32-4004-4558-BDEE-D0083071C6F1}" type="pres">
      <dgm:prSet presAssocID="{CA107840-0FDA-42D5-9BFC-EA1CDD898F5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BB4FEB45-1F65-4751-9568-07C880DF36DF}" type="pres">
      <dgm:prSet presAssocID="{CA107840-0FDA-42D5-9BFC-EA1CDD898F5D}" presName="negativeSpace" presStyleCnt="0"/>
      <dgm:spPr/>
    </dgm:pt>
    <dgm:pt modelId="{9AC641BD-2D48-4814-A744-13A857E82B78}" type="pres">
      <dgm:prSet presAssocID="{CA107840-0FDA-42D5-9BFC-EA1CDD898F5D}" presName="childText" presStyleLbl="conFgAcc1" presStyleIdx="1" presStyleCnt="6">
        <dgm:presLayoutVars>
          <dgm:bulletEnabled val="1"/>
        </dgm:presLayoutVars>
      </dgm:prSet>
      <dgm:spPr/>
    </dgm:pt>
    <dgm:pt modelId="{FDF2914A-BF70-4CDD-9073-7EDF0D4D5401}" type="pres">
      <dgm:prSet presAssocID="{B4DE0CC1-3EC6-45E0-8E7C-024A75F80542}" presName="spaceBetweenRectangles" presStyleCnt="0"/>
      <dgm:spPr/>
    </dgm:pt>
    <dgm:pt modelId="{8716D7C4-7750-4C5B-813C-529B78929A85}" type="pres">
      <dgm:prSet presAssocID="{9B979F7C-6358-4D21-AA28-991266E34277}" presName="parentLin" presStyleCnt="0"/>
      <dgm:spPr/>
    </dgm:pt>
    <dgm:pt modelId="{7F8866D4-0EB7-45E2-8E1F-97B5A26AC263}" type="pres">
      <dgm:prSet presAssocID="{9B979F7C-6358-4D21-AA28-991266E34277}" presName="parentLeftMargin" presStyleLbl="node1" presStyleIdx="1" presStyleCnt="6"/>
      <dgm:spPr/>
    </dgm:pt>
    <dgm:pt modelId="{63EF4DB9-8615-4586-ACD7-C764F09E0E77}" type="pres">
      <dgm:prSet presAssocID="{9B979F7C-6358-4D21-AA28-991266E3427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BE00E115-1C49-4FA3-B69C-0DF690BC1BAC}" type="pres">
      <dgm:prSet presAssocID="{9B979F7C-6358-4D21-AA28-991266E34277}" presName="negativeSpace" presStyleCnt="0"/>
      <dgm:spPr/>
    </dgm:pt>
    <dgm:pt modelId="{DF351EB2-3AEA-4033-B86F-94C4EDB3C2E9}" type="pres">
      <dgm:prSet presAssocID="{9B979F7C-6358-4D21-AA28-991266E34277}" presName="childText" presStyleLbl="conFgAcc1" presStyleIdx="2" presStyleCnt="6">
        <dgm:presLayoutVars>
          <dgm:bulletEnabled val="1"/>
        </dgm:presLayoutVars>
      </dgm:prSet>
      <dgm:spPr/>
    </dgm:pt>
    <dgm:pt modelId="{2626B435-B1E2-405F-996C-0AFFE4779E43}" type="pres">
      <dgm:prSet presAssocID="{D54B8DD9-698E-40A4-82BA-8F6C6B037E83}" presName="spaceBetweenRectangles" presStyleCnt="0"/>
      <dgm:spPr/>
    </dgm:pt>
    <dgm:pt modelId="{33A84F2B-97FB-490C-974F-47B81DA9EC1B}" type="pres">
      <dgm:prSet presAssocID="{AA9D7A5F-663E-4CE7-937F-21F427174EFA}" presName="parentLin" presStyleCnt="0"/>
      <dgm:spPr/>
    </dgm:pt>
    <dgm:pt modelId="{77FD11A3-AB69-438A-A161-5965235904BC}" type="pres">
      <dgm:prSet presAssocID="{AA9D7A5F-663E-4CE7-937F-21F427174EFA}" presName="parentLeftMargin" presStyleLbl="node1" presStyleIdx="2" presStyleCnt="6"/>
      <dgm:spPr/>
    </dgm:pt>
    <dgm:pt modelId="{C5B9D3F3-4EE5-409F-8370-263866E66C32}" type="pres">
      <dgm:prSet presAssocID="{AA9D7A5F-663E-4CE7-937F-21F427174EF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68D583D-3039-4942-A34E-380B69EE9185}" type="pres">
      <dgm:prSet presAssocID="{AA9D7A5F-663E-4CE7-937F-21F427174EFA}" presName="negativeSpace" presStyleCnt="0"/>
      <dgm:spPr/>
    </dgm:pt>
    <dgm:pt modelId="{DC41D3B3-377A-425A-9F68-9C16775914D8}" type="pres">
      <dgm:prSet presAssocID="{AA9D7A5F-663E-4CE7-937F-21F427174EFA}" presName="childText" presStyleLbl="conFgAcc1" presStyleIdx="3" presStyleCnt="6">
        <dgm:presLayoutVars>
          <dgm:bulletEnabled val="1"/>
        </dgm:presLayoutVars>
      </dgm:prSet>
      <dgm:spPr/>
    </dgm:pt>
    <dgm:pt modelId="{68A05B32-B06F-4D02-A6F2-AE3A23AAF953}" type="pres">
      <dgm:prSet presAssocID="{0E703A3A-C89B-492C-A2B3-91CFF68E9D04}" presName="spaceBetweenRectangles" presStyleCnt="0"/>
      <dgm:spPr/>
    </dgm:pt>
    <dgm:pt modelId="{13FF8ED9-BC02-49CD-8DE4-55900B5C125C}" type="pres">
      <dgm:prSet presAssocID="{385431E7-A597-46B4-B9FF-4C2D32A98607}" presName="parentLin" presStyleCnt="0"/>
      <dgm:spPr/>
    </dgm:pt>
    <dgm:pt modelId="{22B36C56-1F31-4676-8A9E-FBD00ED15230}" type="pres">
      <dgm:prSet presAssocID="{385431E7-A597-46B4-B9FF-4C2D32A98607}" presName="parentLeftMargin" presStyleLbl="node1" presStyleIdx="3" presStyleCnt="6"/>
      <dgm:spPr/>
    </dgm:pt>
    <dgm:pt modelId="{D8521B61-3807-41CE-BD93-6D3F71C14A07}" type="pres">
      <dgm:prSet presAssocID="{385431E7-A597-46B4-B9FF-4C2D32A9860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5915700-13DD-4FEE-8B56-474B59C61587}" type="pres">
      <dgm:prSet presAssocID="{385431E7-A597-46B4-B9FF-4C2D32A98607}" presName="negativeSpace" presStyleCnt="0"/>
      <dgm:spPr/>
    </dgm:pt>
    <dgm:pt modelId="{1F63F4D8-3967-442B-9841-7C7E131906B3}" type="pres">
      <dgm:prSet presAssocID="{385431E7-A597-46B4-B9FF-4C2D32A98607}" presName="childText" presStyleLbl="conFgAcc1" presStyleIdx="4" presStyleCnt="6">
        <dgm:presLayoutVars>
          <dgm:bulletEnabled val="1"/>
        </dgm:presLayoutVars>
      </dgm:prSet>
      <dgm:spPr/>
    </dgm:pt>
    <dgm:pt modelId="{A5A1C814-2038-4F5B-9417-9F89B3E8D3DB}" type="pres">
      <dgm:prSet presAssocID="{C37FBA99-70A1-4395-B8E9-0CD9583E092D}" presName="spaceBetweenRectangles" presStyleCnt="0"/>
      <dgm:spPr/>
    </dgm:pt>
    <dgm:pt modelId="{76C65741-3CA7-4EBA-A2E3-7D45D0C44A6F}" type="pres">
      <dgm:prSet presAssocID="{44AAC966-3DD5-4BB9-A202-0798834C6AC9}" presName="parentLin" presStyleCnt="0"/>
      <dgm:spPr/>
    </dgm:pt>
    <dgm:pt modelId="{44F111A5-4862-4B0D-A406-E4BA2D435AC6}" type="pres">
      <dgm:prSet presAssocID="{44AAC966-3DD5-4BB9-A202-0798834C6AC9}" presName="parentLeftMargin" presStyleLbl="node1" presStyleIdx="4" presStyleCnt="6"/>
      <dgm:spPr/>
    </dgm:pt>
    <dgm:pt modelId="{0D075C3F-597A-441E-A1E7-2B4BD483C0B2}" type="pres">
      <dgm:prSet presAssocID="{44AAC966-3DD5-4BB9-A202-0798834C6AC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2CEB29F8-594E-4E60-B750-C66B197287FF}" type="pres">
      <dgm:prSet presAssocID="{44AAC966-3DD5-4BB9-A202-0798834C6AC9}" presName="negativeSpace" presStyleCnt="0"/>
      <dgm:spPr/>
    </dgm:pt>
    <dgm:pt modelId="{CE50EB3E-5911-4E43-A43C-061A7A3EE592}" type="pres">
      <dgm:prSet presAssocID="{44AAC966-3DD5-4BB9-A202-0798834C6AC9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6E9ED503-587E-41D2-BD65-1A59687F590C}" type="presOf" srcId="{CA107840-0FDA-42D5-9BFC-EA1CDD898F5D}" destId="{1143FCE5-AD4F-4796-A01A-CEFF3DDED312}" srcOrd="0" destOrd="0" presId="urn:microsoft.com/office/officeart/2005/8/layout/list1"/>
    <dgm:cxn modelId="{5D218A0D-B79F-4AFF-95EC-7D43913E9614}" type="presOf" srcId="{AA9D7A5F-663E-4CE7-937F-21F427174EFA}" destId="{C5B9D3F3-4EE5-409F-8370-263866E66C32}" srcOrd="1" destOrd="0" presId="urn:microsoft.com/office/officeart/2005/8/layout/list1"/>
    <dgm:cxn modelId="{7202F50E-7584-4F3E-9A84-3BBB9A02FD9D}" srcId="{A6BE94A4-31BE-4DD3-9662-3E9351B6B40A}" destId="{9B979F7C-6358-4D21-AA28-991266E34277}" srcOrd="2" destOrd="0" parTransId="{35215F93-AC5B-40AF-A7A0-02DED18E12E5}" sibTransId="{D54B8DD9-698E-40A4-82BA-8F6C6B037E83}"/>
    <dgm:cxn modelId="{EDC83512-254C-40DD-BD21-47BADBB8EB5D}" srcId="{A6BE94A4-31BE-4DD3-9662-3E9351B6B40A}" destId="{CA107840-0FDA-42D5-9BFC-EA1CDD898F5D}" srcOrd="1" destOrd="0" parTransId="{A1D77E53-7EF1-45D0-A52C-13733CAC9A22}" sibTransId="{B4DE0CC1-3EC6-45E0-8E7C-024A75F80542}"/>
    <dgm:cxn modelId="{ECC87E1A-CA6F-4331-B705-2A69FA60B88E}" type="presOf" srcId="{AA9D7A5F-663E-4CE7-937F-21F427174EFA}" destId="{77FD11A3-AB69-438A-A161-5965235904BC}" srcOrd="0" destOrd="0" presId="urn:microsoft.com/office/officeart/2005/8/layout/list1"/>
    <dgm:cxn modelId="{E5C41031-76A3-46FA-B7C0-5CDDA4C76B10}" srcId="{A6BE94A4-31BE-4DD3-9662-3E9351B6B40A}" destId="{86DA5685-9986-42C0-90B1-0F4FD432C41C}" srcOrd="0" destOrd="0" parTransId="{F3F58B46-5B35-4C89-BA4C-A3A0B79EE65E}" sibTransId="{7222AD9E-9BD0-4539-9B67-5E4985225EA5}"/>
    <dgm:cxn modelId="{A296FF34-B98E-4DE9-BDE3-91517C57F9B3}" type="presOf" srcId="{86DA5685-9986-42C0-90B1-0F4FD432C41C}" destId="{525460F1-AFFE-46AC-90DD-FCFC57BE9102}" srcOrd="1" destOrd="0" presId="urn:microsoft.com/office/officeart/2005/8/layout/list1"/>
    <dgm:cxn modelId="{FCB3B361-A41F-4B43-AE94-5B7DFAA7064B}" type="presOf" srcId="{9B979F7C-6358-4D21-AA28-991266E34277}" destId="{7F8866D4-0EB7-45E2-8E1F-97B5A26AC263}" srcOrd="0" destOrd="0" presId="urn:microsoft.com/office/officeart/2005/8/layout/list1"/>
    <dgm:cxn modelId="{93BCDE42-475D-4BDF-87EA-08CE70B15869}" type="presOf" srcId="{44AAC966-3DD5-4BB9-A202-0798834C6AC9}" destId="{0D075C3F-597A-441E-A1E7-2B4BD483C0B2}" srcOrd="1" destOrd="0" presId="urn:microsoft.com/office/officeart/2005/8/layout/list1"/>
    <dgm:cxn modelId="{4F654373-5602-4CE7-8AE4-50F9F18287A9}" type="presOf" srcId="{A6BE94A4-31BE-4DD3-9662-3E9351B6B40A}" destId="{079BF54B-DB76-4D83-BD33-30C03E426DD8}" srcOrd="0" destOrd="0" presId="urn:microsoft.com/office/officeart/2005/8/layout/list1"/>
    <dgm:cxn modelId="{E9BDD755-62DD-47EF-972B-B689EAC686DB}" type="presOf" srcId="{9B979F7C-6358-4D21-AA28-991266E34277}" destId="{63EF4DB9-8615-4586-ACD7-C764F09E0E77}" srcOrd="1" destOrd="0" presId="urn:microsoft.com/office/officeart/2005/8/layout/list1"/>
    <dgm:cxn modelId="{781ED781-D5E4-43B3-99F3-9936777FBD5F}" type="presOf" srcId="{385431E7-A597-46B4-B9FF-4C2D32A98607}" destId="{D8521B61-3807-41CE-BD93-6D3F71C14A07}" srcOrd="1" destOrd="0" presId="urn:microsoft.com/office/officeart/2005/8/layout/list1"/>
    <dgm:cxn modelId="{13561484-205C-422E-8653-36E909BF3445}" srcId="{A6BE94A4-31BE-4DD3-9662-3E9351B6B40A}" destId="{44AAC966-3DD5-4BB9-A202-0798834C6AC9}" srcOrd="5" destOrd="0" parTransId="{CE9A84A1-F9FB-4497-91DD-9B6F3742788E}" sibTransId="{E416AC31-E931-4B28-A609-2135B4C5344E}"/>
    <dgm:cxn modelId="{618F6190-7E56-4CFD-8467-FE28168B2B16}" type="presOf" srcId="{385431E7-A597-46B4-B9FF-4C2D32A98607}" destId="{22B36C56-1F31-4676-8A9E-FBD00ED15230}" srcOrd="0" destOrd="0" presId="urn:microsoft.com/office/officeart/2005/8/layout/list1"/>
    <dgm:cxn modelId="{0EDEF296-155C-4A40-A641-188885F052A5}" type="presOf" srcId="{86DA5685-9986-42C0-90B1-0F4FD432C41C}" destId="{3A49813D-9F50-4904-9ABC-001084F81B9E}" srcOrd="0" destOrd="0" presId="urn:microsoft.com/office/officeart/2005/8/layout/list1"/>
    <dgm:cxn modelId="{50845AA1-A15A-43D1-ACBD-D82156EF47DE}" type="presOf" srcId="{CA107840-0FDA-42D5-9BFC-EA1CDD898F5D}" destId="{C361DB32-4004-4558-BDEE-D0083071C6F1}" srcOrd="1" destOrd="0" presId="urn:microsoft.com/office/officeart/2005/8/layout/list1"/>
    <dgm:cxn modelId="{7CE2F7B3-BDE8-4690-9409-5A4B9B7BC748}" type="presOf" srcId="{44AAC966-3DD5-4BB9-A202-0798834C6AC9}" destId="{44F111A5-4862-4B0D-A406-E4BA2D435AC6}" srcOrd="0" destOrd="0" presId="urn:microsoft.com/office/officeart/2005/8/layout/list1"/>
    <dgm:cxn modelId="{0EED57C0-ED10-49CE-92BA-B2B33DBA488D}" srcId="{A6BE94A4-31BE-4DD3-9662-3E9351B6B40A}" destId="{385431E7-A597-46B4-B9FF-4C2D32A98607}" srcOrd="4" destOrd="0" parTransId="{A5BC549B-0FEC-4E84-A6D1-F1435A1B1842}" sibTransId="{C37FBA99-70A1-4395-B8E9-0CD9583E092D}"/>
    <dgm:cxn modelId="{F12389E7-2EF6-4B59-94A3-1DC70F66718D}" srcId="{A6BE94A4-31BE-4DD3-9662-3E9351B6B40A}" destId="{AA9D7A5F-663E-4CE7-937F-21F427174EFA}" srcOrd="3" destOrd="0" parTransId="{D5852CE1-5D26-4B25-8FB8-A156E4A7F0F1}" sibTransId="{0E703A3A-C89B-492C-A2B3-91CFF68E9D04}"/>
    <dgm:cxn modelId="{B5845607-0B24-43CD-9393-5F07031D1C25}" type="presParOf" srcId="{079BF54B-DB76-4D83-BD33-30C03E426DD8}" destId="{AC09A47A-472E-4D14-8724-79568B9254BD}" srcOrd="0" destOrd="0" presId="urn:microsoft.com/office/officeart/2005/8/layout/list1"/>
    <dgm:cxn modelId="{097DBD7F-020C-4CDE-A60A-3C598E0E8FAD}" type="presParOf" srcId="{AC09A47A-472E-4D14-8724-79568B9254BD}" destId="{3A49813D-9F50-4904-9ABC-001084F81B9E}" srcOrd="0" destOrd="0" presId="urn:microsoft.com/office/officeart/2005/8/layout/list1"/>
    <dgm:cxn modelId="{82D9C6C7-6770-40E3-8F8E-E403A044FB99}" type="presParOf" srcId="{AC09A47A-472E-4D14-8724-79568B9254BD}" destId="{525460F1-AFFE-46AC-90DD-FCFC57BE9102}" srcOrd="1" destOrd="0" presId="urn:microsoft.com/office/officeart/2005/8/layout/list1"/>
    <dgm:cxn modelId="{15BFD376-19F2-4104-86A6-3C9B0AD457F4}" type="presParOf" srcId="{079BF54B-DB76-4D83-BD33-30C03E426DD8}" destId="{A632A531-98A3-4413-A158-361C335802F4}" srcOrd="1" destOrd="0" presId="urn:microsoft.com/office/officeart/2005/8/layout/list1"/>
    <dgm:cxn modelId="{07597188-91BE-45D4-B420-07EEE0C2CB12}" type="presParOf" srcId="{079BF54B-DB76-4D83-BD33-30C03E426DD8}" destId="{DBC2C1E2-B9E0-4BE5-B538-CDD90E7A22F2}" srcOrd="2" destOrd="0" presId="urn:microsoft.com/office/officeart/2005/8/layout/list1"/>
    <dgm:cxn modelId="{4AF23291-4A10-4B8B-8247-E7A2CA4B6C00}" type="presParOf" srcId="{079BF54B-DB76-4D83-BD33-30C03E426DD8}" destId="{F531F627-F08B-48CB-847E-CA0CED30CFA2}" srcOrd="3" destOrd="0" presId="urn:microsoft.com/office/officeart/2005/8/layout/list1"/>
    <dgm:cxn modelId="{35251EAD-DFA8-4391-8E42-6975DCC1A4CC}" type="presParOf" srcId="{079BF54B-DB76-4D83-BD33-30C03E426DD8}" destId="{4C8390A9-7297-4B0D-8FCC-B144FF285A87}" srcOrd="4" destOrd="0" presId="urn:microsoft.com/office/officeart/2005/8/layout/list1"/>
    <dgm:cxn modelId="{8CF78C12-CC96-4E10-969F-7D76EEE8CF38}" type="presParOf" srcId="{4C8390A9-7297-4B0D-8FCC-B144FF285A87}" destId="{1143FCE5-AD4F-4796-A01A-CEFF3DDED312}" srcOrd="0" destOrd="0" presId="urn:microsoft.com/office/officeart/2005/8/layout/list1"/>
    <dgm:cxn modelId="{DE39EC52-06AB-4ED3-9F73-905F44C1ED2C}" type="presParOf" srcId="{4C8390A9-7297-4B0D-8FCC-B144FF285A87}" destId="{C361DB32-4004-4558-BDEE-D0083071C6F1}" srcOrd="1" destOrd="0" presId="urn:microsoft.com/office/officeart/2005/8/layout/list1"/>
    <dgm:cxn modelId="{BB33B1F7-1B1E-4837-8B07-4D23501948EC}" type="presParOf" srcId="{079BF54B-DB76-4D83-BD33-30C03E426DD8}" destId="{BB4FEB45-1F65-4751-9568-07C880DF36DF}" srcOrd="5" destOrd="0" presId="urn:microsoft.com/office/officeart/2005/8/layout/list1"/>
    <dgm:cxn modelId="{CF02B0D8-9673-4EF4-9540-BE35A38C6925}" type="presParOf" srcId="{079BF54B-DB76-4D83-BD33-30C03E426DD8}" destId="{9AC641BD-2D48-4814-A744-13A857E82B78}" srcOrd="6" destOrd="0" presId="urn:microsoft.com/office/officeart/2005/8/layout/list1"/>
    <dgm:cxn modelId="{11FA7BBE-75AD-440E-8706-37BAE94B2EF9}" type="presParOf" srcId="{079BF54B-DB76-4D83-BD33-30C03E426DD8}" destId="{FDF2914A-BF70-4CDD-9073-7EDF0D4D5401}" srcOrd="7" destOrd="0" presId="urn:microsoft.com/office/officeart/2005/8/layout/list1"/>
    <dgm:cxn modelId="{FD046EB2-7499-4A8E-89F4-0F5CD9CAE8E2}" type="presParOf" srcId="{079BF54B-DB76-4D83-BD33-30C03E426DD8}" destId="{8716D7C4-7750-4C5B-813C-529B78929A85}" srcOrd="8" destOrd="0" presId="urn:microsoft.com/office/officeart/2005/8/layout/list1"/>
    <dgm:cxn modelId="{711CFD39-D06F-401D-9968-99F9C001BDBA}" type="presParOf" srcId="{8716D7C4-7750-4C5B-813C-529B78929A85}" destId="{7F8866D4-0EB7-45E2-8E1F-97B5A26AC263}" srcOrd="0" destOrd="0" presId="urn:microsoft.com/office/officeart/2005/8/layout/list1"/>
    <dgm:cxn modelId="{393370DA-BE64-43FD-9E2C-046F73D033B0}" type="presParOf" srcId="{8716D7C4-7750-4C5B-813C-529B78929A85}" destId="{63EF4DB9-8615-4586-ACD7-C764F09E0E77}" srcOrd="1" destOrd="0" presId="urn:microsoft.com/office/officeart/2005/8/layout/list1"/>
    <dgm:cxn modelId="{7576C9E5-1609-4805-A239-82DC6A471EB4}" type="presParOf" srcId="{079BF54B-DB76-4D83-BD33-30C03E426DD8}" destId="{BE00E115-1C49-4FA3-B69C-0DF690BC1BAC}" srcOrd="9" destOrd="0" presId="urn:microsoft.com/office/officeart/2005/8/layout/list1"/>
    <dgm:cxn modelId="{EE2A9AE9-3894-43C1-A7A5-945D1D80F74A}" type="presParOf" srcId="{079BF54B-DB76-4D83-BD33-30C03E426DD8}" destId="{DF351EB2-3AEA-4033-B86F-94C4EDB3C2E9}" srcOrd="10" destOrd="0" presId="urn:microsoft.com/office/officeart/2005/8/layout/list1"/>
    <dgm:cxn modelId="{3B217E2A-4808-4B1A-9345-A0A10442A836}" type="presParOf" srcId="{079BF54B-DB76-4D83-BD33-30C03E426DD8}" destId="{2626B435-B1E2-405F-996C-0AFFE4779E43}" srcOrd="11" destOrd="0" presId="urn:microsoft.com/office/officeart/2005/8/layout/list1"/>
    <dgm:cxn modelId="{D136A081-67EA-4A48-8942-BA52D2BCEDC6}" type="presParOf" srcId="{079BF54B-DB76-4D83-BD33-30C03E426DD8}" destId="{33A84F2B-97FB-490C-974F-47B81DA9EC1B}" srcOrd="12" destOrd="0" presId="urn:microsoft.com/office/officeart/2005/8/layout/list1"/>
    <dgm:cxn modelId="{97DA1A23-F7FE-40FA-B1A7-782AE99729BA}" type="presParOf" srcId="{33A84F2B-97FB-490C-974F-47B81DA9EC1B}" destId="{77FD11A3-AB69-438A-A161-5965235904BC}" srcOrd="0" destOrd="0" presId="urn:microsoft.com/office/officeart/2005/8/layout/list1"/>
    <dgm:cxn modelId="{A34B4BF1-50BD-48A7-8259-430400A49D96}" type="presParOf" srcId="{33A84F2B-97FB-490C-974F-47B81DA9EC1B}" destId="{C5B9D3F3-4EE5-409F-8370-263866E66C32}" srcOrd="1" destOrd="0" presId="urn:microsoft.com/office/officeart/2005/8/layout/list1"/>
    <dgm:cxn modelId="{38C57F33-C507-48D7-B537-025B7CB5D5DA}" type="presParOf" srcId="{079BF54B-DB76-4D83-BD33-30C03E426DD8}" destId="{368D583D-3039-4942-A34E-380B69EE9185}" srcOrd="13" destOrd="0" presId="urn:microsoft.com/office/officeart/2005/8/layout/list1"/>
    <dgm:cxn modelId="{908604F3-C548-437A-A877-5EE2DE0D6C6E}" type="presParOf" srcId="{079BF54B-DB76-4D83-BD33-30C03E426DD8}" destId="{DC41D3B3-377A-425A-9F68-9C16775914D8}" srcOrd="14" destOrd="0" presId="urn:microsoft.com/office/officeart/2005/8/layout/list1"/>
    <dgm:cxn modelId="{B376F712-AE52-4034-BE54-017A3FBF6544}" type="presParOf" srcId="{079BF54B-DB76-4D83-BD33-30C03E426DD8}" destId="{68A05B32-B06F-4D02-A6F2-AE3A23AAF953}" srcOrd="15" destOrd="0" presId="urn:microsoft.com/office/officeart/2005/8/layout/list1"/>
    <dgm:cxn modelId="{1547E6D7-2B2B-4751-9F05-A846E7238FD7}" type="presParOf" srcId="{079BF54B-DB76-4D83-BD33-30C03E426DD8}" destId="{13FF8ED9-BC02-49CD-8DE4-55900B5C125C}" srcOrd="16" destOrd="0" presId="urn:microsoft.com/office/officeart/2005/8/layout/list1"/>
    <dgm:cxn modelId="{322AE67B-5174-4458-86D5-2A8C4B3135E1}" type="presParOf" srcId="{13FF8ED9-BC02-49CD-8DE4-55900B5C125C}" destId="{22B36C56-1F31-4676-8A9E-FBD00ED15230}" srcOrd="0" destOrd="0" presId="urn:microsoft.com/office/officeart/2005/8/layout/list1"/>
    <dgm:cxn modelId="{101BEADE-5AF6-480D-AAEF-FEA45F0A8ACB}" type="presParOf" srcId="{13FF8ED9-BC02-49CD-8DE4-55900B5C125C}" destId="{D8521B61-3807-41CE-BD93-6D3F71C14A07}" srcOrd="1" destOrd="0" presId="urn:microsoft.com/office/officeart/2005/8/layout/list1"/>
    <dgm:cxn modelId="{241EC9D0-A565-40BE-9CBC-C65633679E31}" type="presParOf" srcId="{079BF54B-DB76-4D83-BD33-30C03E426DD8}" destId="{C5915700-13DD-4FEE-8B56-474B59C61587}" srcOrd="17" destOrd="0" presId="urn:microsoft.com/office/officeart/2005/8/layout/list1"/>
    <dgm:cxn modelId="{48951D39-38B8-4E3B-86AF-BB4218D43AB9}" type="presParOf" srcId="{079BF54B-DB76-4D83-BD33-30C03E426DD8}" destId="{1F63F4D8-3967-442B-9841-7C7E131906B3}" srcOrd="18" destOrd="0" presId="urn:microsoft.com/office/officeart/2005/8/layout/list1"/>
    <dgm:cxn modelId="{323C5E6B-AC05-4599-9934-D5B0B8DE0CF6}" type="presParOf" srcId="{079BF54B-DB76-4D83-BD33-30C03E426DD8}" destId="{A5A1C814-2038-4F5B-9417-9F89B3E8D3DB}" srcOrd="19" destOrd="0" presId="urn:microsoft.com/office/officeart/2005/8/layout/list1"/>
    <dgm:cxn modelId="{7A9E97F9-2C0B-417F-99FD-1DF87BC62336}" type="presParOf" srcId="{079BF54B-DB76-4D83-BD33-30C03E426DD8}" destId="{76C65741-3CA7-4EBA-A2E3-7D45D0C44A6F}" srcOrd="20" destOrd="0" presId="urn:microsoft.com/office/officeart/2005/8/layout/list1"/>
    <dgm:cxn modelId="{7832D3F9-C785-431F-8F32-77C262A07640}" type="presParOf" srcId="{76C65741-3CA7-4EBA-A2E3-7D45D0C44A6F}" destId="{44F111A5-4862-4B0D-A406-E4BA2D435AC6}" srcOrd="0" destOrd="0" presId="urn:microsoft.com/office/officeart/2005/8/layout/list1"/>
    <dgm:cxn modelId="{06639FF8-8EC4-4571-9B35-991C06835201}" type="presParOf" srcId="{76C65741-3CA7-4EBA-A2E3-7D45D0C44A6F}" destId="{0D075C3F-597A-441E-A1E7-2B4BD483C0B2}" srcOrd="1" destOrd="0" presId="urn:microsoft.com/office/officeart/2005/8/layout/list1"/>
    <dgm:cxn modelId="{64DE5F0F-A4CA-4032-B643-CFBB09A5684D}" type="presParOf" srcId="{079BF54B-DB76-4D83-BD33-30C03E426DD8}" destId="{2CEB29F8-594E-4E60-B750-C66B197287FF}" srcOrd="21" destOrd="0" presId="urn:microsoft.com/office/officeart/2005/8/layout/list1"/>
    <dgm:cxn modelId="{ED358FBD-6682-4FD3-811E-3F282A56D002}" type="presParOf" srcId="{079BF54B-DB76-4D83-BD33-30C03E426DD8}" destId="{CE50EB3E-5911-4E43-A43C-061A7A3EE592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BE94A4-31BE-4DD3-9662-3E9351B6B40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261362-89E8-49B5-8918-F490CD96659F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Auscultation – Diminished and vesicular breath sounds. Crackles and wheezing may be there</a:t>
          </a:r>
          <a:endParaRPr lang="en-US" sz="2000" dirty="0"/>
        </a:p>
      </dgm:t>
    </dgm:pt>
    <dgm:pt modelId="{FD35D606-BEBF-4B1A-9EA7-18746F81D504}" type="parTrans" cxnId="{9AFB4642-2D5F-4922-BD1F-8E811CB3F5E1}">
      <dgm:prSet/>
      <dgm:spPr/>
    </dgm:pt>
    <dgm:pt modelId="{64686C93-26B2-4027-8D79-A0B616DA4007}" type="sibTrans" cxnId="{9AFB4642-2D5F-4922-BD1F-8E811CB3F5E1}">
      <dgm:prSet/>
      <dgm:spPr/>
    </dgm:pt>
    <dgm:pt modelId="{124D3041-8BFC-460C-A305-A05CEA91B49A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Pattern of breathing : Use of accessory muscles</a:t>
          </a:r>
          <a:endParaRPr lang="en-US" sz="2000" dirty="0"/>
        </a:p>
      </dgm:t>
    </dgm:pt>
    <dgm:pt modelId="{1E60145D-0879-4C58-8096-F1D19CFA2F30}" type="parTrans" cxnId="{5181575D-F470-4DEF-BD29-204D90390608}">
      <dgm:prSet/>
      <dgm:spPr/>
    </dgm:pt>
    <dgm:pt modelId="{1D034807-F45C-435D-B4CD-0C66B279BA5A}" type="sibTrans" cxnId="{5181575D-F470-4DEF-BD29-204D90390608}">
      <dgm:prSet/>
      <dgm:spPr/>
    </dgm:pt>
    <dgm:pt modelId="{6D05E8CE-F90F-4FEA-A5AE-AD530F3BFA6A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JVP : may show giant A waves</a:t>
          </a:r>
          <a:endParaRPr lang="en-US" sz="2000" dirty="0"/>
        </a:p>
      </dgm:t>
    </dgm:pt>
    <dgm:pt modelId="{B802086E-D6E5-4073-B637-291862884E8C}" type="parTrans" cxnId="{2B434906-1133-45DD-B72E-4B28DD53C1FA}">
      <dgm:prSet/>
      <dgm:spPr/>
    </dgm:pt>
    <dgm:pt modelId="{EA77853A-19FD-49F1-8B8C-7E13C6EE7B1D}" type="sibTrans" cxnId="{2B434906-1133-45DD-B72E-4B28DD53C1FA}">
      <dgm:prSet/>
      <dgm:spPr/>
    </dgm:pt>
    <dgm:pt modelId="{8F3FC6EE-0690-425A-B493-B195B80A9988}">
      <dgm:prSet phldrT="[Text]" phldr="0" custT="1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20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Percussion notes – May be dull (bronchitis) or hyper-resonated (emphysema)</a:t>
          </a:r>
          <a:endParaRPr lang="en-US" sz="2000" dirty="0"/>
        </a:p>
      </dgm:t>
    </dgm:pt>
    <dgm:pt modelId="{CC8BE4D8-4CB7-4A5A-9E14-59C9FD48E595}" type="parTrans" cxnId="{32E86C6C-3480-4F60-9732-6340550CDC1D}">
      <dgm:prSet/>
      <dgm:spPr/>
    </dgm:pt>
    <dgm:pt modelId="{1B9B0FE0-4D11-4D11-85B5-DC330ECE6426}" type="sibTrans" cxnId="{32E86C6C-3480-4F60-9732-6340550CDC1D}">
      <dgm:prSet/>
      <dgm:spPr/>
    </dgm:pt>
    <dgm:pt modelId="{079BF54B-DB76-4D83-BD33-30C03E426DD8}" type="pres">
      <dgm:prSet presAssocID="{A6BE94A4-31BE-4DD3-9662-3E9351B6B40A}" presName="linear" presStyleCnt="0">
        <dgm:presLayoutVars>
          <dgm:dir/>
          <dgm:animLvl val="lvl"/>
          <dgm:resizeHandles val="exact"/>
        </dgm:presLayoutVars>
      </dgm:prSet>
      <dgm:spPr/>
    </dgm:pt>
    <dgm:pt modelId="{A06F1918-9B04-421D-856B-47282ECDF3A1}" type="pres">
      <dgm:prSet presAssocID="{124D3041-8BFC-460C-A305-A05CEA91B49A}" presName="parentLin" presStyleCnt="0"/>
      <dgm:spPr/>
    </dgm:pt>
    <dgm:pt modelId="{932F784F-4B9F-4B12-BB62-146D147CBE64}" type="pres">
      <dgm:prSet presAssocID="{124D3041-8BFC-460C-A305-A05CEA91B49A}" presName="parentLeftMargin" presStyleLbl="node1" presStyleIdx="0" presStyleCnt="4"/>
      <dgm:spPr/>
    </dgm:pt>
    <dgm:pt modelId="{96131E2D-9ED1-4545-8480-CBE90FE38FA9}" type="pres">
      <dgm:prSet presAssocID="{124D3041-8BFC-460C-A305-A05CEA91B49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A1786AC-F951-4E95-916E-519734DF76EE}" type="pres">
      <dgm:prSet presAssocID="{124D3041-8BFC-460C-A305-A05CEA91B49A}" presName="negativeSpace" presStyleCnt="0"/>
      <dgm:spPr/>
    </dgm:pt>
    <dgm:pt modelId="{859F8827-9709-4140-9A07-47CB66FD6953}" type="pres">
      <dgm:prSet presAssocID="{124D3041-8BFC-460C-A305-A05CEA91B49A}" presName="childText" presStyleLbl="conFgAcc1" presStyleIdx="0" presStyleCnt="4">
        <dgm:presLayoutVars>
          <dgm:bulletEnabled val="1"/>
        </dgm:presLayoutVars>
      </dgm:prSet>
      <dgm:spPr/>
    </dgm:pt>
    <dgm:pt modelId="{91043C4B-3C33-4C59-BD30-F8D479B134B5}" type="pres">
      <dgm:prSet presAssocID="{1D034807-F45C-435D-B4CD-0C66B279BA5A}" presName="spaceBetweenRectangles" presStyleCnt="0"/>
      <dgm:spPr/>
    </dgm:pt>
    <dgm:pt modelId="{EEE3D271-F898-44E2-9E05-5FEEB57071B6}" type="pres">
      <dgm:prSet presAssocID="{6D05E8CE-F90F-4FEA-A5AE-AD530F3BFA6A}" presName="parentLin" presStyleCnt="0"/>
      <dgm:spPr/>
    </dgm:pt>
    <dgm:pt modelId="{69AFDD76-B2E9-47BA-96C4-1BFAFFADBF1F}" type="pres">
      <dgm:prSet presAssocID="{6D05E8CE-F90F-4FEA-A5AE-AD530F3BFA6A}" presName="parentLeftMargin" presStyleLbl="node1" presStyleIdx="0" presStyleCnt="4"/>
      <dgm:spPr/>
    </dgm:pt>
    <dgm:pt modelId="{39518E5C-950E-4A86-AF8B-005C1A70816A}" type="pres">
      <dgm:prSet presAssocID="{6D05E8CE-F90F-4FEA-A5AE-AD530F3BFA6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7F2422F-B71E-42A8-9166-BCF8A135BDCF}" type="pres">
      <dgm:prSet presAssocID="{6D05E8CE-F90F-4FEA-A5AE-AD530F3BFA6A}" presName="negativeSpace" presStyleCnt="0"/>
      <dgm:spPr/>
    </dgm:pt>
    <dgm:pt modelId="{02E0E1BD-7E23-40B2-903D-D2D68C257AE9}" type="pres">
      <dgm:prSet presAssocID="{6D05E8CE-F90F-4FEA-A5AE-AD530F3BFA6A}" presName="childText" presStyleLbl="conFgAcc1" presStyleIdx="1" presStyleCnt="4">
        <dgm:presLayoutVars>
          <dgm:bulletEnabled val="1"/>
        </dgm:presLayoutVars>
      </dgm:prSet>
      <dgm:spPr/>
    </dgm:pt>
    <dgm:pt modelId="{87A86E88-ABB8-46E7-8033-158F9B124ED0}" type="pres">
      <dgm:prSet presAssocID="{EA77853A-19FD-49F1-8B8C-7E13C6EE7B1D}" presName="spaceBetweenRectangles" presStyleCnt="0"/>
      <dgm:spPr/>
    </dgm:pt>
    <dgm:pt modelId="{2B5F11CB-133A-491E-851C-751829412974}" type="pres">
      <dgm:prSet presAssocID="{8F3FC6EE-0690-425A-B493-B195B80A9988}" presName="parentLin" presStyleCnt="0"/>
      <dgm:spPr/>
    </dgm:pt>
    <dgm:pt modelId="{DFE9D492-7D1D-4044-92BB-F45053B06965}" type="pres">
      <dgm:prSet presAssocID="{8F3FC6EE-0690-425A-B493-B195B80A9988}" presName="parentLeftMargin" presStyleLbl="node1" presStyleIdx="1" presStyleCnt="4"/>
      <dgm:spPr/>
    </dgm:pt>
    <dgm:pt modelId="{42DB8D2C-36DD-44B3-9B48-B611A75BE5AB}" type="pres">
      <dgm:prSet presAssocID="{8F3FC6EE-0690-425A-B493-B195B80A998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0903B27-5BAA-4C0D-ABFF-CA6C1A3908C8}" type="pres">
      <dgm:prSet presAssocID="{8F3FC6EE-0690-425A-B493-B195B80A9988}" presName="negativeSpace" presStyleCnt="0"/>
      <dgm:spPr/>
    </dgm:pt>
    <dgm:pt modelId="{46B80E5A-6368-44C7-88F6-F06BD3B830DF}" type="pres">
      <dgm:prSet presAssocID="{8F3FC6EE-0690-425A-B493-B195B80A9988}" presName="childText" presStyleLbl="conFgAcc1" presStyleIdx="2" presStyleCnt="4">
        <dgm:presLayoutVars>
          <dgm:bulletEnabled val="1"/>
        </dgm:presLayoutVars>
      </dgm:prSet>
      <dgm:spPr/>
    </dgm:pt>
    <dgm:pt modelId="{4F55E488-92FB-4B3F-80C7-A9C3ADD2A1C0}" type="pres">
      <dgm:prSet presAssocID="{1B9B0FE0-4D11-4D11-85B5-DC330ECE6426}" presName="spaceBetweenRectangles" presStyleCnt="0"/>
      <dgm:spPr/>
    </dgm:pt>
    <dgm:pt modelId="{A7FFC565-9896-4718-8F12-94652DE219E1}" type="pres">
      <dgm:prSet presAssocID="{27261362-89E8-49B5-8918-F490CD96659F}" presName="parentLin" presStyleCnt="0"/>
      <dgm:spPr/>
    </dgm:pt>
    <dgm:pt modelId="{0B0495F2-D950-4694-863E-203B55744850}" type="pres">
      <dgm:prSet presAssocID="{27261362-89E8-49B5-8918-F490CD96659F}" presName="parentLeftMargin" presStyleLbl="node1" presStyleIdx="2" presStyleCnt="4"/>
      <dgm:spPr/>
    </dgm:pt>
    <dgm:pt modelId="{A8C2EA0C-8CD4-47CF-A08E-6306D0B20B84}" type="pres">
      <dgm:prSet presAssocID="{27261362-89E8-49B5-8918-F490CD96659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D2056B7-95EE-4A6A-B139-4BD120DFFE00}" type="pres">
      <dgm:prSet presAssocID="{27261362-89E8-49B5-8918-F490CD96659F}" presName="negativeSpace" presStyleCnt="0"/>
      <dgm:spPr/>
    </dgm:pt>
    <dgm:pt modelId="{CE79BC57-66D1-4098-A7EB-6EC26368DA54}" type="pres">
      <dgm:prSet presAssocID="{27261362-89E8-49B5-8918-F490CD96659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7E17703-CDA1-4E7F-B181-0E63CAB86341}" type="presOf" srcId="{6D05E8CE-F90F-4FEA-A5AE-AD530F3BFA6A}" destId="{69AFDD76-B2E9-47BA-96C4-1BFAFFADBF1F}" srcOrd="0" destOrd="0" presId="urn:microsoft.com/office/officeart/2005/8/layout/list1"/>
    <dgm:cxn modelId="{2B434906-1133-45DD-B72E-4B28DD53C1FA}" srcId="{A6BE94A4-31BE-4DD3-9662-3E9351B6B40A}" destId="{6D05E8CE-F90F-4FEA-A5AE-AD530F3BFA6A}" srcOrd="1" destOrd="0" parTransId="{B802086E-D6E5-4073-B637-291862884E8C}" sibTransId="{EA77853A-19FD-49F1-8B8C-7E13C6EE7B1D}"/>
    <dgm:cxn modelId="{B41BCB37-7751-494E-82C9-6C3288C967A9}" type="presOf" srcId="{124D3041-8BFC-460C-A305-A05CEA91B49A}" destId="{96131E2D-9ED1-4545-8480-CBE90FE38FA9}" srcOrd="1" destOrd="0" presId="urn:microsoft.com/office/officeart/2005/8/layout/list1"/>
    <dgm:cxn modelId="{5181575D-F470-4DEF-BD29-204D90390608}" srcId="{A6BE94A4-31BE-4DD3-9662-3E9351B6B40A}" destId="{124D3041-8BFC-460C-A305-A05CEA91B49A}" srcOrd="0" destOrd="0" parTransId="{1E60145D-0879-4C58-8096-F1D19CFA2F30}" sibTransId="{1D034807-F45C-435D-B4CD-0C66B279BA5A}"/>
    <dgm:cxn modelId="{9AFB4642-2D5F-4922-BD1F-8E811CB3F5E1}" srcId="{A6BE94A4-31BE-4DD3-9662-3E9351B6B40A}" destId="{27261362-89E8-49B5-8918-F490CD96659F}" srcOrd="3" destOrd="0" parTransId="{FD35D606-BEBF-4B1A-9EA7-18746F81D504}" sibTransId="{64686C93-26B2-4027-8D79-A0B616DA4007}"/>
    <dgm:cxn modelId="{7C778B69-83F4-41A0-944D-B4C185B40F13}" type="presOf" srcId="{27261362-89E8-49B5-8918-F490CD96659F}" destId="{A8C2EA0C-8CD4-47CF-A08E-6306D0B20B84}" srcOrd="1" destOrd="0" presId="urn:microsoft.com/office/officeart/2005/8/layout/list1"/>
    <dgm:cxn modelId="{32E86C6C-3480-4F60-9732-6340550CDC1D}" srcId="{A6BE94A4-31BE-4DD3-9662-3E9351B6B40A}" destId="{8F3FC6EE-0690-425A-B493-B195B80A9988}" srcOrd="2" destOrd="0" parTransId="{CC8BE4D8-4CB7-4A5A-9E14-59C9FD48E595}" sibTransId="{1B9B0FE0-4D11-4D11-85B5-DC330ECE6426}"/>
    <dgm:cxn modelId="{AC71A850-244C-4B8E-89E7-6E8B0C3D9BA2}" type="presOf" srcId="{6D05E8CE-F90F-4FEA-A5AE-AD530F3BFA6A}" destId="{39518E5C-950E-4A86-AF8B-005C1A70816A}" srcOrd="1" destOrd="0" presId="urn:microsoft.com/office/officeart/2005/8/layout/list1"/>
    <dgm:cxn modelId="{4F654373-5602-4CE7-8AE4-50F9F18287A9}" type="presOf" srcId="{A6BE94A4-31BE-4DD3-9662-3E9351B6B40A}" destId="{079BF54B-DB76-4D83-BD33-30C03E426DD8}" srcOrd="0" destOrd="0" presId="urn:microsoft.com/office/officeart/2005/8/layout/list1"/>
    <dgm:cxn modelId="{CDD4C859-A4AF-4736-BCF6-48D830196B69}" type="presOf" srcId="{8F3FC6EE-0690-425A-B493-B195B80A9988}" destId="{DFE9D492-7D1D-4044-92BB-F45053B06965}" srcOrd="0" destOrd="0" presId="urn:microsoft.com/office/officeart/2005/8/layout/list1"/>
    <dgm:cxn modelId="{BE77D9B7-8666-4BBD-A33A-F0C3E2547015}" type="presOf" srcId="{27261362-89E8-49B5-8918-F490CD96659F}" destId="{0B0495F2-D950-4694-863E-203B55744850}" srcOrd="0" destOrd="0" presId="urn:microsoft.com/office/officeart/2005/8/layout/list1"/>
    <dgm:cxn modelId="{CCACA1E0-AA57-4C55-A3D0-E1E1E31C3EC3}" type="presOf" srcId="{8F3FC6EE-0690-425A-B493-B195B80A9988}" destId="{42DB8D2C-36DD-44B3-9B48-B611A75BE5AB}" srcOrd="1" destOrd="0" presId="urn:microsoft.com/office/officeart/2005/8/layout/list1"/>
    <dgm:cxn modelId="{B6DC6DF8-02E7-49C6-A387-BC681251937F}" type="presOf" srcId="{124D3041-8BFC-460C-A305-A05CEA91B49A}" destId="{932F784F-4B9F-4B12-BB62-146D147CBE64}" srcOrd="0" destOrd="0" presId="urn:microsoft.com/office/officeart/2005/8/layout/list1"/>
    <dgm:cxn modelId="{A104EDD0-3177-4B35-9EEF-B0D5BD9B7319}" type="presParOf" srcId="{079BF54B-DB76-4D83-BD33-30C03E426DD8}" destId="{A06F1918-9B04-421D-856B-47282ECDF3A1}" srcOrd="0" destOrd="0" presId="urn:microsoft.com/office/officeart/2005/8/layout/list1"/>
    <dgm:cxn modelId="{2613765E-862F-4EC2-9F34-CD47ECCA6E56}" type="presParOf" srcId="{A06F1918-9B04-421D-856B-47282ECDF3A1}" destId="{932F784F-4B9F-4B12-BB62-146D147CBE64}" srcOrd="0" destOrd="0" presId="urn:microsoft.com/office/officeart/2005/8/layout/list1"/>
    <dgm:cxn modelId="{703F2696-EFD1-4045-8861-007AA05EACCE}" type="presParOf" srcId="{A06F1918-9B04-421D-856B-47282ECDF3A1}" destId="{96131E2D-9ED1-4545-8480-CBE90FE38FA9}" srcOrd="1" destOrd="0" presId="urn:microsoft.com/office/officeart/2005/8/layout/list1"/>
    <dgm:cxn modelId="{49357DBC-71E0-4753-A3C4-2DF9EF4D8725}" type="presParOf" srcId="{079BF54B-DB76-4D83-BD33-30C03E426DD8}" destId="{4A1786AC-F951-4E95-916E-519734DF76EE}" srcOrd="1" destOrd="0" presId="urn:microsoft.com/office/officeart/2005/8/layout/list1"/>
    <dgm:cxn modelId="{E78AD6FD-5107-4C17-8DA8-AE5B0454E984}" type="presParOf" srcId="{079BF54B-DB76-4D83-BD33-30C03E426DD8}" destId="{859F8827-9709-4140-9A07-47CB66FD6953}" srcOrd="2" destOrd="0" presId="urn:microsoft.com/office/officeart/2005/8/layout/list1"/>
    <dgm:cxn modelId="{FB6823F7-79D0-4AC2-9479-58BABF9B854A}" type="presParOf" srcId="{079BF54B-DB76-4D83-BD33-30C03E426DD8}" destId="{91043C4B-3C33-4C59-BD30-F8D479B134B5}" srcOrd="3" destOrd="0" presId="urn:microsoft.com/office/officeart/2005/8/layout/list1"/>
    <dgm:cxn modelId="{552D1BEE-7220-4CB3-8FE6-19127B2C416D}" type="presParOf" srcId="{079BF54B-DB76-4D83-BD33-30C03E426DD8}" destId="{EEE3D271-F898-44E2-9E05-5FEEB57071B6}" srcOrd="4" destOrd="0" presId="urn:microsoft.com/office/officeart/2005/8/layout/list1"/>
    <dgm:cxn modelId="{16F57FE0-CCCB-4015-A518-99DE19D322E8}" type="presParOf" srcId="{EEE3D271-F898-44E2-9E05-5FEEB57071B6}" destId="{69AFDD76-B2E9-47BA-96C4-1BFAFFADBF1F}" srcOrd="0" destOrd="0" presId="urn:microsoft.com/office/officeart/2005/8/layout/list1"/>
    <dgm:cxn modelId="{88CA99B7-B447-4ECD-A35E-F2D0E10230E2}" type="presParOf" srcId="{EEE3D271-F898-44E2-9E05-5FEEB57071B6}" destId="{39518E5C-950E-4A86-AF8B-005C1A70816A}" srcOrd="1" destOrd="0" presId="urn:microsoft.com/office/officeart/2005/8/layout/list1"/>
    <dgm:cxn modelId="{79AEB784-E6AF-4855-8D87-AD30B8CC391A}" type="presParOf" srcId="{079BF54B-DB76-4D83-BD33-30C03E426DD8}" destId="{07F2422F-B71E-42A8-9166-BCF8A135BDCF}" srcOrd="5" destOrd="0" presId="urn:microsoft.com/office/officeart/2005/8/layout/list1"/>
    <dgm:cxn modelId="{304D0DF3-B105-4835-8728-8C581F141F66}" type="presParOf" srcId="{079BF54B-DB76-4D83-BD33-30C03E426DD8}" destId="{02E0E1BD-7E23-40B2-903D-D2D68C257AE9}" srcOrd="6" destOrd="0" presId="urn:microsoft.com/office/officeart/2005/8/layout/list1"/>
    <dgm:cxn modelId="{5C718160-8FE6-4FEE-BD9E-2D9BE49C8701}" type="presParOf" srcId="{079BF54B-DB76-4D83-BD33-30C03E426DD8}" destId="{87A86E88-ABB8-46E7-8033-158F9B124ED0}" srcOrd="7" destOrd="0" presId="urn:microsoft.com/office/officeart/2005/8/layout/list1"/>
    <dgm:cxn modelId="{069B2D7F-EF03-4442-86E3-54500FFDF60F}" type="presParOf" srcId="{079BF54B-DB76-4D83-BD33-30C03E426DD8}" destId="{2B5F11CB-133A-491E-851C-751829412974}" srcOrd="8" destOrd="0" presId="urn:microsoft.com/office/officeart/2005/8/layout/list1"/>
    <dgm:cxn modelId="{5BD2617F-0FB5-4E48-8A82-753FC2B43262}" type="presParOf" srcId="{2B5F11CB-133A-491E-851C-751829412974}" destId="{DFE9D492-7D1D-4044-92BB-F45053B06965}" srcOrd="0" destOrd="0" presId="urn:microsoft.com/office/officeart/2005/8/layout/list1"/>
    <dgm:cxn modelId="{91572577-0618-4F5B-A73B-4D6008AD3CBA}" type="presParOf" srcId="{2B5F11CB-133A-491E-851C-751829412974}" destId="{42DB8D2C-36DD-44B3-9B48-B611A75BE5AB}" srcOrd="1" destOrd="0" presId="urn:microsoft.com/office/officeart/2005/8/layout/list1"/>
    <dgm:cxn modelId="{93F6FE09-3A89-4BB3-A741-B8F629CB94AD}" type="presParOf" srcId="{079BF54B-DB76-4D83-BD33-30C03E426DD8}" destId="{C0903B27-5BAA-4C0D-ABFF-CA6C1A3908C8}" srcOrd="9" destOrd="0" presId="urn:microsoft.com/office/officeart/2005/8/layout/list1"/>
    <dgm:cxn modelId="{BAB68EC0-B699-48EB-A17D-5D7EF41A0980}" type="presParOf" srcId="{079BF54B-DB76-4D83-BD33-30C03E426DD8}" destId="{46B80E5A-6368-44C7-88F6-F06BD3B830DF}" srcOrd="10" destOrd="0" presId="urn:microsoft.com/office/officeart/2005/8/layout/list1"/>
    <dgm:cxn modelId="{2FB925F7-AD04-4CB8-87D6-6155794F44F4}" type="presParOf" srcId="{079BF54B-DB76-4D83-BD33-30C03E426DD8}" destId="{4F55E488-92FB-4B3F-80C7-A9C3ADD2A1C0}" srcOrd="11" destOrd="0" presId="urn:microsoft.com/office/officeart/2005/8/layout/list1"/>
    <dgm:cxn modelId="{F8EE02C0-4700-4406-879B-DD865893F69E}" type="presParOf" srcId="{079BF54B-DB76-4D83-BD33-30C03E426DD8}" destId="{A7FFC565-9896-4718-8F12-94652DE219E1}" srcOrd="12" destOrd="0" presId="urn:microsoft.com/office/officeart/2005/8/layout/list1"/>
    <dgm:cxn modelId="{819B0E1E-7153-4539-BC93-540A964ADC6A}" type="presParOf" srcId="{A7FFC565-9896-4718-8F12-94652DE219E1}" destId="{0B0495F2-D950-4694-863E-203B55744850}" srcOrd="0" destOrd="0" presId="urn:microsoft.com/office/officeart/2005/8/layout/list1"/>
    <dgm:cxn modelId="{3C500BFF-C537-4FA5-B8B5-898B1E3D35FB}" type="presParOf" srcId="{A7FFC565-9896-4718-8F12-94652DE219E1}" destId="{A8C2EA0C-8CD4-47CF-A08E-6306D0B20B84}" srcOrd="1" destOrd="0" presId="urn:microsoft.com/office/officeart/2005/8/layout/list1"/>
    <dgm:cxn modelId="{59DE2A59-26D7-463D-9C62-6BB398B37055}" type="presParOf" srcId="{079BF54B-DB76-4D83-BD33-30C03E426DD8}" destId="{2D2056B7-95EE-4A6A-B139-4BD120DFFE00}" srcOrd="13" destOrd="0" presId="urn:microsoft.com/office/officeart/2005/8/layout/list1"/>
    <dgm:cxn modelId="{5461631D-6377-45BC-9549-BDA5D437ED89}" type="presParOf" srcId="{079BF54B-DB76-4D83-BD33-30C03E426DD8}" destId="{CE79BC57-66D1-4098-A7EB-6EC26368DA5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A85233-11D5-44FA-A489-762EBD974D5A}">
      <dsp:nvSpPr>
        <dsp:cNvPr id="0" name=""/>
        <dsp:cNvSpPr/>
      </dsp:nvSpPr>
      <dsp:spPr>
        <a:xfrm>
          <a:off x="557055" y="959"/>
          <a:ext cx="2340073" cy="1404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ptos Display" panose="020F0302020204030204"/>
            </a:rPr>
            <a:t>Smoking</a:t>
          </a:r>
          <a:endParaRPr lang="en-US" sz="2200" kern="1200"/>
        </a:p>
      </dsp:txBody>
      <dsp:txXfrm>
        <a:off x="557055" y="959"/>
        <a:ext cx="2340073" cy="1404044"/>
      </dsp:txXfrm>
    </dsp:sp>
    <dsp:sp modelId="{260755C3-167D-4EB3-9BA0-3DAC888CB9EB}">
      <dsp:nvSpPr>
        <dsp:cNvPr id="0" name=""/>
        <dsp:cNvSpPr/>
      </dsp:nvSpPr>
      <dsp:spPr>
        <a:xfrm>
          <a:off x="3131136" y="959"/>
          <a:ext cx="2340073" cy="1404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ptos Display" panose="020F0302020204030204"/>
            </a:rPr>
            <a:t>Air pollution</a:t>
          </a:r>
          <a:endParaRPr lang="en-US" sz="2200" kern="1200"/>
        </a:p>
      </dsp:txBody>
      <dsp:txXfrm>
        <a:off x="3131136" y="959"/>
        <a:ext cx="2340073" cy="1404044"/>
      </dsp:txXfrm>
    </dsp:sp>
    <dsp:sp modelId="{8588DC5B-9F20-47E2-A0BB-348EBE8C007D}">
      <dsp:nvSpPr>
        <dsp:cNvPr id="0" name=""/>
        <dsp:cNvSpPr/>
      </dsp:nvSpPr>
      <dsp:spPr>
        <a:xfrm>
          <a:off x="557055" y="1639010"/>
          <a:ext cx="2340073" cy="1404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ptos Display" panose="020F0302020204030204"/>
            </a:rPr>
            <a:t>Occupational exposure</a:t>
          </a:r>
          <a:endParaRPr lang="en-US" sz="2200" kern="1200" dirty="0"/>
        </a:p>
      </dsp:txBody>
      <dsp:txXfrm>
        <a:off x="557055" y="1639010"/>
        <a:ext cx="2340073" cy="1404044"/>
      </dsp:txXfrm>
    </dsp:sp>
    <dsp:sp modelId="{3F411BF0-5FFD-4806-8C7D-67476A604EC3}">
      <dsp:nvSpPr>
        <dsp:cNvPr id="0" name=""/>
        <dsp:cNvSpPr/>
      </dsp:nvSpPr>
      <dsp:spPr>
        <a:xfrm>
          <a:off x="3131136" y="1639010"/>
          <a:ext cx="2340073" cy="1404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ptos Display" panose="020F0302020204030204"/>
            </a:rPr>
            <a:t>Alpha 1 anti trypsin deficiency</a:t>
          </a:r>
          <a:endParaRPr lang="en-US" sz="2200" kern="1200" dirty="0"/>
        </a:p>
      </dsp:txBody>
      <dsp:txXfrm>
        <a:off x="3131136" y="1639010"/>
        <a:ext cx="2340073" cy="1404044"/>
      </dsp:txXfrm>
    </dsp:sp>
    <dsp:sp modelId="{FB69FD48-9B47-4FDD-83E0-5DFB5612020A}">
      <dsp:nvSpPr>
        <dsp:cNvPr id="0" name=""/>
        <dsp:cNvSpPr/>
      </dsp:nvSpPr>
      <dsp:spPr>
        <a:xfrm>
          <a:off x="1844096" y="3277062"/>
          <a:ext cx="2340073" cy="14040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ptos Display" panose="020F0302020204030204"/>
            </a:rPr>
            <a:t>History of childhood respiratory infections</a:t>
          </a:r>
          <a:endParaRPr lang="en-US" sz="2200" kern="1200" dirty="0"/>
        </a:p>
      </dsp:txBody>
      <dsp:txXfrm>
        <a:off x="1844096" y="3277062"/>
        <a:ext cx="2340073" cy="1404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3D8EF-5744-4FA8-8233-36708081A318}">
      <dsp:nvSpPr>
        <dsp:cNvPr id="0" name=""/>
        <dsp:cNvSpPr/>
      </dsp:nvSpPr>
      <dsp:spPr>
        <a:xfrm>
          <a:off x="37236" y="1516"/>
          <a:ext cx="2656174" cy="1593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bg1"/>
              </a:solidFill>
              <a:latin typeface="Aptos Display" panose="020F0302020204030204"/>
            </a:rPr>
            <a:t>Long term irritation of tracheobronchial tree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83914" y="48194"/>
        <a:ext cx="2562818" cy="1500348"/>
      </dsp:txXfrm>
    </dsp:sp>
    <dsp:sp modelId="{7FD948E9-0D51-4AEF-9D50-6B63D90DD79F}">
      <dsp:nvSpPr>
        <dsp:cNvPr id="0" name=""/>
        <dsp:cNvSpPr/>
      </dsp:nvSpPr>
      <dsp:spPr>
        <a:xfrm>
          <a:off x="2927154" y="469002"/>
          <a:ext cx="563109" cy="6587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927154" y="600748"/>
        <a:ext cx="394176" cy="395239"/>
      </dsp:txXfrm>
    </dsp:sp>
    <dsp:sp modelId="{F1CBA5CC-50E9-410F-B9E1-DFD4B11A5A03}">
      <dsp:nvSpPr>
        <dsp:cNvPr id="0" name=""/>
        <dsp:cNvSpPr/>
      </dsp:nvSpPr>
      <dsp:spPr>
        <a:xfrm>
          <a:off x="3755881" y="1516"/>
          <a:ext cx="2656174" cy="1593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  <a:latin typeface="Aptos Display" panose="020F0302020204030204"/>
            </a:rPr>
            <a:t>Inhaled smo</a:t>
          </a:r>
          <a:r>
            <a:rPr lang="en-US" sz="1900" kern="1200">
              <a:solidFill>
                <a:schemeClr val="bg1"/>
              </a:solidFill>
              <a:latin typeface="Aptos Display" panose="020F0302020204030204"/>
            </a:rPr>
            <a:t>ke stimulates goblet cells and mucous glands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3802559" y="48194"/>
        <a:ext cx="2562818" cy="1500348"/>
      </dsp:txXfrm>
    </dsp:sp>
    <dsp:sp modelId="{97A0379B-4361-4A93-9EF1-74E14229A2D8}">
      <dsp:nvSpPr>
        <dsp:cNvPr id="0" name=""/>
        <dsp:cNvSpPr/>
      </dsp:nvSpPr>
      <dsp:spPr>
        <a:xfrm>
          <a:off x="6645799" y="469002"/>
          <a:ext cx="563109" cy="6587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6645799" y="600748"/>
        <a:ext cx="394176" cy="395239"/>
      </dsp:txXfrm>
    </dsp:sp>
    <dsp:sp modelId="{2A374585-AE26-4F9F-817C-816A622165E6}">
      <dsp:nvSpPr>
        <dsp:cNvPr id="0" name=""/>
        <dsp:cNvSpPr/>
      </dsp:nvSpPr>
      <dsp:spPr>
        <a:xfrm>
          <a:off x="7474525" y="1516"/>
          <a:ext cx="2656174" cy="1593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bg1"/>
              </a:solidFill>
              <a:latin typeface="Aptos Display" panose="020F0302020204030204"/>
            </a:rPr>
            <a:t>Mucus secretion increases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7521203" y="48194"/>
        <a:ext cx="2562818" cy="1500348"/>
      </dsp:txXfrm>
    </dsp:sp>
    <dsp:sp modelId="{79153E60-A5A1-44DB-9FED-044C63D933D6}">
      <dsp:nvSpPr>
        <dsp:cNvPr id="0" name=""/>
        <dsp:cNvSpPr/>
      </dsp:nvSpPr>
      <dsp:spPr>
        <a:xfrm rot="5400000">
          <a:off x="8521058" y="1781153"/>
          <a:ext cx="563109" cy="6587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-5400000">
        <a:off x="8604994" y="1828964"/>
        <a:ext cx="395239" cy="394176"/>
      </dsp:txXfrm>
    </dsp:sp>
    <dsp:sp modelId="{A0902BA2-D601-4677-8DA9-846564F71255}">
      <dsp:nvSpPr>
        <dsp:cNvPr id="0" name=""/>
        <dsp:cNvSpPr/>
      </dsp:nvSpPr>
      <dsp:spPr>
        <a:xfrm>
          <a:off x="7474525" y="2657690"/>
          <a:ext cx="2656174" cy="1593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bg1"/>
              </a:solidFill>
              <a:latin typeface="Calibri"/>
              <a:ea typeface="Calibri"/>
              <a:cs typeface="Calibri"/>
            </a:rPr>
            <a:t>Ciliary action is inhibited</a:t>
          </a:r>
        </a:p>
      </dsp:txBody>
      <dsp:txXfrm>
        <a:off x="7521203" y="2704368"/>
        <a:ext cx="2562818" cy="1500348"/>
      </dsp:txXfrm>
    </dsp:sp>
    <dsp:sp modelId="{A800EEB7-89B2-41FC-ACB1-F64DBA3BE6B6}">
      <dsp:nvSpPr>
        <dsp:cNvPr id="0" name=""/>
        <dsp:cNvSpPr/>
      </dsp:nvSpPr>
      <dsp:spPr>
        <a:xfrm rot="10800000">
          <a:off x="6677673" y="3125177"/>
          <a:ext cx="563109" cy="6587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6846606" y="3256923"/>
        <a:ext cx="394176" cy="395239"/>
      </dsp:txXfrm>
    </dsp:sp>
    <dsp:sp modelId="{7B9D0291-E301-45EA-B4D6-B06EEC7D844D}">
      <dsp:nvSpPr>
        <dsp:cNvPr id="0" name=""/>
        <dsp:cNvSpPr/>
      </dsp:nvSpPr>
      <dsp:spPr>
        <a:xfrm>
          <a:off x="3755881" y="2657690"/>
          <a:ext cx="2656174" cy="1593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  <a:latin typeface="Aptos Display" panose="020F0302020204030204"/>
            </a:rPr>
            <a:t>Hypersecretion of mucus and ciliary damage leads to chronic productive cough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3802559" y="2704368"/>
        <a:ext cx="2562818" cy="1500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2C1E2-B9E0-4BE5-B538-CDD90E7A22F2}">
      <dsp:nvSpPr>
        <dsp:cNvPr id="0" name=""/>
        <dsp:cNvSpPr/>
      </dsp:nvSpPr>
      <dsp:spPr>
        <a:xfrm>
          <a:off x="0" y="425568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460F1-AFFE-46AC-90DD-FCFC57BE9102}">
      <dsp:nvSpPr>
        <dsp:cNvPr id="0" name=""/>
        <dsp:cNvSpPr/>
      </dsp:nvSpPr>
      <dsp:spPr>
        <a:xfrm>
          <a:off x="525780" y="130368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Aptos Display" panose="020F0302020204030204"/>
            </a:rPr>
            <a:t>Chronic Cough</a:t>
          </a:r>
        </a:p>
      </dsp:txBody>
      <dsp:txXfrm>
        <a:off x="554601" y="159189"/>
        <a:ext cx="7303278" cy="532758"/>
      </dsp:txXfrm>
    </dsp:sp>
    <dsp:sp modelId="{9AC641BD-2D48-4814-A744-13A857E82B78}">
      <dsp:nvSpPr>
        <dsp:cNvPr id="0" name=""/>
        <dsp:cNvSpPr/>
      </dsp:nvSpPr>
      <dsp:spPr>
        <a:xfrm>
          <a:off x="0" y="1332768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1DB32-4004-4558-BDEE-D0083071C6F1}">
      <dsp:nvSpPr>
        <dsp:cNvPr id="0" name=""/>
        <dsp:cNvSpPr/>
      </dsp:nvSpPr>
      <dsp:spPr>
        <a:xfrm>
          <a:off x="525780" y="1037568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ptos Display" panose="020F0302020204030204"/>
            </a:rPr>
            <a:t>Breathlessness</a:t>
          </a:r>
          <a:endParaRPr lang="en-US" sz="2000" kern="1200" dirty="0"/>
        </a:p>
      </dsp:txBody>
      <dsp:txXfrm>
        <a:off x="554601" y="1066389"/>
        <a:ext cx="7303278" cy="532758"/>
      </dsp:txXfrm>
    </dsp:sp>
    <dsp:sp modelId="{DF351EB2-3AEA-4033-B86F-94C4EDB3C2E9}">
      <dsp:nvSpPr>
        <dsp:cNvPr id="0" name=""/>
        <dsp:cNvSpPr/>
      </dsp:nvSpPr>
      <dsp:spPr>
        <a:xfrm>
          <a:off x="0" y="2239969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F4DB9-8615-4586-ACD7-C764F09E0E77}">
      <dsp:nvSpPr>
        <dsp:cNvPr id="0" name=""/>
        <dsp:cNvSpPr/>
      </dsp:nvSpPr>
      <dsp:spPr>
        <a:xfrm>
          <a:off x="525780" y="1944768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ptos Display" panose="020F0302020204030204"/>
            </a:rPr>
            <a:t>Cyanosis (Central</a:t>
          </a:r>
          <a:r>
            <a:rPr lang="en-US" sz="2000" kern="1200">
              <a:latin typeface="Aptos Display" panose="020F0302020204030204"/>
            </a:rPr>
            <a:t>/peripheral)</a:t>
          </a:r>
          <a:endParaRPr lang="en-US" sz="2000" kern="1200" dirty="0"/>
        </a:p>
      </dsp:txBody>
      <dsp:txXfrm>
        <a:off x="554601" y="1973589"/>
        <a:ext cx="7303278" cy="532758"/>
      </dsp:txXfrm>
    </dsp:sp>
    <dsp:sp modelId="{DC41D3B3-377A-425A-9F68-9C16775914D8}">
      <dsp:nvSpPr>
        <dsp:cNvPr id="0" name=""/>
        <dsp:cNvSpPr/>
      </dsp:nvSpPr>
      <dsp:spPr>
        <a:xfrm>
          <a:off x="0" y="3147169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B9D3F3-4EE5-409F-8370-263866E66C32}">
      <dsp:nvSpPr>
        <dsp:cNvPr id="0" name=""/>
        <dsp:cNvSpPr/>
      </dsp:nvSpPr>
      <dsp:spPr>
        <a:xfrm>
          <a:off x="525780" y="2851969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ptos Display" panose="020F0302020204030204"/>
            </a:rPr>
            <a:t>Peripheral Oedema( due to </a:t>
          </a:r>
          <a:r>
            <a:rPr lang="en-US" sz="2000" kern="1200" dirty="0" err="1">
              <a:latin typeface="Aptos Display" panose="020F0302020204030204"/>
            </a:rPr>
            <a:t>cor</a:t>
          </a:r>
          <a:r>
            <a:rPr lang="en-US" sz="2000" kern="1200" dirty="0">
              <a:latin typeface="Aptos Display" panose="020F0302020204030204"/>
            </a:rPr>
            <a:t>-pulmonale)</a:t>
          </a:r>
        </a:p>
      </dsp:txBody>
      <dsp:txXfrm>
        <a:off x="554601" y="2880790"/>
        <a:ext cx="7303278" cy="532758"/>
      </dsp:txXfrm>
    </dsp:sp>
    <dsp:sp modelId="{1F63F4D8-3967-442B-9841-7C7E131906B3}">
      <dsp:nvSpPr>
        <dsp:cNvPr id="0" name=""/>
        <dsp:cNvSpPr/>
      </dsp:nvSpPr>
      <dsp:spPr>
        <a:xfrm>
          <a:off x="0" y="4054369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21B61-3807-41CE-BD93-6D3F71C14A07}">
      <dsp:nvSpPr>
        <dsp:cNvPr id="0" name=""/>
        <dsp:cNvSpPr/>
      </dsp:nvSpPr>
      <dsp:spPr>
        <a:xfrm>
          <a:off x="525780" y="3759169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ptos Display" panose="020F0302020204030204"/>
            </a:rPr>
            <a:t>Chest shape – Barrel shaped</a:t>
          </a:r>
          <a:endParaRPr lang="en-US" sz="2000" kern="1200" dirty="0"/>
        </a:p>
      </dsp:txBody>
      <dsp:txXfrm>
        <a:off x="554601" y="3787990"/>
        <a:ext cx="7303278" cy="532758"/>
      </dsp:txXfrm>
    </dsp:sp>
    <dsp:sp modelId="{CE50EB3E-5911-4E43-A43C-061A7A3EE592}">
      <dsp:nvSpPr>
        <dsp:cNvPr id="0" name=""/>
        <dsp:cNvSpPr/>
      </dsp:nvSpPr>
      <dsp:spPr>
        <a:xfrm>
          <a:off x="0" y="4961569"/>
          <a:ext cx="10515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75C3F-597A-441E-A1E7-2B4BD483C0B2}">
      <dsp:nvSpPr>
        <dsp:cNvPr id="0" name=""/>
        <dsp:cNvSpPr/>
      </dsp:nvSpPr>
      <dsp:spPr>
        <a:xfrm>
          <a:off x="525780" y="4666368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ptos Display" panose="020F0302020204030204"/>
            </a:rPr>
            <a:t>Hoover's sign</a:t>
          </a:r>
        </a:p>
      </dsp:txBody>
      <dsp:txXfrm>
        <a:off x="554601" y="4695189"/>
        <a:ext cx="7303278" cy="5327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F8827-9709-4140-9A07-47CB66FD6953}">
      <dsp:nvSpPr>
        <dsp:cNvPr id="0" name=""/>
        <dsp:cNvSpPr/>
      </dsp:nvSpPr>
      <dsp:spPr>
        <a:xfrm>
          <a:off x="0" y="663789"/>
          <a:ext cx="12191999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31E2D-9ED1-4545-8480-CBE90FE38FA9}">
      <dsp:nvSpPr>
        <dsp:cNvPr id="0" name=""/>
        <dsp:cNvSpPr/>
      </dsp:nvSpPr>
      <dsp:spPr>
        <a:xfrm>
          <a:off x="609599" y="29108"/>
          <a:ext cx="8534399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Pattern of breathing : Use of accessory muscles</a:t>
          </a:r>
          <a:endParaRPr lang="en-US" sz="2000" kern="1200" dirty="0"/>
        </a:p>
      </dsp:txBody>
      <dsp:txXfrm>
        <a:off x="671564" y="91073"/>
        <a:ext cx="8410469" cy="1145430"/>
      </dsp:txXfrm>
    </dsp:sp>
    <dsp:sp modelId="{02E0E1BD-7E23-40B2-903D-D2D68C257AE9}">
      <dsp:nvSpPr>
        <dsp:cNvPr id="0" name=""/>
        <dsp:cNvSpPr/>
      </dsp:nvSpPr>
      <dsp:spPr>
        <a:xfrm>
          <a:off x="0" y="2614269"/>
          <a:ext cx="12191999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18E5C-950E-4A86-AF8B-005C1A70816A}">
      <dsp:nvSpPr>
        <dsp:cNvPr id="0" name=""/>
        <dsp:cNvSpPr/>
      </dsp:nvSpPr>
      <dsp:spPr>
        <a:xfrm>
          <a:off x="609599" y="1979589"/>
          <a:ext cx="8534399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JVP : may show giant A waves</a:t>
          </a:r>
          <a:endParaRPr lang="en-US" sz="2000" kern="1200" dirty="0"/>
        </a:p>
      </dsp:txBody>
      <dsp:txXfrm>
        <a:off x="671564" y="2041554"/>
        <a:ext cx="8410469" cy="1145430"/>
      </dsp:txXfrm>
    </dsp:sp>
    <dsp:sp modelId="{46B80E5A-6368-44C7-88F6-F06BD3B830DF}">
      <dsp:nvSpPr>
        <dsp:cNvPr id="0" name=""/>
        <dsp:cNvSpPr/>
      </dsp:nvSpPr>
      <dsp:spPr>
        <a:xfrm>
          <a:off x="0" y="4564749"/>
          <a:ext cx="12191999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B8D2C-36DD-44B3-9B48-B611A75BE5AB}">
      <dsp:nvSpPr>
        <dsp:cNvPr id="0" name=""/>
        <dsp:cNvSpPr/>
      </dsp:nvSpPr>
      <dsp:spPr>
        <a:xfrm>
          <a:off x="609599" y="3930069"/>
          <a:ext cx="8534399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Percussion notes – May be dull (bronchitis) or hyper-resonated (emphysema)</a:t>
          </a:r>
          <a:endParaRPr lang="en-US" sz="2000" kern="1200" dirty="0"/>
        </a:p>
      </dsp:txBody>
      <dsp:txXfrm>
        <a:off x="671564" y="3992034"/>
        <a:ext cx="8410469" cy="1145430"/>
      </dsp:txXfrm>
    </dsp:sp>
    <dsp:sp modelId="{CE79BC57-66D1-4098-A7EB-6EC26368DA54}">
      <dsp:nvSpPr>
        <dsp:cNvPr id="0" name=""/>
        <dsp:cNvSpPr/>
      </dsp:nvSpPr>
      <dsp:spPr>
        <a:xfrm>
          <a:off x="0" y="6515229"/>
          <a:ext cx="12191999" cy="108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2EA0C-8CD4-47CF-A08E-6306D0B20B84}">
      <dsp:nvSpPr>
        <dsp:cNvPr id="0" name=""/>
        <dsp:cNvSpPr/>
      </dsp:nvSpPr>
      <dsp:spPr>
        <a:xfrm>
          <a:off x="609599" y="5880549"/>
          <a:ext cx="8534399" cy="1269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Aptos Display"/>
              <a:ea typeface="+mn-ea"/>
              <a:cs typeface="+mn-cs"/>
            </a:rPr>
            <a:t>Auscultation – Diminished and vesicular breath sounds. Crackles and wheezing may be there</a:t>
          </a:r>
          <a:endParaRPr lang="en-US" sz="2000" kern="1200" dirty="0"/>
        </a:p>
      </dsp:txBody>
      <dsp:txXfrm>
        <a:off x="671564" y="5942514"/>
        <a:ext cx="8410469" cy="1145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965A7A7B-B71A-428D-833F-0F3507A6DB13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1031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CF65307-640F-4AE7-B0BE-50C709AD86C5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76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9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2278E8-5F4B-47D5-A617-8CCDF75D6A33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0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6AAFA52-7A21-407F-8339-40DF182D7460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2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E6483A1-31A8-47A2-AB0A-53A7803D5EBF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77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D8810B9-2C7C-4CAF-99E2-617AE20BA331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4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2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8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1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wip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065" y="1585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en-US" sz="7200" b="1">
                <a:latin typeface="Book Antiqua"/>
              </a:rPr>
              <a:t>COPD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3" y="5243933"/>
            <a:ext cx="12184938" cy="12418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i="1">
                <a:latin typeface="Book Antiqua"/>
              </a:rPr>
              <a:t>Presented by : Dr. Mayuri Maheshwari PT (MPT Cardio)</a:t>
            </a:r>
            <a:endParaRPr lang="en-US"/>
          </a:p>
        </p:txBody>
      </p:sp>
      <p:pic>
        <p:nvPicPr>
          <p:cNvPr id="4" name="Picture 3" descr="A logo with a person in the middle&#10;&#10;AI-generated content may be incorrect.">
            <a:extLst>
              <a:ext uri="{FF2B5EF4-FFF2-40B4-BE49-F238E27FC236}">
                <a16:creationId xmlns:a16="http://schemas.microsoft.com/office/drawing/2014/main" id="{3F933849-9D32-2D93-D3FB-1859E2341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110" y="-1715"/>
            <a:ext cx="1027557" cy="103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B2B8-9D77-C0C1-A600-88A7BD20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5578" y="10059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/>
              <a:t>Chronic Obstructive Pulmonary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38F25-49D9-C671-E25D-872176AB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1853311"/>
            <a:ext cx="6555347" cy="4342216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3200"/>
              <a:t>Group of long-term pulmonary diseases characterized by chronic airflow obstruction.</a:t>
            </a:r>
            <a:endParaRPr lang="en-US" sz="3200" dirty="0"/>
          </a:p>
          <a:p>
            <a:endParaRPr lang="en-US" sz="3200" dirty="0"/>
          </a:p>
          <a:p>
            <a:r>
              <a:rPr lang="en-US" sz="3200"/>
              <a:t>Includes </a:t>
            </a:r>
            <a:endParaRPr lang="en-US" sz="3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/>
              <a:t>Chronic bronchitis – long term inflammation of airways with mucus production and cough</a:t>
            </a:r>
            <a:endParaRPr lang="en-US" sz="3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/>
              <a:t>Emphysema – destruction of alveoli, reducing lung's ability to exchange oxygen</a:t>
            </a:r>
            <a:r>
              <a:rPr lang="en-US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7779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Diagram 62">
            <a:extLst>
              <a:ext uri="{FF2B5EF4-FFF2-40B4-BE49-F238E27FC236}">
                <a16:creationId xmlns:a16="http://schemas.microsoft.com/office/drawing/2014/main" id="{AD4F31EC-F492-F0F0-F4AF-9DEC8C0DC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1768059"/>
              </p:ext>
            </p:extLst>
          </p:nvPr>
        </p:nvGraphicFramePr>
        <p:xfrm>
          <a:off x="3081867" y="2175934"/>
          <a:ext cx="6028266" cy="468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04" name="Title 903">
            <a:extLst>
              <a:ext uri="{FF2B5EF4-FFF2-40B4-BE49-F238E27FC236}">
                <a16:creationId xmlns:a16="http://schemas.microsoft.com/office/drawing/2014/main" id="{F70E6D3D-6F7F-6A76-298F-9D8BDC25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Risk Factors</a:t>
            </a:r>
          </a:p>
        </p:txBody>
      </p:sp>
    </p:spTree>
    <p:extLst>
      <p:ext uri="{BB962C8B-B14F-4D97-AF65-F5344CB8AC3E}">
        <p14:creationId xmlns:p14="http://schemas.microsoft.com/office/powerpoint/2010/main" val="292873084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898F-EE43-54B1-51BC-879C253DC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Chronic</a:t>
            </a:r>
            <a:r>
              <a:rPr lang="en-US" dirty="0"/>
              <a:t> bronchitis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C87BF8E9-8B28-023C-D6C4-EEF184F0F5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460839"/>
              </p:ext>
            </p:extLst>
          </p:nvPr>
        </p:nvGraphicFramePr>
        <p:xfrm>
          <a:off x="1014413" y="2376488"/>
          <a:ext cx="10167937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4401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graphicEl>
                                              <a:dgm id="{F503D8EF-5744-4FA8-8233-36708081A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>
                                            <p:graphicEl>
                                              <a:dgm id="{F503D8EF-5744-4FA8-8233-36708081A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>
                                            <p:graphicEl>
                                              <a:dgm id="{F503D8EF-5744-4FA8-8233-36708081A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3">
                                            <p:graphicEl>
                                              <a:dgm id="{7FD948E9-0D51-4AEF-9D50-6B63D90DD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3">
                                            <p:graphicEl>
                                              <a:dgm id="{7FD948E9-0D51-4AEF-9D50-6B63D90DD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3">
                                            <p:graphicEl>
                                              <a:dgm id="{7FD948E9-0D51-4AEF-9D50-6B63D90DD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3">
                                            <p:graphicEl>
                                              <a:dgm id="{F1CBA5CC-50E9-410F-B9E1-DFD4B11A5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">
                                            <p:graphicEl>
                                              <a:dgm id="{F1CBA5CC-50E9-410F-B9E1-DFD4B11A5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3">
                                            <p:graphicEl>
                                              <a:dgm id="{F1CBA5CC-50E9-410F-B9E1-DFD4B11A5A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3">
                                            <p:graphicEl>
                                              <a:dgm id="{97A0379B-4361-4A93-9EF1-74E14229A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3">
                                            <p:graphicEl>
                                              <a:dgm id="{97A0379B-4361-4A93-9EF1-74E14229A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3">
                                            <p:graphicEl>
                                              <a:dgm id="{97A0379B-4361-4A93-9EF1-74E14229A2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13">
                                            <p:graphicEl>
                                              <a:dgm id="{2A374585-AE26-4F9F-817C-816A62216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3">
                                            <p:graphicEl>
                                              <a:dgm id="{2A374585-AE26-4F9F-817C-816A62216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3">
                                            <p:graphicEl>
                                              <a:dgm id="{2A374585-AE26-4F9F-817C-816A62216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>
                                            <p:graphicEl>
                                              <a:dgm id="{79153E60-A5A1-44DB-9FED-044C63D93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>
                                            <p:graphicEl>
                                              <a:dgm id="{79153E60-A5A1-44DB-9FED-044C63D93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>
                                            <p:graphicEl>
                                              <a:dgm id="{79153E60-A5A1-44DB-9FED-044C63D93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3">
                                            <p:graphicEl>
                                              <a:dgm id="{A0902BA2-D601-4677-8DA9-846564F71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">
                                            <p:graphicEl>
                                              <a:dgm id="{A0902BA2-D601-4677-8DA9-846564F71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>
                                            <p:graphicEl>
                                              <a:dgm id="{A0902BA2-D601-4677-8DA9-846564F71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3">
                                            <p:graphicEl>
                                              <a:dgm id="{A800EEB7-89B2-41FC-ACB1-F64DBA3BE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3">
                                            <p:graphicEl>
                                              <a:dgm id="{A800EEB7-89B2-41FC-ACB1-F64DBA3BE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3">
                                            <p:graphicEl>
                                              <a:dgm id="{A800EEB7-89B2-41FC-ACB1-F64DBA3BE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3">
                                            <p:graphicEl>
                                              <a:dgm id="{7B9D0291-E301-45EA-B4D6-B06EEC7D8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3">
                                            <p:graphicEl>
                                              <a:dgm id="{7B9D0291-E301-45EA-B4D6-B06EEC7D8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3">
                                            <p:graphicEl>
                                              <a:dgm id="{7B9D0291-E301-45EA-B4D6-B06EEC7D8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4E4F-C97E-E4F0-3515-D20BD6F4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Emphysema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1AC95-BC56-B517-239A-BFA069A0C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8468" y="1981708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/>
              <a:t>Types of emphysema</a:t>
            </a:r>
            <a:endParaRPr lang="en-US" sz="3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/>
              <a:t>Centrilobular – changes are marked in upper lobes and superior segments of lower lobes</a:t>
            </a:r>
            <a:endParaRPr lang="en-US" sz="32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dirty="0" err="1"/>
              <a:t>Panlobular</a:t>
            </a:r>
            <a:r>
              <a:rPr lang="en-US" sz="3200" dirty="0"/>
              <a:t> – affects primarily the lower lobes</a:t>
            </a:r>
          </a:p>
        </p:txBody>
      </p:sp>
    </p:spTree>
    <p:extLst>
      <p:ext uri="{BB962C8B-B14F-4D97-AF65-F5344CB8AC3E}">
        <p14:creationId xmlns:p14="http://schemas.microsoft.com/office/powerpoint/2010/main" val="66578982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7420CE-E277-E4B4-D25D-8AE4EDAB8C28}"/>
              </a:ext>
            </a:extLst>
          </p:cNvPr>
          <p:cNvGrpSpPr/>
          <p:nvPr/>
        </p:nvGrpSpPr>
        <p:grpSpPr>
          <a:xfrm>
            <a:off x="2808816" y="46224"/>
            <a:ext cx="6704340" cy="6814980"/>
            <a:chOff x="2495549" y="254000"/>
            <a:chExt cx="6591299" cy="66040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586704A-7F43-DD28-AF70-32624ECC0145}"/>
                </a:ext>
              </a:extLst>
            </p:cNvPr>
            <p:cNvSpPr/>
            <p:nvPr/>
          </p:nvSpPr>
          <p:spPr>
            <a:xfrm>
              <a:off x="5321300" y="889000"/>
              <a:ext cx="1549400" cy="91440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Smoking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F73C7BB-14F4-BDFF-6862-35D9C5B3ECAD}"/>
                </a:ext>
              </a:extLst>
            </p:cNvPr>
            <p:cNvCxnSpPr/>
            <p:nvPr/>
          </p:nvCxnSpPr>
          <p:spPr>
            <a:xfrm flipH="1">
              <a:off x="4241799" y="1739899"/>
              <a:ext cx="1130300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F5B57EF-D908-2680-06BA-DFAD89F8A2B6}"/>
                </a:ext>
              </a:extLst>
            </p:cNvPr>
            <p:cNvCxnSpPr>
              <a:cxnSpLocks/>
            </p:cNvCxnSpPr>
            <p:nvPr/>
          </p:nvCxnSpPr>
          <p:spPr>
            <a:xfrm>
              <a:off x="6737348" y="1733548"/>
              <a:ext cx="787400" cy="7747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8EAD603-2298-F79D-DE3C-32DF1505289B}"/>
                </a:ext>
              </a:extLst>
            </p:cNvPr>
            <p:cNvSpPr/>
            <p:nvPr/>
          </p:nvSpPr>
          <p:spPr>
            <a:xfrm>
              <a:off x="2851149" y="2552700"/>
              <a:ext cx="1955800" cy="95250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Decreased </a:t>
              </a:r>
              <a:r>
                <a:rPr lang="en-US" dirty="0" err="1">
                  <a:solidFill>
                    <a:schemeClr val="tx1"/>
                  </a:solidFill>
                </a:rPr>
                <a:t>antiproteinase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74F8F38-E435-DCDF-7ED0-06AFB683D44D}"/>
                </a:ext>
              </a:extLst>
            </p:cNvPr>
            <p:cNvSpPr/>
            <p:nvPr/>
          </p:nvSpPr>
          <p:spPr>
            <a:xfrm>
              <a:off x="7131048" y="2552699"/>
              <a:ext cx="1955800" cy="95250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Increased </a:t>
              </a:r>
              <a:r>
                <a:rPr lang="en-US"/>
                <a:t>Proteinase</a:t>
              </a:r>
              <a:endParaRPr lang="en-US" dirty="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A3AFEB8-9C1A-E21D-B7C6-7EB84280EEFE}"/>
                </a:ext>
              </a:extLst>
            </p:cNvPr>
            <p:cNvSpPr/>
            <p:nvPr/>
          </p:nvSpPr>
          <p:spPr>
            <a:xfrm>
              <a:off x="2495549" y="254000"/>
              <a:ext cx="1708150" cy="91440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Alpha 1 </a:t>
              </a:r>
              <a:r>
                <a:rPr lang="en-US">
                  <a:solidFill>
                    <a:schemeClr val="tx1"/>
                  </a:solidFill>
                </a:rPr>
                <a:t>antitrypsin</a:t>
              </a:r>
              <a:r>
                <a:rPr lang="en-US" dirty="0">
                  <a:solidFill>
                    <a:schemeClr val="tx1"/>
                  </a:solidFill>
                </a:rPr>
                <a:t> deficiency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E72FF54-BE25-4D22-183F-CAB1EF5CCA36}"/>
                </a:ext>
              </a:extLst>
            </p:cNvPr>
            <p:cNvCxnSpPr/>
            <p:nvPr/>
          </p:nvCxnSpPr>
          <p:spPr>
            <a:xfrm>
              <a:off x="3517900" y="1168400"/>
              <a:ext cx="12700" cy="1314450"/>
            </a:xfrm>
            <a:prstGeom prst="straightConnector1">
              <a:avLst/>
            </a:prstGeom>
            <a:ln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5F940DA-B9A0-6C93-3BB8-8DC5AA79649E}"/>
                </a:ext>
              </a:extLst>
            </p:cNvPr>
            <p:cNvCxnSpPr>
              <a:cxnSpLocks/>
            </p:cNvCxnSpPr>
            <p:nvPr/>
          </p:nvCxnSpPr>
          <p:spPr>
            <a:xfrm>
              <a:off x="4578348" y="3549648"/>
              <a:ext cx="990600" cy="11557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38F730B-0786-CF8D-724A-9A41D535AF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99198" y="3467098"/>
              <a:ext cx="876300" cy="12319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E2A736C-037B-DAAB-7ABC-3493F7D8F5A0}"/>
                </a:ext>
              </a:extLst>
            </p:cNvPr>
            <p:cNvSpPr/>
            <p:nvPr/>
          </p:nvSpPr>
          <p:spPr>
            <a:xfrm>
              <a:off x="5054600" y="4743450"/>
              <a:ext cx="1835150" cy="90805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/>
                <a:t>Damaged</a:t>
              </a:r>
              <a:r>
                <a:rPr lang="en-US" dirty="0"/>
                <a:t> lung </a:t>
              </a:r>
              <a:r>
                <a:rPr lang="en-US" dirty="0">
                  <a:solidFill>
                    <a:schemeClr val="tx1"/>
                  </a:solidFill>
                </a:rPr>
                <a:t>elasticity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508F2F7-20D3-0B43-1293-7A8608A327BC}"/>
                </a:ext>
              </a:extLst>
            </p:cNvPr>
            <p:cNvCxnSpPr>
              <a:cxnSpLocks/>
            </p:cNvCxnSpPr>
            <p:nvPr/>
          </p:nvCxnSpPr>
          <p:spPr>
            <a:xfrm>
              <a:off x="6026149" y="5397500"/>
              <a:ext cx="12700" cy="565150"/>
            </a:xfrm>
            <a:prstGeom prst="straightConnector1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BE266FB-B822-047F-0E85-E5EF8B31A764}"/>
                </a:ext>
              </a:extLst>
            </p:cNvPr>
            <p:cNvSpPr/>
            <p:nvPr/>
          </p:nvSpPr>
          <p:spPr>
            <a:xfrm>
              <a:off x="5226050" y="5962650"/>
              <a:ext cx="1809750" cy="89535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Emphysema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05564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2F94-D9D5-339B-2F3B-96BD710D3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75"/>
            <a:ext cx="10515600" cy="1325563"/>
          </a:xfrm>
        </p:spPr>
        <p:txBody>
          <a:bodyPr/>
          <a:lstStyle/>
          <a:p>
            <a:r>
              <a:rPr lang="en-US"/>
              <a:t>Clinical Features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B41DDB-5CBB-AFAD-34CA-22D94851D8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189353"/>
              </p:ext>
            </p:extLst>
          </p:nvPr>
        </p:nvGraphicFramePr>
        <p:xfrm>
          <a:off x="838200" y="1334444"/>
          <a:ext cx="10515600" cy="559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037107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F9DFC-2902-EAB0-2F89-E0D4E1A88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0D8803D-DD41-BD76-85CB-051BD70D83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067891"/>
              </p:ext>
            </p:extLst>
          </p:nvPr>
        </p:nvGraphicFramePr>
        <p:xfrm>
          <a:off x="-8467" y="-15875"/>
          <a:ext cx="12191999" cy="762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37600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F3C9-71B6-402E-2502-2056138C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36" y="0"/>
            <a:ext cx="10168128" cy="1179576"/>
          </a:xfrm>
        </p:spPr>
        <p:txBody>
          <a:bodyPr/>
          <a:lstStyle/>
          <a:p>
            <a:r>
              <a:rPr lang="en-US"/>
              <a:t>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8B5EF-5472-EF50-BF1A-FC0A715AF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1390227"/>
            <a:ext cx="10168128" cy="369417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en-US" sz="1800">
                <a:latin typeface="Aptos"/>
              </a:rPr>
              <a:t>Chest X Ray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latin typeface="Aptos"/>
              </a:rPr>
              <a:t>Bullae (black </a:t>
            </a:r>
            <a:r>
              <a:rPr lang="en-US" sz="1800">
                <a:latin typeface="Aptos"/>
              </a:rPr>
              <a:t>area + thin white wall + no</a:t>
            </a:r>
            <a:r>
              <a:rPr lang="en-US" sz="1800" dirty="0">
                <a:latin typeface="Aptos"/>
              </a:rPr>
              <a:t> vascular markings)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latin typeface="Aptos"/>
              </a:rPr>
              <a:t>Low </a:t>
            </a:r>
            <a:r>
              <a:rPr lang="en-US" sz="1800">
                <a:latin typeface="Aptos"/>
              </a:rPr>
              <a:t>diaphragm (flat curvature of diaphragm dome)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latin typeface="Aptos"/>
              </a:rPr>
              <a:t>Tubular heart (B/L </a:t>
            </a:r>
            <a:r>
              <a:rPr lang="en-US" sz="1800">
                <a:latin typeface="Aptos"/>
              </a:rPr>
              <a:t>emphysema</a:t>
            </a:r>
            <a:r>
              <a:rPr lang="en-US" sz="1800" dirty="0">
                <a:latin typeface="Aptos"/>
              </a:rPr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latin typeface="Aptos"/>
              </a:rPr>
              <a:t>Increase in cardiac size</a:t>
            </a:r>
          </a:p>
          <a:p>
            <a:pPr>
              <a:buNone/>
            </a:pPr>
            <a:r>
              <a:rPr lang="en-US" sz="1800">
                <a:latin typeface="Aptos"/>
              </a:rPr>
              <a:t>PFT</a:t>
            </a:r>
            <a:endParaRPr lang="en-US" sz="1800">
              <a:latin typeface="Aptos"/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 dirty="0">
                <a:latin typeface="Aptos"/>
                <a:ea typeface="+mn-lt"/>
                <a:cs typeface="+mn-lt"/>
              </a:rPr>
              <a:t>TLC ( </a:t>
            </a:r>
            <a:r>
              <a:rPr lang="en-US" sz="1800">
                <a:latin typeface="Aptos"/>
                <a:ea typeface="+mn-lt"/>
                <a:cs typeface="+mn-lt"/>
              </a:rPr>
              <a:t>emphysema-increased; bronchitis-normal)</a:t>
            </a:r>
            <a:endParaRPr lang="en-US" sz="1800">
              <a:latin typeface="Apto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latin typeface="Aptos"/>
                <a:ea typeface="+mn-lt"/>
                <a:cs typeface="+mn-lt"/>
              </a:rPr>
              <a:t>RV ( Emphysema – increased; bronchitis – moderate elevation)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800">
                <a:latin typeface="Aptos"/>
              </a:rPr>
              <a:t>VC (reduced in both)</a:t>
            </a:r>
          </a:p>
          <a:p>
            <a:pPr>
              <a:buNone/>
            </a:pPr>
            <a:r>
              <a:rPr lang="en-US" sz="1800">
                <a:latin typeface="Aptos"/>
              </a:rPr>
              <a:t>ABG </a:t>
            </a:r>
          </a:p>
          <a:p>
            <a:r>
              <a:rPr lang="en-US" sz="18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Hypoxemia </a:t>
            </a:r>
            <a:endParaRPr lang="en-US" sz="1800">
              <a:solidFill>
                <a:srgbClr val="000000"/>
              </a:solidFill>
              <a:latin typeface="Aptos"/>
            </a:endParaRPr>
          </a:p>
          <a:p>
            <a:pPr lvl="1"/>
            <a:r>
              <a:rPr lang="en-US" sz="18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Hypercapnia </a:t>
            </a:r>
            <a:endParaRPr lang="en-US">
              <a:latin typeface="Aptos"/>
            </a:endParaRPr>
          </a:p>
          <a:p>
            <a:pPr lvl="1"/>
            <a:r>
              <a:rPr lang="en-US" sz="1800">
                <a:solidFill>
                  <a:srgbClr val="000000"/>
                </a:solidFill>
                <a:latin typeface="Aptos"/>
                <a:ea typeface="+mn-lt"/>
                <a:cs typeface="+mn-lt"/>
              </a:rPr>
              <a:t>Respiratory acidosis</a:t>
            </a:r>
            <a:endParaRPr lang="en-US">
              <a:latin typeface="Apto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800" dirty="0">
              <a:solidFill>
                <a:srgbClr val="00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9542863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69F35-8651-F8C2-84C7-FEB1E29C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62538-47DB-4339-95DD-5F4C6F546414}" type="datetime1"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2FDA3-F6C1-5D0D-BF94-C660526C8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B44BE-FB0B-56DA-849F-944EFFB79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10</a:t>
            </a:fld>
            <a:endParaRPr lang="en-US" dirty="0"/>
          </a:p>
        </p:txBody>
      </p:sp>
      <p:pic>
        <p:nvPicPr>
          <p:cNvPr id="10" name="Content Placeholder 9" descr="An x-ray of a person&amp;#39;s chest&#10;&#10;AI-generated content may be incorrect.">
            <a:extLst>
              <a:ext uri="{FF2B5EF4-FFF2-40B4-BE49-F238E27FC236}">
                <a16:creationId xmlns:a16="http://schemas.microsoft.com/office/drawing/2014/main" id="{C9E494B4-D1B9-319B-83B3-B14F2C8E77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101" y="27432"/>
            <a:ext cx="7585702" cy="6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1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FF1D-F4A4-75EA-BF47-A7BEBE2F3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413" y="-1264"/>
            <a:ext cx="10058400" cy="1450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GOLD classification for </a:t>
            </a:r>
            <a:r>
              <a:rPr lang="en-US">
                <a:ea typeface="Calibri Light"/>
                <a:cs typeface="Calibri Light"/>
              </a:rPr>
              <a:t>severity of COPD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90011E0-FA19-14CC-88BD-918DC8D9EA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988151"/>
              </p:ext>
            </p:extLst>
          </p:nvPr>
        </p:nvGraphicFramePr>
        <p:xfrm>
          <a:off x="1063096" y="1317604"/>
          <a:ext cx="10058400" cy="422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27077576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1782593887"/>
                    </a:ext>
                  </a:extLst>
                </a:gridCol>
              </a:tblGrid>
              <a:tr h="1055198">
                <a:tc>
                  <a:txBody>
                    <a:bodyPr/>
                    <a:lstStyle/>
                    <a:p>
                      <a:r>
                        <a:rPr lang="en-US" sz="2500"/>
                        <a:t>Mild 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FEV1 &gt;=80%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669649"/>
                  </a:ext>
                </a:extLst>
              </a:tr>
              <a:tr h="1055198">
                <a:tc>
                  <a:txBody>
                    <a:bodyPr/>
                    <a:lstStyle/>
                    <a:p>
                      <a:r>
                        <a:rPr lang="en-US" sz="2500"/>
                        <a:t>Moderate 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FEV1 50-80%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11213"/>
                  </a:ext>
                </a:extLst>
              </a:tr>
              <a:tr h="1055198">
                <a:tc>
                  <a:txBody>
                    <a:bodyPr/>
                    <a:lstStyle/>
                    <a:p>
                      <a:r>
                        <a:rPr lang="en-US" sz="2500"/>
                        <a:t>Severe 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FEV1 30 – 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3647"/>
                  </a:ext>
                </a:extLst>
              </a:tr>
              <a:tr h="1055198">
                <a:tc>
                  <a:txBody>
                    <a:bodyPr/>
                    <a:lstStyle/>
                    <a:p>
                      <a:r>
                        <a:rPr lang="en-US" sz="2500"/>
                        <a:t>Very severe COPD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FEV1 &lt;30%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8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975449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Box 363">
            <a:extLst>
              <a:ext uri="{FF2B5EF4-FFF2-40B4-BE49-F238E27FC236}">
                <a16:creationId xmlns:a16="http://schemas.microsoft.com/office/drawing/2014/main" id="{64569F34-E10E-FEDD-AEAA-70E26C56F922}"/>
              </a:ext>
            </a:extLst>
          </p:cNvPr>
          <p:cNvSpPr txBox="1"/>
          <p:nvPr/>
        </p:nvSpPr>
        <p:spPr>
          <a:xfrm>
            <a:off x="0" y="2463800"/>
            <a:ext cx="342265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OLD </a:t>
            </a:r>
            <a:r>
              <a:rPr lang="en-US" sz="4000"/>
              <a:t>PHENOTYPES</a:t>
            </a:r>
            <a:endParaRPr lang="en-US" sz="4000" dirty="0"/>
          </a:p>
        </p:txBody>
      </p:sp>
      <p:pic>
        <p:nvPicPr>
          <p:cNvPr id="24" name="Content Placeholder 23" descr="Two men sitting in a chair&#10;&#10;AI-generated content may be incorrect.">
            <a:extLst>
              <a:ext uri="{FF2B5EF4-FFF2-40B4-BE49-F238E27FC236}">
                <a16:creationId xmlns:a16="http://schemas.microsoft.com/office/drawing/2014/main" id="{58C27F55-30DF-4610-E0FE-96A0220AF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-609" b="13387"/>
          <a:stretch>
            <a:fillRect/>
          </a:stretch>
        </p:blipFill>
        <p:spPr>
          <a:xfrm>
            <a:off x="5421494" y="-56556"/>
            <a:ext cx="6934303" cy="692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9649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DEBC-119E-50DB-7AC2-6E499E27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96813-A036-1203-DD5A-5BEF5A519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295" y="1970381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ea typeface="+mn-lt"/>
                <a:cs typeface="+mn-lt"/>
              </a:rPr>
              <a:t>Respiratory failure </a:t>
            </a:r>
            <a:endParaRPr lang="en-US" sz="3200" dirty="0"/>
          </a:p>
          <a:p>
            <a:r>
              <a:rPr lang="en-US" sz="3200">
                <a:ea typeface="+mn-lt"/>
                <a:cs typeface="+mn-lt"/>
              </a:rPr>
              <a:t>Cor pulmonale </a:t>
            </a:r>
            <a:endParaRPr lang="en-US" sz="3200" dirty="0"/>
          </a:p>
          <a:p>
            <a:r>
              <a:rPr lang="en-US" sz="3200">
                <a:ea typeface="+mn-lt"/>
                <a:cs typeface="+mn-lt"/>
              </a:rPr>
              <a:t>Pulmonary hypertension </a:t>
            </a:r>
            <a:endParaRPr lang="en-US" sz="3200" dirty="0"/>
          </a:p>
          <a:p>
            <a:r>
              <a:rPr lang="en-US" sz="3200">
                <a:ea typeface="+mn-lt"/>
                <a:cs typeface="+mn-lt"/>
              </a:rPr>
              <a:t>Recurrent respiratory infections </a:t>
            </a:r>
            <a:endParaRPr lang="en-US" sz="3200" dirty="0"/>
          </a:p>
          <a:p>
            <a:r>
              <a:rPr lang="en-US" sz="3200">
                <a:ea typeface="+mn-lt"/>
                <a:cs typeface="+mn-lt"/>
              </a:rPr>
              <a:t>Pneumothorax </a:t>
            </a:r>
            <a:endParaRPr lang="en-US" sz="3200" dirty="0"/>
          </a:p>
          <a:p>
            <a:r>
              <a:rPr lang="en-US" sz="3200">
                <a:ea typeface="+mn-lt"/>
                <a:cs typeface="+mn-lt"/>
              </a:rPr>
              <a:t>Weight loss/malnutrition</a:t>
            </a: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8480957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FDA4-8866-0C11-ABB5-E25B4DACA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" y="2175595"/>
            <a:ext cx="10058400" cy="1450757"/>
          </a:xfrm>
        </p:spPr>
        <p:txBody>
          <a:bodyPr/>
          <a:lstStyle/>
          <a:p>
            <a:r>
              <a:rPr lang="en-US"/>
              <a:t>Medical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AFF84-8E1A-D08C-1577-C0E16EF4E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474" y="2177722"/>
            <a:ext cx="6536267" cy="34442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/>
              <a:t>1. Smoking cessation</a:t>
            </a:r>
            <a:endParaRPr lang="en-US" sz="2400" dirty="0"/>
          </a:p>
          <a:p>
            <a:pPr marL="0" indent="0">
              <a:buNone/>
            </a:pPr>
            <a:r>
              <a:rPr lang="en-US" sz="2400" b="1"/>
              <a:t>2. Bronchodilator therapy</a:t>
            </a:r>
            <a:endParaRPr lang="en-US" sz="2400" dirty="0"/>
          </a:p>
          <a:p>
            <a:r>
              <a:rPr lang="en-US" sz="2400"/>
              <a:t>Short-acting bronchodilators for symptom relief: </a:t>
            </a:r>
            <a:endParaRPr lang="en-US" sz="2400" dirty="0"/>
          </a:p>
          <a:p>
            <a:pPr marL="383540" lvl="1"/>
            <a:r>
              <a:rPr lang="en-US"/>
              <a:t>Salbutamol </a:t>
            </a:r>
            <a:endParaRPr lang="en-US">
              <a:ea typeface="Calibri"/>
              <a:cs typeface="Calibri"/>
            </a:endParaRPr>
          </a:p>
          <a:p>
            <a:pPr marL="383540" lvl="1"/>
            <a:r>
              <a:rPr lang="en-US"/>
              <a:t>Ipratropium </a:t>
            </a:r>
            <a:endParaRPr lang="en-US">
              <a:ea typeface="Calibri"/>
              <a:cs typeface="Calibri"/>
            </a:endParaRPr>
          </a:p>
          <a:p>
            <a:r>
              <a:rPr lang="en-US" sz="2400"/>
              <a:t>Long-acting bronchodilators for maintenance: </a:t>
            </a:r>
            <a:endParaRPr lang="en-US" sz="2400" dirty="0"/>
          </a:p>
          <a:p>
            <a:pPr marL="383540" lvl="1"/>
            <a:r>
              <a:rPr lang="en-US"/>
              <a:t>Tiotropium </a:t>
            </a:r>
            <a:endParaRPr lang="en-US">
              <a:ea typeface="Calibri"/>
              <a:cs typeface="Calibri"/>
            </a:endParaRPr>
          </a:p>
          <a:p>
            <a:pPr marL="383540" lvl="1"/>
            <a:r>
              <a:rPr lang="en-US"/>
              <a:t>Salmeterol 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7769310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8D2B-2091-F51D-F9E6-4901453E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DFC08-4318-2D45-FC0A-5B15BC9BC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/>
              <a:t>3. Inhaled corticosteroids</a:t>
            </a:r>
            <a:endParaRPr lang="en-US" sz="2400"/>
          </a:p>
          <a:p>
            <a:r>
              <a:rPr lang="en-US" sz="2400" dirty="0"/>
              <a:t>Used in selected patients with </a:t>
            </a:r>
            <a:r>
              <a:rPr lang="en-US" sz="2400" dirty="0" err="1"/>
              <a:t>frequentexacerbations</a:t>
            </a:r>
            <a:r>
              <a:rPr lang="en-US" sz="2400" dirty="0"/>
              <a:t> </a:t>
            </a:r>
          </a:p>
          <a:p>
            <a:r>
              <a:rPr lang="en-US" sz="2400" dirty="0"/>
              <a:t>Often combined with LABA (long </a:t>
            </a:r>
            <a:r>
              <a:rPr lang="en-US" sz="2400" dirty="0" err="1"/>
              <a:t>actingbeta</a:t>
            </a:r>
            <a:r>
              <a:rPr lang="en-US" sz="2400" dirty="0"/>
              <a:t> agonist)  </a:t>
            </a:r>
          </a:p>
          <a:p>
            <a:r>
              <a:rPr lang="en-US" sz="2400" b="1"/>
              <a:t>4. Oxygen therapy</a:t>
            </a:r>
            <a:endParaRPr lang="en-US" sz="2400"/>
          </a:p>
          <a:p>
            <a:r>
              <a:rPr lang="en-US" sz="2400" dirty="0"/>
              <a:t>Long-term oxygen therapy in </a:t>
            </a:r>
            <a:r>
              <a:rPr lang="en-US" sz="2400" dirty="0" err="1"/>
              <a:t>chronichypoxemia</a:t>
            </a:r>
            <a:r>
              <a:rPr lang="en-US" sz="2400" dirty="0"/>
              <a:t> 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F1D3B-9C14-7E11-131D-48E9E7750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92BB3-B9C6-498D-9C36-3FEA35AB04D9}" type="datetime1"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D6A03-6864-C024-B5DB-D54D62AB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9A915-5409-F872-1BE7-FE22E7D8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62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40AC6-724E-2A62-E576-7BDD6E848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972" y="-2884667"/>
            <a:ext cx="10263322" cy="4601183"/>
          </a:xfrm>
        </p:spPr>
        <p:txBody>
          <a:bodyPr/>
          <a:lstStyle/>
          <a:p>
            <a:r>
              <a:rPr lang="en-US" sz="3400" dirty="0"/>
              <a:t>MANAGEMENT OF ACUTE </a:t>
            </a:r>
            <a:r>
              <a:rPr lang="en-US" sz="3400"/>
              <a:t>EXACERBATIONS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4EDD6-5092-5F2B-9464-6408B549D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268" y="2108708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b="1"/>
              <a:t> Management of acute exacerbations</a:t>
            </a:r>
            <a:endParaRPr lang="en-US" sz="2200" dirty="0"/>
          </a:p>
          <a:p>
            <a:r>
              <a:rPr lang="en-US" sz="2200"/>
              <a:t>Nebulized bronchodilators </a:t>
            </a:r>
            <a:endParaRPr lang="en-US" sz="2200" dirty="0"/>
          </a:p>
          <a:p>
            <a:r>
              <a:rPr lang="en-US" sz="2200"/>
              <a:t>Systemic corticosteroids </a:t>
            </a:r>
            <a:endParaRPr lang="en-US" sz="2200" dirty="0"/>
          </a:p>
          <a:p>
            <a:r>
              <a:rPr lang="en-US" sz="2200"/>
              <a:t>Antibiotics if bacterial infection suspected </a:t>
            </a:r>
            <a:endParaRPr lang="en-US" sz="2200" dirty="0"/>
          </a:p>
          <a:p>
            <a:r>
              <a:rPr lang="en-US" sz="2200"/>
              <a:t>Oxygen support if needed 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657206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F2B9A-82FB-9150-057E-AE7656B78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>
                <a:latin typeface="Calibri"/>
                <a:ea typeface="Calibri"/>
                <a:cs typeface="Calibri"/>
              </a:rPr>
              <a:t>Clinical Implications for Rehabilitation</a:t>
            </a:r>
            <a:endParaRPr lang="en-US" sz="34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1F4A9-D040-2C1B-824E-4D9C1CC5A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en-US" sz="2200" dirty="0">
              <a:ea typeface="Calibri" panose="020F0502020204030204"/>
              <a:cs typeface="Calibri" panose="020F0502020204030204"/>
            </a:endParaRPr>
          </a:p>
          <a:p>
            <a:r>
              <a:rPr lang="en-US" sz="2200" b="1">
                <a:ea typeface="+mn-lt"/>
                <a:cs typeface="+mn-lt"/>
              </a:rPr>
              <a:t>Timing:</a:t>
            </a:r>
            <a:r>
              <a:rPr lang="en-US" sz="2200">
                <a:ea typeface="+mn-lt"/>
                <a:cs typeface="+mn-lt"/>
              </a:rPr>
              <a:t> PT sessions should ideally be scheduled </a:t>
            </a:r>
            <a:r>
              <a:rPr lang="en-US" sz="2200" b="1">
                <a:ea typeface="+mn-lt"/>
                <a:cs typeface="+mn-lt"/>
              </a:rPr>
              <a:t>30–60 minutes after</a:t>
            </a:r>
            <a:r>
              <a:rPr lang="en-US" sz="2200">
                <a:ea typeface="+mn-lt"/>
                <a:cs typeface="+mn-lt"/>
              </a:rPr>
              <a:t> the administration of bronchodilators to ensure maximal airway patency and exercise tolerance.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b="1" dirty="0">
                <a:ea typeface="+mn-lt"/>
                <a:cs typeface="+mn-lt"/>
              </a:rPr>
              <a:t>Adverse Effects:</a:t>
            </a:r>
            <a:r>
              <a:rPr lang="en-US" sz="2200" dirty="0">
                <a:ea typeface="+mn-lt"/>
                <a:cs typeface="+mn-lt"/>
              </a:rPr>
              <a:t> Be alert for side effects like </a:t>
            </a:r>
            <a:r>
              <a:rPr lang="en-US" sz="2200" b="1" dirty="0">
                <a:ea typeface="+mn-lt"/>
                <a:cs typeface="+mn-lt"/>
              </a:rPr>
              <a:t>tachycardia</a:t>
            </a:r>
            <a:r>
              <a:rPr lang="en-US" sz="2200" dirty="0">
                <a:ea typeface="+mn-lt"/>
                <a:cs typeface="+mn-lt"/>
              </a:rPr>
              <a:t> or </a:t>
            </a:r>
            <a:r>
              <a:rPr lang="en-US" sz="2200" b="1" dirty="0">
                <a:ea typeface="+mn-lt"/>
                <a:cs typeface="+mn-lt"/>
              </a:rPr>
              <a:t>tremors</a:t>
            </a:r>
            <a:r>
              <a:rPr lang="en-US" sz="2200" dirty="0">
                <a:ea typeface="+mn-lt"/>
                <a:cs typeface="+mn-lt"/>
              </a:rPr>
              <a:t> (common with beta-agonists) or elevated blood pressure, which can affect a patient's ability to participate in aerobic conditioning.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Steroid Caution:</a:t>
            </a:r>
            <a:r>
              <a:rPr lang="en-US" sz="2200">
                <a:ea typeface="+mn-lt"/>
                <a:cs typeface="+mn-lt"/>
              </a:rPr>
              <a:t> Long-term corticosteroid use is associated with muscle wasting and skin thinning; clinicians should be mindful of skin integrity during transfers or manual techniques.</a:t>
            </a:r>
            <a:endParaRPr lang="en-US" sz="2200">
              <a:ea typeface="Calibri"/>
              <a:cs typeface="Calibri"/>
            </a:endParaRPr>
          </a:p>
          <a:p>
            <a:endParaRPr lang="en-U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173806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BE17-63F5-D43B-7330-B790600C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Physiotherapy </a:t>
            </a:r>
            <a:r>
              <a:rPr lang="en-US"/>
              <a:t>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8E151-52A8-B456-2FF9-007AA7B8A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465" y="2170500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Aims of physiotherapy treatment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/>
              <a:t>Facilitate mucociliary transport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 dirty="0"/>
              <a:t>Optimize secretion clearance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 dirty="0"/>
              <a:t>Optimize alveolar ventilation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/>
              <a:t>Reduce the work of breathing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/>
              <a:t>Maximize aerobic capacity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 dirty="0"/>
              <a:t>Optimize physical endurance and exercise tolerance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" panose="020B0604020202020204" pitchFamily="34" charset="0"/>
              <a:buChar char="o"/>
            </a:pPr>
            <a:r>
              <a:rPr lang="en-US" sz="2200" dirty="0"/>
              <a:t>Optimize ventilation and perfusion matching and gas exchange</a:t>
            </a:r>
            <a:endParaRPr lang="en-US" sz="2200" dirty="0">
              <a:ea typeface="Calibri"/>
              <a:cs typeface="Calibri"/>
            </a:endParaRPr>
          </a:p>
          <a:p>
            <a:pPr marL="383540" lvl="1">
              <a:buFont typeface="Courier New,monospace" panose="020B0604020202020204" pitchFamily="34" charset="0"/>
              <a:buChar char="o"/>
            </a:pPr>
            <a:r>
              <a:rPr lang="en-US" sz="2200" dirty="0"/>
              <a:t>Maximize patient's quality of life, and overall health by maximizing </a:t>
            </a:r>
            <a:r>
              <a:rPr lang="en-US" sz="2200"/>
              <a:t>his physiological</a:t>
            </a:r>
            <a:r>
              <a:rPr lang="en-US" sz="2200" dirty="0"/>
              <a:t> reserve capacity</a:t>
            </a:r>
            <a:endParaRPr lang="en-U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564894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B86DA-B340-0761-FD22-350C4CF6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latin typeface="Aptos"/>
              </a:rPr>
              <a:t>To facilitate mucociliary transport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9FBD9-E2B9-2C1D-0CBB-2B9A2F6B2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661" y="1916074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200" dirty="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Interventions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Adequate hydration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Humidification/nebulization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Active Cycle of Breathing Technique (ACBT)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Positive Expiratory Pressure (PEP) therapy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Benefits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Improves ciliary activity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Helps mobilize mucus toward larger airways</a:t>
            </a:r>
            <a:endParaRPr lang="en-US" sz="2200" dirty="0">
              <a:ea typeface="Calibri"/>
              <a:cs typeface="Calibri"/>
            </a:endParaRPr>
          </a:p>
          <a:p>
            <a:endParaRPr lang="en-U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58801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D76F-DBB4-7F99-D40A-8873508CB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ea typeface="+mj-lt"/>
                <a:cs typeface="+mj-lt"/>
              </a:rPr>
              <a:t>To optimize secretion clearance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66535-F4C7-098A-A362-EB5F73B25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9768" y="1511808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200" dirty="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Interventions</a:t>
            </a:r>
          </a:p>
          <a:p>
            <a:r>
              <a:rPr lang="en-US" sz="2200">
                <a:ea typeface="+mn-lt"/>
                <a:cs typeface="+mn-lt"/>
              </a:rPr>
              <a:t>Postural drainage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Percussion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Vibration</a:t>
            </a:r>
            <a:r>
              <a:rPr lang="en-US" sz="2200" dirty="0">
                <a:ea typeface="+mn-lt"/>
                <a:cs typeface="+mn-lt"/>
              </a:rPr>
              <a:t>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Autogenic drainage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Active Cycle of Breathing Technique (ACBT)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Benefits</a:t>
            </a:r>
            <a:endParaRPr lang="en-US" sz="2200" b="1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Facilitates expectoration </a:t>
            </a:r>
            <a:endParaRPr lang="en-US" sz="2200" dirty="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Reduces airway obstruction</a:t>
            </a:r>
            <a:endParaRPr lang="en-US" sz="2200" dirty="0">
              <a:ea typeface="Calibri"/>
              <a:cs typeface="Calibri"/>
            </a:endParaRPr>
          </a:p>
          <a:p>
            <a:endParaRPr lang="en-US" sz="2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75760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6955-8B5F-93C9-6102-A04EE1B0E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a typeface="+mj-lt"/>
                <a:cs typeface="+mj-lt"/>
              </a:rPr>
              <a:t>To optimize alveolar ventilation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8D495-E686-B695-637F-8ABFD674B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7708" y="2121195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b="1">
                <a:ea typeface="+mn-lt"/>
                <a:cs typeface="+mn-lt"/>
              </a:rPr>
              <a:t>Interventions</a:t>
            </a:r>
          </a:p>
          <a:p>
            <a:r>
              <a:rPr lang="en-US" sz="2200">
                <a:ea typeface="+mn-lt"/>
                <a:cs typeface="+mn-lt"/>
              </a:rPr>
              <a:t>Breathing exercises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dirty="0">
                <a:ea typeface="+mn-lt"/>
                <a:cs typeface="+mn-lt"/>
              </a:rPr>
              <a:t>Diaphragmatic </a:t>
            </a:r>
            <a:r>
              <a:rPr lang="en-US" sz="2200">
                <a:ea typeface="+mn-lt"/>
                <a:cs typeface="+mn-lt"/>
              </a:rPr>
              <a:t>breathing</a:t>
            </a:r>
            <a:r>
              <a:rPr lang="en-US" sz="2200" dirty="0">
                <a:ea typeface="+mn-lt"/>
                <a:cs typeface="+mn-lt"/>
              </a:rPr>
              <a:t>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Pursed-lip breathing</a:t>
            </a:r>
            <a:r>
              <a:rPr lang="en-US" sz="2200" dirty="0">
                <a:ea typeface="+mn-lt"/>
                <a:cs typeface="+mn-lt"/>
              </a:rPr>
              <a:t>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dirty="0">
                <a:ea typeface="+mn-lt"/>
                <a:cs typeface="+mn-lt"/>
              </a:rPr>
              <a:t>Segmental expansion </a:t>
            </a:r>
            <a:r>
              <a:rPr lang="en-US" sz="2200">
                <a:ea typeface="+mn-lt"/>
                <a:cs typeface="+mn-lt"/>
              </a:rPr>
              <a:t>exercises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Thoracic expansion exercises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Benefits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Improves tidal volume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Reduces air trapping </a:t>
            </a:r>
            <a:endParaRPr lang="en-US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83779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C11C-3702-9598-1015-7EFFD4E9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ea typeface="+mj-lt"/>
                <a:cs typeface="+mj-lt"/>
              </a:rPr>
              <a:t>To reduce work of breathing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3798B-123D-756B-24C8-6E7039269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168" y="2056627"/>
            <a:ext cx="7315200" cy="51206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I</a:t>
            </a:r>
            <a:r>
              <a:rPr lang="en-US" sz="2200" b="1">
                <a:ea typeface="+mn-lt"/>
                <a:cs typeface="+mn-lt"/>
              </a:rPr>
              <a:t>nterventions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Pursed-lip breathing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Breathing control exercises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Relaxation techniques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Forward leaning position (tripod position)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Inspiratory muscle training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b="1">
                <a:ea typeface="+mn-lt"/>
                <a:cs typeface="+mn-lt"/>
              </a:rPr>
              <a:t>Benefits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Reduces dyspnea 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>
                <a:ea typeface="+mn-lt"/>
                <a:cs typeface="+mn-lt"/>
              </a:rPr>
              <a:t>Decreases respiratory muscle fatigue </a:t>
            </a:r>
            <a:endParaRPr lang="en-US" sz="2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9865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5F4F0-89DA-B9E2-5CEB-6FA6ADC6E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ea typeface="+mj-lt"/>
                <a:cs typeface="+mj-lt"/>
              </a:rPr>
              <a:t>To optimize ventilation–perfusion matching and gas exchange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7D6E0-B68E-5A6C-26A5-45016C45A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41026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b="1">
                <a:ea typeface="+mn-lt"/>
                <a:cs typeface="+mn-lt"/>
              </a:rPr>
              <a:t>Interventions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Breathing retraining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Oxygen therapy (if prescribed) </a:t>
            </a:r>
            <a:endParaRPr lang="en-US" sz="2200"/>
          </a:p>
          <a:p>
            <a:r>
              <a:rPr lang="en-US" sz="2200">
                <a:ea typeface="+mn-lt"/>
                <a:cs typeface="+mn-lt"/>
              </a:rPr>
              <a:t>Ventilatory muscle</a:t>
            </a:r>
            <a:r>
              <a:rPr lang="en-US" sz="2200" dirty="0">
                <a:ea typeface="+mn-lt"/>
                <a:cs typeface="+mn-lt"/>
              </a:rPr>
              <a:t> training </a:t>
            </a:r>
            <a:endParaRPr lang="en-US" sz="2200"/>
          </a:p>
          <a:p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7008301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8B560-9BF1-76EF-2FB5-3A80D361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" y="3127248"/>
            <a:ext cx="12149328" cy="1179576"/>
          </a:xfrm>
        </p:spPr>
        <p:txBody>
          <a:bodyPr/>
          <a:lstStyle/>
          <a:p>
            <a:pPr algn="ctr"/>
            <a:r>
              <a:rPr lang="en-US"/>
              <a:t>PULMONARY REHABILITATION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32A8B-C3AD-9ECE-E571-A026608AF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857B-4DBF-4B78-80C4-838A1336DB90}" type="datetime1"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EBC9F-C24D-1004-2047-B11DBF074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3C33C-3391-29C7-0703-008807D84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824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9E103-0CF3-5A2B-E928-033A0BFC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Assessment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9DD29-10FE-98B8-1C98-89A12BF2E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ea typeface="Calibri"/>
                <a:cs typeface="Calibri"/>
              </a:rPr>
              <a:t>Exercise testing </a:t>
            </a:r>
            <a:r>
              <a:rPr lang="en-US">
                <a:ea typeface="Calibri"/>
                <a:cs typeface="Calibri"/>
              </a:rPr>
              <a:t>protocols</a:t>
            </a:r>
            <a:endParaRPr lang="en-US"/>
          </a:p>
          <a:p>
            <a:pPr marL="514350" indent="-514350">
              <a:buAutoNum type="arabicPeriod"/>
            </a:pPr>
            <a:r>
              <a:rPr lang="en-US" dirty="0" err="1">
                <a:ea typeface="Calibri"/>
                <a:cs typeface="Calibri"/>
              </a:rPr>
              <a:t>6 minute</a:t>
            </a:r>
            <a:r>
              <a:rPr lang="en-US" dirty="0">
                <a:ea typeface="Calibri"/>
                <a:cs typeface="Calibri"/>
              </a:rPr>
              <a:t> walk test (walk as far as possible in the </a:t>
            </a:r>
            <a:r>
              <a:rPr lang="en-US" dirty="0" err="1">
                <a:ea typeface="Calibri"/>
                <a:cs typeface="Calibri"/>
              </a:rPr>
              <a:t>alloted</a:t>
            </a:r>
            <a:r>
              <a:rPr lang="en-US" dirty="0">
                <a:ea typeface="Calibri"/>
                <a:cs typeface="Calibri"/>
              </a:rPr>
              <a:t> time)</a:t>
            </a:r>
          </a:p>
          <a:p>
            <a:pPr marL="457200" indent="-457200">
              <a:buAutoNum type="arabicPeriod"/>
            </a:pPr>
            <a:r>
              <a:rPr lang="en-US">
                <a:ea typeface="Calibri"/>
                <a:cs typeface="Calibri"/>
              </a:rPr>
              <a:t>10 M shuttle test (walking between two markers 10 M apart)</a:t>
            </a:r>
          </a:p>
          <a:p>
            <a:pPr marL="457200" indent="-457200">
              <a:buAutoNum type="arabicPeriod"/>
            </a:pPr>
            <a:r>
              <a:rPr lang="en-US" dirty="0" err="1">
                <a:ea typeface="Calibri"/>
                <a:cs typeface="Calibri"/>
              </a:rPr>
              <a:t>Treadmil</a:t>
            </a:r>
            <a:r>
              <a:rPr lang="en-US" dirty="0">
                <a:ea typeface="Calibri"/>
                <a:cs typeface="Calibri"/>
              </a:rPr>
              <a:t> test</a:t>
            </a: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dirty="0" err="1">
                <a:ea typeface="Calibri"/>
                <a:cs typeface="Calibri"/>
              </a:rPr>
              <a:t>bruce</a:t>
            </a:r>
            <a:r>
              <a:rPr lang="en-US" dirty="0">
                <a:ea typeface="Calibri"/>
                <a:cs typeface="Calibri"/>
              </a:rPr>
              <a:t> protocol </a:t>
            </a: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>
                <a:ea typeface="Calibri"/>
                <a:cs typeface="Calibri"/>
              </a:rPr>
              <a:t>Naughton protocol</a:t>
            </a:r>
          </a:p>
          <a:p>
            <a:pPr marL="914400" lvl="1" indent="-457200">
              <a:buFont typeface="Courier New" panose="020B0604020202020204" pitchFamily="34" charset="0"/>
              <a:buChar char="o"/>
            </a:pPr>
            <a:r>
              <a:rPr lang="en-US" dirty="0" err="1">
                <a:ea typeface="Calibri"/>
                <a:cs typeface="Calibri"/>
              </a:rPr>
              <a:t>balke</a:t>
            </a:r>
            <a:r>
              <a:rPr lang="en-US" dirty="0">
                <a:ea typeface="Calibri"/>
                <a:cs typeface="Calibri"/>
              </a:rPr>
              <a:t> ware and ware protocol</a:t>
            </a:r>
            <a:br>
              <a:rPr lang="en-US" dirty="0">
                <a:ea typeface="Calibri"/>
                <a:cs typeface="Calibri"/>
              </a:rPr>
            </a:br>
            <a:r>
              <a:rPr lang="en-US" dirty="0">
                <a:ea typeface="Calibri"/>
                <a:cs typeface="Calibri"/>
              </a:rPr>
              <a:t>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59595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47F1-4D89-E04A-63CA-72C70CAFC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B46BD-723F-02EE-6430-F9D6A9CB2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Patient A: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500 m walk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SpO₂ 96 → 94%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Borg 3/10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pPr marL="0" indent="0">
              <a:buNone/>
            </a:pPr>
            <a:endParaRPr lang="en-US" sz="2000" dirty="0">
              <a:solidFill>
                <a:srgbClr val="0D0D0D"/>
              </a:solidFill>
              <a:highlight>
                <a:srgbClr val="FFFFFF"/>
              </a:highlight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Patient B: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500 m walk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SpO₂ 96 → 84%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r>
              <a:rPr lang="en-US" sz="2000">
                <a:solidFill>
                  <a:srgbClr val="0D0D0D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Borg 8/10</a:t>
            </a:r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  <a:p>
            <a:endParaRPr lang="en-US" sz="2000" dirty="0">
              <a:solidFill>
                <a:srgbClr val="000000"/>
              </a:solidFill>
              <a:latin typeface="Aptos"/>
              <a:ea typeface="+mn-lt"/>
              <a:cs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CA618-DB08-3C32-63DA-A89B41883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0123-42F0-4164-8EBD-EB79DA8B30F2}" type="datetime1"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B3424-7D09-6399-54A2-965C2FD1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09306-3E07-E274-AC8B-D810F8EAC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81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FE0D-F416-B260-2C2C-563AF8729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test termination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31D33-AAA2-1813-6643-005C39D3E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1200" b="1" dirty="0">
              <a:solidFill>
                <a:srgbClr val="0D0D0D"/>
              </a:solidFill>
              <a:highlight>
                <a:srgbClr val="FFFFFF"/>
              </a:highlight>
            </a:endParaRPr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Severe dyspnea / intolerable breathlessness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Severe fatigue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Leg cramps or pain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Chest pain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Dizziness / light-headedness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Syncope feeling</a:t>
            </a:r>
            <a:endParaRPr lang="en-US"/>
          </a:p>
          <a:p>
            <a:r>
              <a:rPr lang="en-US" sz="1200">
                <a:solidFill>
                  <a:srgbClr val="0D0D0D"/>
                </a:solidFill>
                <a:highlight>
                  <a:srgbClr val="FFFFFF"/>
                </a:highlight>
                <a:ea typeface="+mn-lt"/>
                <a:cs typeface="+mn-lt"/>
              </a:rPr>
              <a:t>Significant fall in SpO₂ (below 90)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2E5FC-270F-9488-4F01-5353F272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A287-9FD4-494A-87F0-FC11F4D87DFF}" type="datetime1"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19E8D-7EA5-8ACA-5431-C8D2E7F6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C758C-823A-2BD5-6869-11BED66D1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042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D567-B7AB-6DB5-654B-19442540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Borg dyspnea scale (perceived breathlessness)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36087C6-7CD3-87CE-B3B2-87C68ADCA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763458"/>
              </p:ext>
            </p:extLst>
          </p:nvPr>
        </p:nvGraphicFramePr>
        <p:xfrm>
          <a:off x="1116013" y="2478088"/>
          <a:ext cx="10167936" cy="358829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83968">
                  <a:extLst>
                    <a:ext uri="{9D8B030D-6E8A-4147-A177-3AD203B41FA5}">
                      <a16:colId xmlns:a16="http://schemas.microsoft.com/office/drawing/2014/main" val="2597878893"/>
                    </a:ext>
                  </a:extLst>
                </a:gridCol>
                <a:gridCol w="5083968">
                  <a:extLst>
                    <a:ext uri="{9D8B030D-6E8A-4147-A177-3AD203B41FA5}">
                      <a16:colId xmlns:a16="http://schemas.microsoft.com/office/drawing/2014/main" val="1226896626"/>
                    </a:ext>
                  </a:extLst>
                </a:gridCol>
              </a:tblGrid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Meaning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117573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 breathlessness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674690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1–2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Very mild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950546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3–4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Moderate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077501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5–6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Severe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188483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7–9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Very severe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715946"/>
                  </a:ext>
                </a:extLst>
              </a:tr>
              <a:tr h="5126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Maximum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48757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452D4-26BE-5DB2-E964-760277BD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0C94-AAAA-4487-B5A1-20BA7CE7CB21}" type="datetime1">
              <a:t>6/15/2026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C5371-0676-FEDE-0E1C-951B81CD9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FBEA2-BD17-E8E6-DBCA-3FB8637B6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07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F7BD-E084-0148-EDA4-EDF316827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E282F-CFAB-CC55-B63E-8C3D2D61F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PFT is </a:t>
            </a:r>
            <a:r>
              <a:rPr lang="en-US"/>
              <a:t>performed</a:t>
            </a:r>
            <a:r>
              <a:rPr lang="en-US" dirty="0"/>
              <a:t> before and after exercise tolerance test. A reduction of 15% in FEV1 is indication of a positive pulmonary test.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38E5E-19E8-5AD7-CF78-DAFD2C1D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D7EE0-E4C3-4906-95A8-4751EAFBD0BE}" type="datetime1"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1513D-3844-1F38-8EB9-78186847A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695C9-0209-62C1-C47E-A9696CCC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89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A2D2-9753-BF4A-46BB-96E6E36F4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prescription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BC6B0-C3F6-C19E-37FA-651EA5518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Mode</a:t>
            </a:r>
          </a:p>
          <a:p>
            <a:r>
              <a:rPr lang="en-US"/>
              <a:t>Intensity</a:t>
            </a:r>
            <a:endParaRPr lang="en-US" dirty="0"/>
          </a:p>
          <a:p>
            <a:pPr lvl="1" indent="-457200">
              <a:buFont typeface="Courier New" panose="020B0604020202020204" pitchFamily="34" charset="0"/>
              <a:buChar char="o"/>
            </a:pPr>
            <a:r>
              <a:rPr lang="en-US" dirty="0"/>
              <a:t>Target hear rate range measured by </a:t>
            </a:r>
            <a:r>
              <a:rPr lang="en-US" dirty="0" err="1"/>
              <a:t>karvonen's</a:t>
            </a:r>
            <a:r>
              <a:rPr lang="en-US" dirty="0"/>
              <a:t> formula</a:t>
            </a:r>
          </a:p>
          <a:p>
            <a:pPr lvl="1" indent="-457200">
              <a:buFont typeface="Courier New" panose="020B0604020202020204" pitchFamily="34" charset="0"/>
              <a:buChar char="o"/>
            </a:pPr>
            <a:r>
              <a:rPr lang="en-US" dirty="0"/>
              <a:t>[(HRmax-</a:t>
            </a:r>
            <a:r>
              <a:rPr lang="en-US" dirty="0" err="1"/>
              <a:t>HRrest</a:t>
            </a:r>
            <a:r>
              <a:rPr lang="en-US" dirty="0"/>
              <a:t>)x.40] + </a:t>
            </a:r>
            <a:r>
              <a:rPr lang="en-US" dirty="0" err="1"/>
              <a:t>HRrest</a:t>
            </a:r>
            <a:r>
              <a:rPr lang="en-US" dirty="0"/>
              <a:t> (lower limit)</a:t>
            </a:r>
          </a:p>
          <a:p>
            <a:pPr lvl="1" indent="-457200">
              <a:buFont typeface="Courier New,monospace" panose="020B0604020202020204" pitchFamily="34" charset="0"/>
              <a:buChar char="o"/>
            </a:pPr>
            <a:r>
              <a:rPr lang="en-US" sz="2600" dirty="0"/>
              <a:t>[(HRmax-HRrest</a:t>
            </a:r>
            <a:r>
              <a:rPr lang="en-US" sz="2600"/>
              <a:t>)x.85] + HRrest (upper limit)</a:t>
            </a:r>
          </a:p>
          <a:p>
            <a:r>
              <a:rPr lang="en-US"/>
              <a:t>Duration (20-30 minutes)</a:t>
            </a:r>
            <a:endParaRPr lang="en-US" dirty="0"/>
          </a:p>
          <a:p>
            <a:r>
              <a:rPr lang="en-US"/>
              <a:t>Frequency (3-5 sessions per week)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2BDF0-B205-55CD-1CE3-CB2C968F1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08C8C-8934-4E0E-9336-647ACC52E839}" type="datetime1">
              <a:t>6/14/2026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99B89-D95B-5B87-636C-3BAB41173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50652-85BF-7109-B458-977D5A1C8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19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8861-AC7A-5389-3C7F-C6D1E1366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172" y="996394"/>
            <a:ext cx="7315200" cy="3255264"/>
          </a:xfrm>
        </p:spPr>
        <p:txBody>
          <a:bodyPr>
            <a:normAutofit/>
          </a:bodyPr>
          <a:lstStyle/>
          <a:p>
            <a:r>
              <a:rPr lang="en-US" sz="9600">
                <a:latin typeface="STXingkai"/>
                <a:ea typeface="STXingkai"/>
              </a:rPr>
              <a:t>THANK YOU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A8D73C-B9AF-9F97-6EEA-54A836EB08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7786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AccentBoxVTI</vt:lpstr>
      <vt:lpstr>COPD</vt:lpstr>
      <vt:lpstr>Chronic Obstructive Pulmonary Disease</vt:lpstr>
      <vt:lpstr>Risk Factors</vt:lpstr>
      <vt:lpstr>Chronic bronchitis</vt:lpstr>
      <vt:lpstr>Emphysema</vt:lpstr>
      <vt:lpstr>PowerPoint Presentation</vt:lpstr>
      <vt:lpstr>Clinical Features</vt:lpstr>
      <vt:lpstr>PowerPoint Presentation</vt:lpstr>
      <vt:lpstr>Investigations</vt:lpstr>
      <vt:lpstr>PowerPoint Presentation</vt:lpstr>
      <vt:lpstr>GOLD classification for severity of COPD</vt:lpstr>
      <vt:lpstr>PowerPoint Presentation</vt:lpstr>
      <vt:lpstr>Complications</vt:lpstr>
      <vt:lpstr>Medical management</vt:lpstr>
      <vt:lpstr>PowerPoint Presentation</vt:lpstr>
      <vt:lpstr>MANAGEMENT OF ACUTE EXACERBATIONS</vt:lpstr>
      <vt:lpstr>Clinical Implications for Rehabilitation</vt:lpstr>
      <vt:lpstr>Physiotherapy management</vt:lpstr>
      <vt:lpstr>To facilitate mucociliary transport</vt:lpstr>
      <vt:lpstr>To optimize secretion clearance</vt:lpstr>
      <vt:lpstr>To optimize alveolar ventilation</vt:lpstr>
      <vt:lpstr>To reduce work of breathing</vt:lpstr>
      <vt:lpstr>To optimize ventilation–perfusion matching and gas exchange</vt:lpstr>
      <vt:lpstr>PULMONARY REHABILITATION</vt:lpstr>
      <vt:lpstr>Assessment</vt:lpstr>
      <vt:lpstr>PowerPoint Presentation</vt:lpstr>
      <vt:lpstr>Exercise test termination criteria</vt:lpstr>
      <vt:lpstr>Borg dyspnea scale (perceived breathlessness)</vt:lpstr>
      <vt:lpstr>PowerPoint Presentation</vt:lpstr>
      <vt:lpstr>Exercise prescription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903</cp:revision>
  <dcterms:created xsi:type="dcterms:W3CDTF">2013-07-15T20:26:40Z</dcterms:created>
  <dcterms:modified xsi:type="dcterms:W3CDTF">2026-06-15T07:29:50Z</dcterms:modified>
</cp:coreProperties>
</file>