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4"/>
  </p:notesMasterIdLst>
  <p:handoutMasterIdLst>
    <p:handoutMasterId r:id="rId78"/>
  </p:handoutMasterIdLst>
  <p:sldIdLst>
    <p:sldId id="256" r:id="rId3"/>
    <p:sldId id="257" r:id="rId4"/>
    <p:sldId id="270" r:id="rId5"/>
    <p:sldId id="271" r:id="rId6"/>
    <p:sldId id="272" r:id="rId7"/>
    <p:sldId id="273" r:id="rId8"/>
    <p:sldId id="274" r:id="rId9"/>
    <p:sldId id="275" r:id="rId10"/>
    <p:sldId id="276" r:id="rId11"/>
    <p:sldId id="258" r:id="rId12"/>
    <p:sldId id="277" r:id="rId13"/>
    <p:sldId id="278" r:id="rId14"/>
    <p:sldId id="279" r:id="rId15"/>
    <p:sldId id="280" r:id="rId16"/>
    <p:sldId id="259" r:id="rId17"/>
    <p:sldId id="281" r:id="rId18"/>
    <p:sldId id="282" r:id="rId19"/>
    <p:sldId id="283" r:id="rId20"/>
    <p:sldId id="284" r:id="rId21"/>
    <p:sldId id="260" r:id="rId22"/>
    <p:sldId id="285" r:id="rId23"/>
    <p:sldId id="286" r:id="rId24"/>
    <p:sldId id="287" r:id="rId25"/>
    <p:sldId id="261" r:id="rId26"/>
    <p:sldId id="288" r:id="rId27"/>
    <p:sldId id="289" r:id="rId28"/>
    <p:sldId id="290" r:id="rId29"/>
    <p:sldId id="291" r:id="rId30"/>
    <p:sldId id="292" r:id="rId31"/>
    <p:sldId id="262" r:id="rId32"/>
    <p:sldId id="293" r:id="rId33"/>
    <p:sldId id="294" r:id="rId34"/>
    <p:sldId id="295" r:id="rId35"/>
    <p:sldId id="296" r:id="rId36"/>
    <p:sldId id="263" r:id="rId37"/>
    <p:sldId id="297" r:id="rId38"/>
    <p:sldId id="298" r:id="rId39"/>
    <p:sldId id="299" r:id="rId40"/>
    <p:sldId id="300" r:id="rId41"/>
    <p:sldId id="301" r:id="rId42"/>
    <p:sldId id="302" r:id="rId43"/>
    <p:sldId id="264" r:id="rId44"/>
    <p:sldId id="303" r:id="rId45"/>
    <p:sldId id="304" r:id="rId46"/>
    <p:sldId id="305" r:id="rId47"/>
    <p:sldId id="306" r:id="rId48"/>
    <p:sldId id="265" r:id="rId49"/>
    <p:sldId id="307" r:id="rId50"/>
    <p:sldId id="308" r:id="rId51"/>
    <p:sldId id="309" r:id="rId52"/>
    <p:sldId id="310" r:id="rId53"/>
    <p:sldId id="266" r:id="rId54"/>
    <p:sldId id="311" r:id="rId55"/>
    <p:sldId id="312" r:id="rId56"/>
    <p:sldId id="313" r:id="rId57"/>
    <p:sldId id="314" r:id="rId58"/>
    <p:sldId id="267" r:id="rId59"/>
    <p:sldId id="315" r:id="rId60"/>
    <p:sldId id="316" r:id="rId61"/>
    <p:sldId id="317" r:id="rId62"/>
    <p:sldId id="318" r:id="rId63"/>
    <p:sldId id="319" r:id="rId65"/>
    <p:sldId id="320" r:id="rId66"/>
    <p:sldId id="321" r:id="rId67"/>
    <p:sldId id="268" r:id="rId68"/>
    <p:sldId id="322" r:id="rId69"/>
    <p:sldId id="269" r:id="rId70"/>
    <p:sldId id="323" r:id="rId71"/>
    <p:sldId id="324" r:id="rId72"/>
    <p:sldId id="325" r:id="rId73"/>
    <p:sldId id="326" r:id="rId74"/>
    <p:sldId id="327" r:id="rId75"/>
    <p:sldId id="328" r:id="rId76"/>
    <p:sldId id="329" r:id="rId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2" userDrawn="1">
          <p15:clr>
            <a:srgbClr val="A4A3A4"/>
          </p15:clr>
        </p15:guide>
        <p15:guide id="2" pos="383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中度样式 1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82"/>
        <p:guide pos="3832"/>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1" Type="http://schemas.openxmlformats.org/officeDocument/2006/relationships/tableStyles" Target="tableStyles.xml"/><Relationship Id="rId80" Type="http://schemas.openxmlformats.org/officeDocument/2006/relationships/viewProps" Target="viewProps.xml"/><Relationship Id="rId8" Type="http://schemas.openxmlformats.org/officeDocument/2006/relationships/slide" Target="slides/slide6.xml"/><Relationship Id="rId79" Type="http://schemas.openxmlformats.org/officeDocument/2006/relationships/presProps" Target="presProps.xml"/><Relationship Id="rId78" Type="http://schemas.openxmlformats.org/officeDocument/2006/relationships/handoutMaster" Target="handoutMasters/handoutMaster1.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notesMaster" Target="notesMasters/notesMaster1.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6C064A-D61B-4B21-B757-51A9B82445B8}" type="datetimeFigureOut">
              <a:rPr lang="en-US" smtClean="0"/>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305E07-67EA-4042-A3F6-853A8AD8D209}"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idx="2"/>
          </p:nvPr>
        </p:nvSpPr>
        <p:spPr/>
      </p:sp>
      <p:sp>
        <p:nvSpPr>
          <p:cNvPr id="3" name="Text Placeholder 2"/>
          <p:cNvSpPr>
            <a:spLocks noGrp="1"/>
          </p:cNvSpPr>
          <p:nvPr>
            <p:ph type="body" idx="3"/>
          </p:nvPr>
        </p:nvSpPr>
        <p:spPr/>
        <p:txBody>
          <a:bodyPr/>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idx="2"/>
          </p:nvPr>
        </p:nvSpPr>
        <p:spPr/>
      </p:sp>
      <p:sp>
        <p:nvSpPr>
          <p:cNvPr id="3" name="Text Placeholder 2"/>
          <p:cNvSpPr>
            <a:spLocks noGrp="1"/>
          </p:cNvSpPr>
          <p:nvPr>
            <p:ph type="body" idx="3"/>
          </p:nvPr>
        </p:nvSpPr>
        <p:spPr/>
        <p:txBody>
          <a:bodyPr/>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idx="2"/>
          </p:nvPr>
        </p:nvSpPr>
        <p:spPr/>
      </p:sp>
      <p:sp>
        <p:nvSpPr>
          <p:cNvPr id="3" name="Text Placeholder 2"/>
          <p:cNvSpPr>
            <a:spLocks noGrp="1"/>
          </p:cNvSpPr>
          <p:nvPr>
            <p:ph type="body" idx="3"/>
          </p:nvPr>
        </p:nvSpPr>
        <p:spPr/>
        <p:txBody>
          <a:bodyPr/>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en-US" dirty="0"/>
              <a:t>Click to edit Master title style</a:t>
            </a:r>
            <a:endParaRPr lang="en-US" dirty="0"/>
          </a:p>
        </p:txBody>
      </p:sp>
      <p:sp>
        <p:nvSpPr>
          <p:cNvPr id="3" name="Subtitle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US" dirty="0"/>
          </a:p>
        </p:txBody>
      </p:sp>
      <p:sp>
        <p:nvSpPr>
          <p:cNvPr id="16" name="Date Placeholder 15"/>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17" name="Footer Placeholder 16"/>
          <p:cNvSpPr>
            <a:spLocks noGrp="1"/>
          </p:cNvSpPr>
          <p:nvPr>
            <p:ph type="ftr" sz="quarter" idx="11"/>
            <p:custDataLst>
              <p:tags r:id="rId5"/>
            </p:custDataLst>
          </p:nvPr>
        </p:nvSpPr>
        <p:spPr/>
        <p:txBody>
          <a:bodyPr/>
          <a:lstStyle/>
          <a:p>
            <a:endParaRPr lang="en-US" dirty="0"/>
          </a:p>
        </p:txBody>
      </p:sp>
      <p:sp>
        <p:nvSpPr>
          <p:cNvPr id="18" name="Slide Number Placeholder 17"/>
          <p:cNvSpPr>
            <a:spLocks noGrp="1"/>
          </p:cNvSpPr>
          <p:nvPr>
            <p:ph type="sldNum" sz="quarter" idx="12"/>
            <p:custDataLst>
              <p:tags r:id="rId6"/>
            </p:custDataLst>
          </p:nvPr>
        </p:nvSpPr>
        <p:spPr/>
        <p:txBody>
          <a:bodyPr/>
          <a:lstStyle/>
          <a:p>
            <a:fld id="{49AE70B2-8BF9-45C0-BB95-33D1B9D3A854}" type="slidenum">
              <a:rPr lang="en-US" smtClean="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smtClean="0"/>
              <a:t>Click to edit Master title style</a:t>
            </a:r>
            <a:endParaRPr lang="en-US"/>
          </a:p>
        </p:txBody>
      </p:sp>
      <p:sp>
        <p:nvSpPr>
          <p:cNvPr id="3" name="Content Placeholder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en-US" dirty="0"/>
              <a:t>Click to edit title</a:t>
            </a:r>
            <a:endParaRPr lang="en-US" dirty="0"/>
          </a:p>
        </p:txBody>
      </p:sp>
      <p:sp>
        <p:nvSpPr>
          <p:cNvPr id="3" name="Text Placeholder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text</a:t>
            </a:r>
            <a:endParaRPr lang="en-US" dirty="0"/>
          </a:p>
        </p:txBody>
      </p:sp>
      <p:sp>
        <p:nvSpPr>
          <p:cNvPr id="4" name="Date Placeholder 3"/>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smtClean="0"/>
              <a:t>Click to edit Master title style</a:t>
            </a:r>
            <a:endParaRPr lang="en-US"/>
          </a:p>
        </p:txBody>
      </p:sp>
      <p:sp>
        <p:nvSpPr>
          <p:cNvPr id="3" name="Content Placeholder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5" name="Date Placeholder 4"/>
          <p:cNvSpPr>
            <a:spLocks noGrp="1"/>
          </p:cNvSpPr>
          <p:nvPr>
            <p:ph type="dt" sz="half" idx="10"/>
            <p:custDataLst>
              <p:tags r:id="rId5"/>
            </p:custDataLst>
          </p:nvPr>
        </p:nvSpPr>
        <p:spPr/>
        <p:txBody>
          <a:bodyPr/>
          <a:lstStyle/>
          <a:p>
            <a:fld id="{760FBDFE-C587-4B4C-A407-44438C67B59E}" type="datetimeFigureOut">
              <a:rPr lang="en-US" smtClean="0"/>
            </a:fld>
            <a:endParaRPr lang="en-US"/>
          </a:p>
        </p:txBody>
      </p:sp>
      <p:sp>
        <p:nvSpPr>
          <p:cNvPr id="6" name="Footer Placeholder 5"/>
          <p:cNvSpPr>
            <a:spLocks noGrp="1"/>
          </p:cNvSpPr>
          <p:nvPr>
            <p:ph type="ftr" sz="quarter" idx="11"/>
            <p:custDataLst>
              <p:tags r:id="rId6"/>
            </p:custDataLst>
          </p:nvPr>
        </p:nvSpPr>
        <p:spPr/>
        <p:txBody>
          <a:bodyPr/>
          <a:lstStyle/>
          <a:p>
            <a:endParaRPr lang="en-US"/>
          </a:p>
        </p:txBody>
      </p:sp>
      <p:sp>
        <p:nvSpPr>
          <p:cNvPr id="7" name="Slide Number Placeholder 6"/>
          <p:cNvSpPr>
            <a:spLocks noGrp="1"/>
          </p:cNvSpPr>
          <p:nvPr>
            <p:ph type="sldNum" sz="quarter" idx="12"/>
            <p:custDataLst>
              <p:tags r:id="rId7"/>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smtClean="0"/>
              <a:t>Click to edit Master title style</a:t>
            </a:r>
            <a:endParaRPr lang="en-US"/>
          </a:p>
        </p:txBody>
      </p:sp>
      <p:sp>
        <p:nvSpPr>
          <p:cNvPr id="3" name="Text Placeholder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endParaRPr lang="en-US" dirty="0"/>
          </a:p>
        </p:txBody>
      </p:sp>
      <p:sp>
        <p:nvSpPr>
          <p:cNvPr id="4" name="Content Placeholder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text</a:t>
            </a:r>
            <a:endParaRPr lang="en-US"/>
          </a:p>
        </p:txBody>
      </p:sp>
      <p:sp>
        <p:nvSpPr>
          <p:cNvPr id="6" name="Content Placeholder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custDataLst>
              <p:tags r:id="rId7"/>
            </p:custDataLst>
          </p:nvPr>
        </p:nvSpPr>
        <p:spPr/>
        <p:txBody>
          <a:bodyPr/>
          <a:lstStyle/>
          <a:p>
            <a:fld id="{760FBDFE-C587-4B4C-A407-44438C67B59E}" type="datetimeFigureOut">
              <a:rPr lang="en-US" smtClean="0"/>
            </a:fld>
            <a:endParaRPr lang="en-US"/>
          </a:p>
        </p:txBody>
      </p:sp>
      <p:sp>
        <p:nvSpPr>
          <p:cNvPr id="8" name="Footer Placeholder 7"/>
          <p:cNvSpPr>
            <a:spLocks noGrp="1"/>
          </p:cNvSpPr>
          <p:nvPr>
            <p:ph type="ftr" sz="quarter" idx="11"/>
            <p:custDataLst>
              <p:tags r:id="rId8"/>
            </p:custDataLst>
          </p:nvPr>
        </p:nvSpPr>
        <p:spPr/>
        <p:txBody>
          <a:bodyPr/>
          <a:lstStyle/>
          <a:p>
            <a:endParaRPr lang="en-US"/>
          </a:p>
        </p:txBody>
      </p:sp>
      <p:sp>
        <p:nvSpPr>
          <p:cNvPr id="9" name="Slide Number Placeholder 8"/>
          <p:cNvSpPr>
            <a:spLocks noGrp="1"/>
          </p:cNvSpPr>
          <p:nvPr>
            <p:ph type="sldNum" sz="quarter" idx="12"/>
            <p:custDataLst>
              <p:tags r:id="rId9"/>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en-US" smtClean="0"/>
              <a:t>Click to edit Master title style</a:t>
            </a:r>
            <a:endParaRPr lang="en-US"/>
          </a:p>
        </p:txBody>
      </p:sp>
      <p:sp>
        <p:nvSpPr>
          <p:cNvPr id="3" name="Date Placeholder 2"/>
          <p:cNvSpPr>
            <a:spLocks noGrp="1"/>
          </p:cNvSpPr>
          <p:nvPr>
            <p:ph type="dt" sz="half" idx="10"/>
            <p:custDataLst>
              <p:tags r:id="rId3"/>
            </p:custDataLst>
          </p:nvPr>
        </p:nvSpPr>
        <p:spPr/>
        <p:txBody>
          <a:bodyPr/>
          <a:lstStyle/>
          <a:p>
            <a:fld id="{760FBDFE-C587-4B4C-A407-44438C67B59E}" type="datetimeFigureOut">
              <a:rPr lang="en-US" smtClean="0"/>
            </a:fld>
            <a:endParaRPr lang="en-US"/>
          </a:p>
        </p:txBody>
      </p:sp>
      <p:sp>
        <p:nvSpPr>
          <p:cNvPr id="4" name="Footer Placeholder 3"/>
          <p:cNvSpPr>
            <a:spLocks noGrp="1"/>
          </p:cNvSpPr>
          <p:nvPr>
            <p:ph type="ftr" sz="quarter" idx="11"/>
            <p:custDataLst>
              <p:tags r:id="rId4"/>
            </p:custDataLst>
          </p:nvPr>
        </p:nvSpPr>
        <p:spPr/>
        <p:txBody>
          <a:bodyPr/>
          <a:lstStyle/>
          <a:p>
            <a:endParaRPr lang="en-US"/>
          </a:p>
        </p:txBody>
      </p:sp>
      <p:sp>
        <p:nvSpPr>
          <p:cNvPr id="5" name="Slide Number Placeholder 4"/>
          <p:cNvSpPr>
            <a:spLocks noGrp="1"/>
          </p:cNvSpPr>
          <p:nvPr>
            <p:ph type="sldNum" sz="quarter" idx="12"/>
            <p:custDataLst>
              <p:tags r:id="rId5"/>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2"/>
            </p:custDataLst>
          </p:nvPr>
        </p:nvSpPr>
        <p:spPr/>
        <p:txBody>
          <a:bodyPr/>
          <a:lstStyle/>
          <a:p>
            <a:fld id="{760FBDFE-C587-4B4C-A407-44438C67B59E}" type="datetimeFigureOut">
              <a:rPr lang="en-US" smtClean="0"/>
            </a:fld>
            <a:endParaRPr lang="en-US"/>
          </a:p>
        </p:txBody>
      </p:sp>
      <p:sp>
        <p:nvSpPr>
          <p:cNvPr id="3" name="Footer Placeholder 2"/>
          <p:cNvSpPr>
            <a:spLocks noGrp="1"/>
          </p:cNvSpPr>
          <p:nvPr>
            <p:ph type="ftr" sz="quarter" idx="11"/>
            <p:custDataLst>
              <p:tags r:id="rId3"/>
            </p:custDataLst>
          </p:nvPr>
        </p:nvSpPr>
        <p:spPr/>
        <p:txBody>
          <a:bodyPr/>
          <a:lstStyle/>
          <a:p>
            <a:endParaRPr lang="en-US"/>
          </a:p>
        </p:txBody>
      </p:sp>
      <p:sp>
        <p:nvSpPr>
          <p:cNvPr id="4" name="Slide Number Placeholder 3"/>
          <p:cNvSpPr>
            <a:spLocks noGrp="1"/>
          </p:cNvSpPr>
          <p:nvPr>
            <p:ph type="sldNum" sz="quarter" idx="12"/>
            <p:custDataLst>
              <p:tags r:id="rId4"/>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en-US"/>
          </a:p>
        </p:txBody>
      </p:sp>
      <p:sp>
        <p:nvSpPr>
          <p:cNvPr id="4" name="Text Placeholder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en-US" smtClean="0"/>
              <a:t>Click to edit Master text styles</a:t>
            </a:r>
            <a:endParaRPr lang="en-US"/>
          </a:p>
        </p:txBody>
      </p:sp>
      <p:sp>
        <p:nvSpPr>
          <p:cNvPr id="5" name="Date Placeholder 4"/>
          <p:cNvSpPr>
            <a:spLocks noGrp="1"/>
          </p:cNvSpPr>
          <p:nvPr>
            <p:ph type="dt" sz="half" idx="10"/>
            <p:custDataLst>
              <p:tags r:id="rId4"/>
            </p:custDataLst>
          </p:nvPr>
        </p:nvSpPr>
        <p:spPr/>
        <p:txBody>
          <a:bodyPr/>
          <a:lstStyle/>
          <a:p>
            <a:fld id="{9EFD9D74-47D9-4702-A33C-335B63B48DBF}" type="datetimeFigureOut">
              <a:rPr lang="en-US" smtClean="0"/>
            </a:fld>
            <a:endParaRPr lang="en-US" dirty="0"/>
          </a:p>
        </p:txBody>
      </p:sp>
      <p:sp>
        <p:nvSpPr>
          <p:cNvPr id="6" name="Footer Placeholder 5"/>
          <p:cNvSpPr>
            <a:spLocks noGrp="1"/>
          </p:cNvSpPr>
          <p:nvPr>
            <p:ph type="ftr" sz="quarter" idx="11"/>
            <p:custDataLst>
              <p:tags r:id="rId5"/>
            </p:custDataLst>
          </p:nvPr>
        </p:nvSpPr>
        <p:spPr/>
        <p:txBody>
          <a:bodyPr/>
          <a:lstStyle/>
          <a:p>
            <a:endParaRPr lang="en-US" dirty="0"/>
          </a:p>
        </p:txBody>
      </p:sp>
      <p:sp>
        <p:nvSpPr>
          <p:cNvPr id="7" name="Slide Number Placeholder 6"/>
          <p:cNvSpPr>
            <a:spLocks noGrp="1"/>
          </p:cNvSpPr>
          <p:nvPr>
            <p:ph type="sldNum" sz="quarter" idx="12"/>
            <p:custDataLst>
              <p:tags r:id="rId6"/>
            </p:custDataLst>
          </p:nvPr>
        </p:nvSpPr>
        <p:spPr/>
        <p:txBody>
          <a:bodyPr/>
          <a:lstStyle/>
          <a:p>
            <a:fld id="{FABC47A4-756D-490B-A52F-7D9E2C9FC05F}" type="slidenum">
              <a:rPr lang="en-US" smtClean="0"/>
            </a:fld>
            <a:endParaRPr lang="en-US"/>
          </a:p>
        </p:txBody>
      </p:sp>
      <p:sp>
        <p:nvSpPr>
          <p:cNvPr id="9" name="Title 8"/>
          <p:cNvSpPr>
            <a:spLocks noGrp="1"/>
          </p:cNvSpPr>
          <p:nvPr>
            <p:ph type="title"/>
            <p:custDataLst>
              <p:tags r:id="rId7"/>
            </p:custDataLst>
          </p:nvPr>
        </p:nvSpPr>
        <p:spPr/>
        <p:txBody>
          <a:bodyPr/>
          <a:p>
            <a:r>
              <a:rPr lang="en-US"/>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en-US" smtClean="0"/>
              <a:t>Click to edit title</a:t>
            </a:r>
            <a:endParaRPr lang="en-US"/>
          </a:p>
        </p:txBody>
      </p:sp>
      <p:sp>
        <p:nvSpPr>
          <p:cNvPr id="3" name="Vertical Text Placeholder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Date Placeholder 3"/>
          <p:cNvSpPr>
            <a:spLocks noGrp="1"/>
          </p:cNvSpPr>
          <p:nvPr>
            <p:ph type="dt" sz="half" idx="10"/>
            <p:custDataLst>
              <p:tags r:id="rId4"/>
            </p:custDataLst>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49AE70B2-8BF9-45C0-BB95-33D1B9D3A854}"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Date Placeholder 2"/>
          <p:cNvSpPr>
            <a:spLocks noGrp="1"/>
          </p:cNvSpPr>
          <p:nvPr>
            <p:ph type="dt" sz="half" idx="10"/>
            <p:custDataLst>
              <p:tags r:id="rId2"/>
            </p:custDataLst>
          </p:nvPr>
        </p:nvSpPr>
        <p:spPr/>
        <p:txBody>
          <a:bodyPr/>
          <a:lstStyle/>
          <a:p>
            <a:fld id="{760FBDFE-C587-4B4C-A407-44438C67B59E}" type="datetimeFigureOut">
              <a:rPr lang="en-US" smtClean="0"/>
            </a:fld>
            <a:endParaRPr lang="en-US"/>
          </a:p>
        </p:txBody>
      </p:sp>
      <p:sp>
        <p:nvSpPr>
          <p:cNvPr id="4" name="Footer Placeholder 3"/>
          <p:cNvSpPr>
            <a:spLocks noGrp="1"/>
          </p:cNvSpPr>
          <p:nvPr>
            <p:ph type="ftr" sz="quarter" idx="11"/>
            <p:custDataLst>
              <p:tags r:id="rId3"/>
            </p:custDataLst>
          </p:nvPr>
        </p:nvSpPr>
        <p:spPr/>
        <p:txBody>
          <a:bodyPr/>
          <a:lstStyle/>
          <a:p>
            <a:endParaRPr lang="en-US"/>
          </a:p>
        </p:txBody>
      </p:sp>
      <p:sp>
        <p:nvSpPr>
          <p:cNvPr id="5" name="Slide Number Placeholder 4"/>
          <p:cNvSpPr>
            <a:spLocks noGrp="1"/>
          </p:cNvSpPr>
          <p:nvPr>
            <p:ph type="sldNum" sz="quarter" idx="12"/>
            <p:custDataLst>
              <p:tags r:id="rId4"/>
            </p:custDataLst>
          </p:nvPr>
        </p:nvSpPr>
        <p:spPr/>
        <p:txBody>
          <a:bodyPr/>
          <a:lstStyle/>
          <a:p>
            <a:fld id="{49AE70B2-8BF9-45C0-BB95-33D1B9D3A854}" type="slidenum">
              <a:rPr lang="en-US" smtClean="0"/>
            </a:fld>
            <a:endParaRPr lang="en-US"/>
          </a:p>
        </p:txBody>
      </p:sp>
      <p:sp>
        <p:nvSpPr>
          <p:cNvPr id="7" name="Content Placeholder 6"/>
          <p:cNvSpPr>
            <a:spLocks noGrp="1"/>
          </p:cNvSpPr>
          <p:nvPr>
            <p:ph sz="quarter" idx="13"/>
            <p:custDataLst>
              <p:tags r:id="rId5"/>
            </p:custDataLst>
          </p:nvPr>
        </p:nvSpPr>
        <p:spPr>
          <a:xfrm>
            <a:off x="608400" y="774000"/>
            <a:ext cx="10972800" cy="5482800"/>
          </a:xfrm>
        </p:spPr>
        <p:txBody>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3" name="Date Placeholder 2"/>
          <p:cNvSpPr>
            <a:spLocks noGrp="1"/>
          </p:cNvSpPr>
          <p:nvPr>
            <p:ph type="dt" sz="half" idx="10"/>
            <p:custDataLst>
              <p:tags r:id="rId2"/>
            </p:custDataLst>
          </p:nvPr>
        </p:nvSpPr>
        <p:spPr/>
        <p:txBody>
          <a:bodyPr/>
          <a:lstStyle/>
          <a:p>
            <a:fld id="{760FBDFE-C587-4B4C-A407-44438C67B59E}" type="datetimeFigureOut">
              <a:rPr lang="en-US" smtClean="0"/>
            </a:fld>
            <a:endParaRPr lang="en-US"/>
          </a:p>
        </p:txBody>
      </p:sp>
      <p:sp>
        <p:nvSpPr>
          <p:cNvPr id="4" name="Footer Placeholder 3"/>
          <p:cNvSpPr>
            <a:spLocks noGrp="1"/>
          </p:cNvSpPr>
          <p:nvPr>
            <p:ph type="ftr" sz="quarter" idx="11"/>
            <p:custDataLst>
              <p:tags r:id="rId3"/>
            </p:custDataLst>
          </p:nvPr>
        </p:nvSpPr>
        <p:spPr/>
        <p:txBody>
          <a:bodyPr/>
          <a:lstStyle/>
          <a:p>
            <a:endParaRPr lang="en-US"/>
          </a:p>
        </p:txBody>
      </p:sp>
      <p:sp>
        <p:nvSpPr>
          <p:cNvPr id="5" name="Slide Number Placeholder 4"/>
          <p:cNvSpPr>
            <a:spLocks noGrp="1"/>
          </p:cNvSpPr>
          <p:nvPr>
            <p:ph type="sldNum" sz="quarter" idx="12"/>
            <p:custDataLst>
              <p:tags r:id="rId4"/>
            </p:custDataLst>
          </p:nvPr>
        </p:nvSpPr>
        <p:spPr/>
        <p:txBody>
          <a:bodyPr/>
          <a:lstStyle/>
          <a:p>
            <a:fld id="{49AE70B2-8BF9-45C0-BB95-33D1B9D3A854}" type="slidenum">
              <a:rPr lang="en-US" smtClean="0"/>
            </a:fld>
            <a:endParaRPr lang="en-US"/>
          </a:p>
        </p:txBody>
      </p:sp>
      <p:sp>
        <p:nvSpPr>
          <p:cNvPr id="2" name="Title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en-US" smtClean="0"/>
              <a:t>Click to edit title</a:t>
            </a:r>
            <a:endParaRPr lang="en-US"/>
          </a:p>
        </p:txBody>
      </p:sp>
      <p:sp>
        <p:nvSpPr>
          <p:cNvPr id="7" name="Text Placeholder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en-US" dirty="0"/>
              <a:t>Click to edit Master text styles</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760FBDFE-C587-4B4C-A407-44438C67B59E}" type="datetimeFigureOut">
              <a:rPr lang="en-US" smtClean="0"/>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AE70B2-8BF9-45C0-BB95-33D1B9D3A854}"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62.xml"/><Relationship Id="rId17" Type="http://schemas.openxmlformats.org/officeDocument/2006/relationships/tags" Target="../tags/tag61.xml"/><Relationship Id="rId16" Type="http://schemas.openxmlformats.org/officeDocument/2006/relationships/tags" Target="../tags/tag60.xml"/><Relationship Id="rId15" Type="http://schemas.openxmlformats.org/officeDocument/2006/relationships/tags" Target="../tags/tag59.xml"/><Relationship Id="rId14" Type="http://schemas.openxmlformats.org/officeDocument/2006/relationships/tags" Target="../tags/tag58.xml"/><Relationship Id="rId13" Type="http://schemas.openxmlformats.org/officeDocument/2006/relationships/tags" Target="../tags/tag57.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en-US" dirty="0"/>
              <a:t>Click to edit Master title style</a:t>
            </a:r>
            <a:endParaRPr lang="en-US" dirty="0"/>
          </a:p>
        </p:txBody>
      </p:sp>
      <p:sp>
        <p:nvSpPr>
          <p:cNvPr id="3" name="Text Placeholder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Date Placeholder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en-US" smtClean="0"/>
            </a:fld>
            <a:endParaRPr lang="en-US"/>
          </a:p>
        </p:txBody>
      </p:sp>
      <p:sp>
        <p:nvSpPr>
          <p:cNvPr id="5" name="Footer Placeholder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en-US" dirty="0"/>
          </a:p>
        </p:txBody>
      </p:sp>
      <p:sp>
        <p:nvSpPr>
          <p:cNvPr id="6" name="Slide Number Placeholder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en-US" smtClean="0"/>
            </a:fld>
            <a:endParaRPr lang="en-US" dirty="0"/>
          </a:p>
        </p:txBody>
      </p:sp>
    </p:spTree>
    <p:custDataLst>
      <p:tags r:id="rId18"/>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ags" Target="../tags/tag63.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tags" Target="../tags/tag69.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tags" Target="../tags/tag72.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tags" Target="../tags/tag7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tags" Target="../tags/tag78.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2.xml"/><Relationship Id="rId1" Type="http://schemas.openxmlformats.org/officeDocument/2006/relationships/tags" Target="../tags/tag81.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tags" Target="../tags/tag8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7.xml"/><Relationship Id="rId1" Type="http://schemas.openxmlformats.org/officeDocument/2006/relationships/tags" Target="../tags/tag86.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90.xml"/><Relationship Id="rId2" Type="http://schemas.openxmlformats.org/officeDocument/2006/relationships/tags" Target="../tags/tag89.xml"/><Relationship Id="rId1" Type="http://schemas.openxmlformats.org/officeDocument/2006/relationships/tags" Target="../tags/tag88.xm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tags" Target="../tags/tag91.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tags" Target="../tags/tag94.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99.xml"/><Relationship Id="rId2" Type="http://schemas.openxmlformats.org/officeDocument/2006/relationships/tags" Target="../tags/tag98.xml"/><Relationship Id="rId1" Type="http://schemas.openxmlformats.org/officeDocument/2006/relationships/tags" Target="../tags/tag9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1.xml"/><Relationship Id="rId1" Type="http://schemas.openxmlformats.org/officeDocument/2006/relationships/tags" Target="../tags/tag100.xml"/></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04.xml"/><Relationship Id="rId2" Type="http://schemas.openxmlformats.org/officeDocument/2006/relationships/tags" Target="../tags/tag103.xml"/><Relationship Id="rId1" Type="http://schemas.openxmlformats.org/officeDocument/2006/relationships/tags" Target="../tags/tag102.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07.xml"/><Relationship Id="rId2" Type="http://schemas.openxmlformats.org/officeDocument/2006/relationships/tags" Target="../tags/tag106.xml"/><Relationship Id="rId1" Type="http://schemas.openxmlformats.org/officeDocument/2006/relationships/tags" Target="../tags/tag105.xml"/></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tags" Target="../tags/tag108.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2.xml"/><Relationship Id="rId1" Type="http://schemas.openxmlformats.org/officeDocument/2006/relationships/tags" Target="../tags/tag111.xml"/></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tags" Target="../tags/tag116.xml"/></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tags" Target="../tags/tag119.xml"/></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tags" Target="../tags/tag122.xml"/></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27.xml"/><Relationship Id="rId2" Type="http://schemas.openxmlformats.org/officeDocument/2006/relationships/tags" Target="../tags/tag126.xml"/><Relationship Id="rId1" Type="http://schemas.openxmlformats.org/officeDocument/2006/relationships/tags" Target="../tags/tag125.xml"/></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0.xml"/><Relationship Id="rId2" Type="http://schemas.openxmlformats.org/officeDocument/2006/relationships/tags" Target="../tags/tag129.xml"/><Relationship Id="rId1" Type="http://schemas.openxmlformats.org/officeDocument/2006/relationships/tags" Target="../tags/tag128.xml"/></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3.xml"/><Relationship Id="rId2" Type="http://schemas.openxmlformats.org/officeDocument/2006/relationships/tags" Target="../tags/tag132.xml"/><Relationship Id="rId1" Type="http://schemas.openxmlformats.org/officeDocument/2006/relationships/tags" Target="../tags/tag131.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5.xml"/><Relationship Id="rId1" Type="http://schemas.openxmlformats.org/officeDocument/2006/relationships/tags" Target="../tags/tag134.xml"/></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tags" Target="../tags/tag136.xml"/></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tags" Target="../tags/tag139.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3.xml"/><Relationship Id="rId1" Type="http://schemas.openxmlformats.org/officeDocument/2006/relationships/tags" Target="../tags/tag142.xml"/></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46.xml"/><Relationship Id="rId2" Type="http://schemas.openxmlformats.org/officeDocument/2006/relationships/tags" Target="../tags/tag145.xml"/><Relationship Id="rId1" Type="http://schemas.openxmlformats.org/officeDocument/2006/relationships/tags" Target="../tags/tag144.xml"/></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49.xml"/><Relationship Id="rId2" Type="http://schemas.openxmlformats.org/officeDocument/2006/relationships/tags" Target="../tags/tag148.xml"/><Relationship Id="rId1" Type="http://schemas.openxmlformats.org/officeDocument/2006/relationships/tags" Target="../tags/tag147.xml"/></Relationships>
</file>

<file path=ppt/slides/_rels/slide3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53.xml"/><Relationship Id="rId3" Type="http://schemas.openxmlformats.org/officeDocument/2006/relationships/tags" Target="../tags/tag152.xml"/><Relationship Id="rId2" Type="http://schemas.openxmlformats.org/officeDocument/2006/relationships/tags" Target="../tags/tag151.xml"/><Relationship Id="rId1" Type="http://schemas.openxmlformats.org/officeDocument/2006/relationships/tags" Target="../tags/tag150.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5.xml"/><Relationship Id="rId1" Type="http://schemas.openxmlformats.org/officeDocument/2006/relationships/tags" Target="../tags/tag154.xml"/></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58.xml"/><Relationship Id="rId2" Type="http://schemas.openxmlformats.org/officeDocument/2006/relationships/tags" Target="../tags/tag157.xml"/><Relationship Id="rId1" Type="http://schemas.openxmlformats.org/officeDocument/2006/relationships/tags" Target="../tags/tag156.xml"/></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61.xml"/><Relationship Id="rId2" Type="http://schemas.openxmlformats.org/officeDocument/2006/relationships/tags" Target="../tags/tag160.xml"/><Relationship Id="rId1" Type="http://schemas.openxmlformats.org/officeDocument/2006/relationships/tags" Target="../tags/tag159.xml"/></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64.xml"/><Relationship Id="rId2" Type="http://schemas.openxmlformats.org/officeDocument/2006/relationships/tags" Target="../tags/tag163.xml"/><Relationship Id="rId1" Type="http://schemas.openxmlformats.org/officeDocument/2006/relationships/tags" Target="../tags/tag162.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6.xml"/><Relationship Id="rId1" Type="http://schemas.openxmlformats.org/officeDocument/2006/relationships/tags" Target="../tags/tag165.xml"/></Relationships>
</file>

<file path=ppt/slides/_rels/slide3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69.xml"/><Relationship Id="rId2" Type="http://schemas.openxmlformats.org/officeDocument/2006/relationships/tags" Target="../tags/tag168.xml"/><Relationship Id="rId1" Type="http://schemas.openxmlformats.org/officeDocument/2006/relationships/tags" Target="../tags/tag167.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1.xml"/><Relationship Id="rId1" Type="http://schemas.openxmlformats.org/officeDocument/2006/relationships/tags" Target="../tags/tag170.xml"/></Relationships>
</file>

<file path=ppt/slides/_rels/slide4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74.xml"/><Relationship Id="rId2" Type="http://schemas.openxmlformats.org/officeDocument/2006/relationships/tags" Target="../tags/tag173.xml"/><Relationship Id="rId1" Type="http://schemas.openxmlformats.org/officeDocument/2006/relationships/tags" Target="../tags/tag172.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6.xml"/><Relationship Id="rId1" Type="http://schemas.openxmlformats.org/officeDocument/2006/relationships/tags" Target="../tags/tag175.xml"/></Relationships>
</file>

<file path=ppt/slides/_rels/slide4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79.xml"/><Relationship Id="rId2" Type="http://schemas.openxmlformats.org/officeDocument/2006/relationships/tags" Target="../tags/tag178.xml"/><Relationship Id="rId1" Type="http://schemas.openxmlformats.org/officeDocument/2006/relationships/tags" Target="../tags/tag177.xml"/></Relationships>
</file>

<file path=ppt/slides/_rels/slide4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82.xml"/><Relationship Id="rId2" Type="http://schemas.openxmlformats.org/officeDocument/2006/relationships/tags" Target="../tags/tag181.xml"/><Relationship Id="rId1" Type="http://schemas.openxmlformats.org/officeDocument/2006/relationships/tags" Target="../tags/tag180.xml"/></Relationships>
</file>

<file path=ppt/slides/_rels/slide4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85.xml"/><Relationship Id="rId2" Type="http://schemas.openxmlformats.org/officeDocument/2006/relationships/tags" Target="../tags/tag184.xml"/><Relationship Id="rId1" Type="http://schemas.openxmlformats.org/officeDocument/2006/relationships/tags" Target="../tags/tag183.xml"/></Relationships>
</file>

<file path=ppt/slides/_rels/slide4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88.xml"/><Relationship Id="rId2" Type="http://schemas.openxmlformats.org/officeDocument/2006/relationships/tags" Target="../tags/tag187.xml"/><Relationship Id="rId1" Type="http://schemas.openxmlformats.org/officeDocument/2006/relationships/tags" Target="../tags/tag186.xml"/></Relationships>
</file>

<file path=ppt/slides/_rels/slide4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91.xml"/><Relationship Id="rId2" Type="http://schemas.openxmlformats.org/officeDocument/2006/relationships/tags" Target="../tags/tag190.xml"/><Relationship Id="rId1" Type="http://schemas.openxmlformats.org/officeDocument/2006/relationships/tags" Target="../tags/tag189.xml"/></Relationships>
</file>

<file path=ppt/slides/_rels/slide4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94.xml"/><Relationship Id="rId2" Type="http://schemas.openxmlformats.org/officeDocument/2006/relationships/tags" Target="../tags/tag193.xml"/><Relationship Id="rId1" Type="http://schemas.openxmlformats.org/officeDocument/2006/relationships/tags" Target="../tags/tag192.xml"/></Relationships>
</file>

<file path=ppt/slides/_rels/slide4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98.xml"/><Relationship Id="rId3" Type="http://schemas.openxmlformats.org/officeDocument/2006/relationships/tags" Target="../tags/tag197.xml"/><Relationship Id="rId2" Type="http://schemas.openxmlformats.org/officeDocument/2006/relationships/tags" Target="../tags/tag196.xml"/><Relationship Id="rId1" Type="http://schemas.openxmlformats.org/officeDocument/2006/relationships/tags" Target="../tags/tag195.xml"/></Relationships>
</file>

<file path=ppt/slides/_rels/slide4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02.xml"/><Relationship Id="rId3" Type="http://schemas.openxmlformats.org/officeDocument/2006/relationships/tags" Target="../tags/tag201.xml"/><Relationship Id="rId2" Type="http://schemas.openxmlformats.org/officeDocument/2006/relationships/tags" Target="../tags/tag200.xml"/><Relationship Id="rId1" Type="http://schemas.openxmlformats.org/officeDocument/2006/relationships/tags" Target="../tags/tag199.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4.xml"/><Relationship Id="rId1" Type="http://schemas.openxmlformats.org/officeDocument/2006/relationships/tags" Target="../tags/tag203.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6.xml"/><Relationship Id="rId1" Type="http://schemas.openxmlformats.org/officeDocument/2006/relationships/tags" Target="../tags/tag205.xml"/></Relationships>
</file>

<file path=ppt/slides/_rels/slide5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09.xml"/><Relationship Id="rId2" Type="http://schemas.openxmlformats.org/officeDocument/2006/relationships/tags" Target="../tags/tag208.xml"/><Relationship Id="rId1" Type="http://schemas.openxmlformats.org/officeDocument/2006/relationships/tags" Target="../tags/tag207.xml"/></Relationships>
</file>

<file path=ppt/slides/_rels/slide5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12.xml"/><Relationship Id="rId2" Type="http://schemas.openxmlformats.org/officeDocument/2006/relationships/tags" Target="../tags/tag211.xml"/><Relationship Id="rId1" Type="http://schemas.openxmlformats.org/officeDocument/2006/relationships/tags" Target="../tags/tag210.xml"/></Relationships>
</file>

<file path=ppt/slides/_rels/slide5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15.xml"/><Relationship Id="rId2" Type="http://schemas.openxmlformats.org/officeDocument/2006/relationships/tags" Target="../tags/tag214.xml"/><Relationship Id="rId1" Type="http://schemas.openxmlformats.org/officeDocument/2006/relationships/tags" Target="../tags/tag213.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7.xml"/><Relationship Id="rId1" Type="http://schemas.openxmlformats.org/officeDocument/2006/relationships/tags" Target="../tags/tag216.xml"/></Relationships>
</file>

<file path=ppt/slides/_rels/slide5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20.xml"/><Relationship Id="rId2" Type="http://schemas.openxmlformats.org/officeDocument/2006/relationships/tags" Target="../tags/tag219.xml"/><Relationship Id="rId1" Type="http://schemas.openxmlformats.org/officeDocument/2006/relationships/tags" Target="../tags/tag218.xml"/></Relationships>
</file>

<file path=ppt/slides/_rels/slide5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23.xml"/><Relationship Id="rId2" Type="http://schemas.openxmlformats.org/officeDocument/2006/relationships/tags" Target="../tags/tag222.xml"/><Relationship Id="rId1" Type="http://schemas.openxmlformats.org/officeDocument/2006/relationships/tags" Target="../tags/tag221.xml"/></Relationships>
</file>

<file path=ppt/slides/_rels/slide5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26.xml"/><Relationship Id="rId2" Type="http://schemas.openxmlformats.org/officeDocument/2006/relationships/tags" Target="../tags/tag225.xml"/><Relationship Id="rId1" Type="http://schemas.openxmlformats.org/officeDocument/2006/relationships/tags" Target="../tags/tag224.xml"/></Relationships>
</file>

<file path=ppt/slides/_rels/slide5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29.xml"/><Relationship Id="rId2" Type="http://schemas.openxmlformats.org/officeDocument/2006/relationships/tags" Target="../tags/tag228.xml"/><Relationship Id="rId1" Type="http://schemas.openxmlformats.org/officeDocument/2006/relationships/tags" Target="../tags/tag227.xml"/></Relationships>
</file>

<file path=ppt/slides/_rels/slide6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33.xml"/><Relationship Id="rId3" Type="http://schemas.openxmlformats.org/officeDocument/2006/relationships/tags" Target="../tags/tag232.xml"/><Relationship Id="rId2" Type="http://schemas.openxmlformats.org/officeDocument/2006/relationships/tags" Target="../tags/tag231.xml"/><Relationship Id="rId1" Type="http://schemas.openxmlformats.org/officeDocument/2006/relationships/tags" Target="../tags/tag230.xml"/></Relationships>
</file>

<file path=ppt/slides/_rels/slide6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2.xml"/><Relationship Id="rId3" Type="http://schemas.openxmlformats.org/officeDocument/2006/relationships/tags" Target="../tags/tag236.xml"/><Relationship Id="rId2" Type="http://schemas.openxmlformats.org/officeDocument/2006/relationships/tags" Target="../tags/tag235.xml"/><Relationship Id="rId1" Type="http://schemas.openxmlformats.org/officeDocument/2006/relationships/tags" Target="../tags/tag234.xml"/></Relationships>
</file>

<file path=ppt/slides/_rels/slide6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39.xml"/><Relationship Id="rId2" Type="http://schemas.openxmlformats.org/officeDocument/2006/relationships/tags" Target="../tags/tag238.xml"/><Relationship Id="rId1" Type="http://schemas.openxmlformats.org/officeDocument/2006/relationships/tags" Target="../tags/tag237.xml"/></Relationships>
</file>

<file path=ppt/slides/_rels/slide63.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tags" Target="../tags/tag241.xml"/><Relationship Id="rId1" Type="http://schemas.openxmlformats.org/officeDocument/2006/relationships/tags" Target="../tags/tag240.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2.xml"/></Relationships>
</file>

<file path=ppt/slides/_rels/slide6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45.xml"/><Relationship Id="rId2" Type="http://schemas.openxmlformats.org/officeDocument/2006/relationships/tags" Target="../tags/tag244.xml"/><Relationship Id="rId1" Type="http://schemas.openxmlformats.org/officeDocument/2006/relationships/tags" Target="../tags/tag243.xml"/></Relationships>
</file>

<file path=ppt/slides/_rels/slide6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48.xml"/><Relationship Id="rId2" Type="http://schemas.openxmlformats.org/officeDocument/2006/relationships/tags" Target="../tags/tag247.xml"/><Relationship Id="rId1" Type="http://schemas.openxmlformats.org/officeDocument/2006/relationships/tags" Target="../tags/tag246.xml"/></Relationships>
</file>

<file path=ppt/slides/_rels/slide6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52.xml"/><Relationship Id="rId3" Type="http://schemas.openxmlformats.org/officeDocument/2006/relationships/tags" Target="../tags/tag251.xml"/><Relationship Id="rId2" Type="http://schemas.openxmlformats.org/officeDocument/2006/relationships/tags" Target="../tags/tag250.xml"/><Relationship Id="rId1" Type="http://schemas.openxmlformats.org/officeDocument/2006/relationships/tags" Target="../tags/tag249.xml"/></Relationships>
</file>

<file path=ppt/slides/_rels/slide6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55.xml"/><Relationship Id="rId2" Type="http://schemas.openxmlformats.org/officeDocument/2006/relationships/tags" Target="../tags/tag254.xml"/><Relationship Id="rId1" Type="http://schemas.openxmlformats.org/officeDocument/2006/relationships/tags" Target="../tags/tag253.xml"/></Relationships>
</file>

<file path=ppt/slides/_rels/slide6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58.xml"/><Relationship Id="rId2" Type="http://schemas.openxmlformats.org/officeDocument/2006/relationships/tags" Target="../tags/tag257.xml"/><Relationship Id="rId1" Type="http://schemas.openxmlformats.org/officeDocument/2006/relationships/tags" Target="../tags/tag256.xml"/></Relationships>
</file>

<file path=ppt/slides/_rels/slide7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61.xml"/><Relationship Id="rId2" Type="http://schemas.openxmlformats.org/officeDocument/2006/relationships/tags" Target="../tags/tag260.xml"/><Relationship Id="rId1" Type="http://schemas.openxmlformats.org/officeDocument/2006/relationships/tags" Target="../tags/tag259.xml"/></Relationships>
</file>

<file path=ppt/slides/_rels/slide7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64.xml"/><Relationship Id="rId2" Type="http://schemas.openxmlformats.org/officeDocument/2006/relationships/tags" Target="../tags/tag263.xml"/><Relationship Id="rId1" Type="http://schemas.openxmlformats.org/officeDocument/2006/relationships/tags" Target="../tags/tag262.xml"/></Relationships>
</file>

<file path=ppt/slides/_rels/slide72.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tags" Target="../tags/tag267.xml"/><Relationship Id="rId2" Type="http://schemas.openxmlformats.org/officeDocument/2006/relationships/tags" Target="../tags/tag266.xml"/><Relationship Id="rId1" Type="http://schemas.openxmlformats.org/officeDocument/2006/relationships/tags" Target="../tags/tag265.xml"/></Relationships>
</file>

<file path=ppt/slides/_rels/slide7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70.xml"/><Relationship Id="rId2" Type="http://schemas.openxmlformats.org/officeDocument/2006/relationships/tags" Target="../tags/tag269.xml"/><Relationship Id="rId1" Type="http://schemas.openxmlformats.org/officeDocument/2006/relationships/tags" Target="../tags/tag268.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2.xml"/><Relationship Id="rId1" Type="http://schemas.openxmlformats.org/officeDocument/2006/relationships/tags" Target="../tags/tag27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a:xfrm>
            <a:off x="1198880" y="1145540"/>
            <a:ext cx="9799320" cy="2762885"/>
          </a:xfrm>
          <a:solidFill>
            <a:schemeClr val="accent6">
              <a:lumMod val="75000"/>
            </a:schemeClr>
          </a:solidFill>
        </p:spPr>
        <p:txBody>
          <a:bodyPr>
            <a:normAutofit/>
          </a:bodyPr>
          <a:p>
            <a:r>
              <a:rPr lang="en-US" b="1">
                <a:solidFill>
                  <a:schemeClr val="bg1"/>
                </a:solidFill>
                <a:latin typeface="Times New Roman" panose="02020603050405020304" charset="0"/>
                <a:cs typeface="Times New Roman" panose="02020603050405020304" charset="0"/>
              </a:rPr>
              <a:t>Research Methodolgy</a:t>
            </a:r>
            <a:br>
              <a:rPr lang="en-US" b="1">
                <a:solidFill>
                  <a:schemeClr val="bg1"/>
                </a:solidFill>
                <a:latin typeface="Times New Roman" panose="02020603050405020304" charset="0"/>
                <a:cs typeface="Times New Roman" panose="02020603050405020304" charset="0"/>
              </a:rPr>
            </a:br>
            <a:endParaRPr lang="en-US" b="1">
              <a:solidFill>
                <a:schemeClr val="bg1"/>
              </a:solidFill>
              <a:latin typeface="Times New Roman" panose="02020603050405020304" charset="0"/>
              <a:cs typeface="Times New Roman" panose="02020603050405020304" charset="0"/>
            </a:endParaRPr>
          </a:p>
        </p:txBody>
      </p:sp>
      <p:sp>
        <p:nvSpPr>
          <p:cNvPr id="3" name="Subtitle 2"/>
          <p:cNvSpPr>
            <a:spLocks noGrp="1"/>
          </p:cNvSpPr>
          <p:nvPr>
            <p:ph type="subTitle" idx="1"/>
            <p:custDataLst>
              <p:tags r:id="rId2"/>
            </p:custDataLst>
          </p:nvPr>
        </p:nvSpPr>
        <p:spPr>
          <a:xfrm>
            <a:off x="3574415" y="4164330"/>
            <a:ext cx="5019675" cy="1022350"/>
          </a:xfrm>
        </p:spPr>
        <p:style>
          <a:lnRef idx="2">
            <a:schemeClr val="lt1"/>
          </a:lnRef>
          <a:fillRef idx="1">
            <a:schemeClr val="accent6"/>
          </a:fillRef>
          <a:effectRef idx="1">
            <a:schemeClr val="accent6"/>
          </a:effectRef>
          <a:fontRef idx="minor">
            <a:schemeClr val="lt1"/>
          </a:fontRef>
        </p:style>
        <p:txBody>
          <a:bodyPr>
            <a:normAutofit fontScale="80000"/>
          </a:bodyPr>
          <a:p>
            <a:r>
              <a:rPr lang="en-US">
                <a:solidFill>
                  <a:schemeClr val="tx1"/>
                </a:solidFill>
                <a:latin typeface="Times New Roman" panose="02020603050405020304" charset="0"/>
                <a:cs typeface="Times New Roman" panose="02020603050405020304" charset="0"/>
              </a:rPr>
              <a:t>Presented by: Dr. Aditi Sharma (PT)</a:t>
            </a:r>
            <a:endParaRPr lang="en-US">
              <a:solidFill>
                <a:schemeClr val="tx1"/>
              </a:solidFill>
              <a:latin typeface="Times New Roman" panose="02020603050405020304" charset="0"/>
              <a:cs typeface="Times New Roman" panose="02020603050405020304" charset="0"/>
            </a:endParaRPr>
          </a:p>
          <a:p>
            <a:r>
              <a:rPr lang="en-US">
                <a:solidFill>
                  <a:schemeClr val="tx1"/>
                </a:solidFill>
                <a:latin typeface="Times New Roman" panose="02020603050405020304" charset="0"/>
                <a:cs typeface="Times New Roman" panose="02020603050405020304" charset="0"/>
              </a:rPr>
              <a:t>BPT, MPT (neurology), Gold medalist</a:t>
            </a:r>
            <a:endParaRPr 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p:cNvSpPr>
          <p:nvPr>
            <p:ph type="title"/>
            <p:custDataLst>
              <p:tags r:id="rId1"/>
            </p:custDataLst>
          </p:nvPr>
        </p:nvSpPr>
        <p:spPr>
          <a:solidFill>
            <a:schemeClr val="accent6">
              <a:lumMod val="75000"/>
            </a:schemeClr>
          </a:solidFill>
        </p:spPr>
        <p:txBody>
          <a:bodyPr/>
          <a:p>
            <a:pPr algn="ctr"/>
            <a:r>
              <a:rPr lang="en-US" altLang="en-US" b="1">
                <a:solidFill>
                  <a:schemeClr val="bg1"/>
                </a:solidFill>
                <a:latin typeface="Times New Roman" panose="02020603050405020304" charset="0"/>
                <a:cs typeface="Times New Roman" panose="02020603050405020304" charset="0"/>
              </a:rPr>
              <a:t>Introduction to Research</a:t>
            </a:r>
            <a:endParaRPr lang="en-US" altLang="en-US" b="1">
              <a:solidFill>
                <a:schemeClr val="bg1"/>
              </a:solidFill>
              <a:latin typeface="Times New Roman" panose="02020603050405020304" charset="0"/>
              <a:cs typeface="Times New Roman" panose="02020603050405020304" charset="0"/>
            </a:endParaRPr>
          </a:p>
        </p:txBody>
      </p:sp>
      <p:sp>
        <p:nvSpPr>
          <p:cNvPr id="5" name="Content Placeholder 4"/>
          <p:cNvSpPr>
            <a:spLocks noGrp="1"/>
          </p:cNvSpPr>
          <p:nvPr>
            <p:ph idx="1"/>
            <p:custDataLst>
              <p:tags r:id="rId2"/>
            </p:custDataLst>
          </p:nvPr>
        </p:nvSpPr>
        <p:spPr>
          <a:ln>
            <a:solidFill>
              <a:schemeClr val="accent6">
                <a:lumMod val="75000"/>
              </a:schemeClr>
            </a:solidFill>
          </a:ln>
        </p:spPr>
        <p:txBody>
          <a:bodyPr/>
          <a:p>
            <a:r>
              <a:rPr lang="en-US" altLang="en-US" sz="2000">
                <a:solidFill>
                  <a:schemeClr val="tx1"/>
                </a:solidFill>
                <a:latin typeface="Times New Roman" panose="02020603050405020304" charset="0"/>
                <a:cs typeface="Times New Roman" panose="02020603050405020304" charset="0"/>
              </a:rPr>
              <a:t>The term ‘Research’ consists of two words: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Research = Re + Search</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‘Re’ means again and again and ‘Search’ means to find out something.</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Research is an intellectual activity. It is responsible for bringing to light new knowledge. It is also responsible for correcting the present mistakes, removing existing misconceptions and adding new learning to the existing fund of knowledge.</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Research is also considered as the application of scientific method in solving the problems. It is a systematic, formal and intensive process of carrying on the scientific method of analysis.</a:t>
            </a:r>
            <a:endParaRPr lang="en-US" altLang="en-US" sz="2000">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Objectives of Research</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r>
              <a:rPr lang="en-US" altLang="en-US">
                <a:solidFill>
                  <a:schemeClr val="tx1"/>
                </a:solidFill>
                <a:latin typeface="Times New Roman" panose="02020603050405020304" charset="0"/>
                <a:cs typeface="Times New Roman" panose="02020603050405020304" charset="0"/>
              </a:rPr>
              <a:t>To discover new knowledge</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To verify existing facts and theories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To solve problems systematically</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To develop or improve concepts, methods, and practices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To support decision-making with evidence</a:t>
            </a:r>
            <a:endParaRPr lang="en-US" altLang="en-US">
              <a:solidFill>
                <a:schemeClr val="tx1"/>
              </a:solidFill>
              <a:latin typeface="Times New Roman" panose="02020603050405020304" charset="0"/>
              <a:cs typeface="Times New Roman" panose="02020603050405020304" charset="0"/>
            </a:endParaRPr>
          </a:p>
          <a:p>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Characteristics of Good Research</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r>
              <a:rPr lang="en-US" altLang="en-US" sz="2000">
                <a:latin typeface="Times New Roman" panose="02020603050405020304" charset="0"/>
                <a:cs typeface="Times New Roman" panose="02020603050405020304" charset="0"/>
              </a:rPr>
              <a:t>Systematic: Follows a planned and step-by-step process</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Logical: Based on reasoning and evidence</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Empirical: Based on real data or observations</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Objective: Free from bias and personal opinion</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Replicable: Can be repeated with similar results</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Controlled: Variables are managed carefully</a:t>
            </a:r>
            <a:endParaRPr lang="en-US" altLang="en-US" sz="2000">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Types of Research</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normAutofit/>
          </a:bodyPr>
          <a:p>
            <a:r>
              <a:rPr lang="en-US" altLang="en-US">
                <a:solidFill>
                  <a:schemeClr val="tx1"/>
                </a:solidFill>
                <a:latin typeface="Times New Roman" panose="02020603050405020304" charset="0"/>
                <a:cs typeface="Times New Roman" panose="02020603050405020304" charset="0"/>
              </a:rPr>
              <a:t>Research is usually divided into two main types: </a:t>
            </a:r>
            <a:r>
              <a:rPr lang="en-US" altLang="en-US" b="1">
                <a:solidFill>
                  <a:schemeClr val="tx1"/>
                </a:solidFill>
                <a:latin typeface="Times New Roman" panose="02020603050405020304" charset="0"/>
                <a:cs typeface="Times New Roman" panose="02020603050405020304" charset="0"/>
              </a:rPr>
              <a:t>qualitative research and quantitative research.</a:t>
            </a:r>
            <a:endParaRPr lang="en-US" altLang="en-US" b="1">
              <a:solidFill>
                <a:schemeClr val="tx1"/>
              </a:solidFill>
              <a:latin typeface="Times New Roman" panose="02020603050405020304" charset="0"/>
              <a:cs typeface="Times New Roman" panose="02020603050405020304" charset="0"/>
            </a:endParaRPr>
          </a:p>
          <a:p>
            <a:r>
              <a:rPr lang="en-US" altLang="en-US" b="1" i="1">
                <a:solidFill>
                  <a:schemeClr val="tx1"/>
                </a:solidFill>
                <a:latin typeface="Times New Roman" panose="02020603050405020304" charset="0"/>
                <a:cs typeface="Times New Roman" panose="02020603050405020304" charset="0"/>
              </a:rPr>
              <a:t>Qualitative research</a:t>
            </a:r>
            <a:r>
              <a:rPr lang="en-US" altLang="en-US">
                <a:solidFill>
                  <a:schemeClr val="tx1"/>
                </a:solidFill>
                <a:latin typeface="Times New Roman" panose="02020603050405020304" charset="0"/>
                <a:cs typeface="Times New Roman" panose="02020603050405020304" charset="0"/>
              </a:rPr>
              <a:t> = focuses on meanings, experiences, and descriptions; it is often inductive and helps generate theory.</a:t>
            </a:r>
            <a:endParaRPr lang="en-US" altLang="en-US">
              <a:solidFill>
                <a:schemeClr val="tx1"/>
              </a:solidFill>
              <a:latin typeface="Times New Roman" panose="02020603050405020304" charset="0"/>
              <a:cs typeface="Times New Roman" panose="02020603050405020304" charset="0"/>
            </a:endParaRPr>
          </a:p>
          <a:p>
            <a:r>
              <a:rPr lang="en-US" altLang="en-US" b="1" i="1">
                <a:solidFill>
                  <a:schemeClr val="tx1"/>
                </a:solidFill>
                <a:latin typeface="Times New Roman" panose="02020603050405020304" charset="0"/>
                <a:cs typeface="Times New Roman" panose="02020603050405020304" charset="0"/>
              </a:rPr>
              <a:t>Quantitative research</a:t>
            </a:r>
            <a:r>
              <a:rPr lang="en-US" altLang="en-US">
                <a:solidFill>
                  <a:schemeClr val="tx1"/>
                </a:solidFill>
                <a:latin typeface="Times New Roman" panose="02020603050405020304" charset="0"/>
                <a:cs typeface="Times New Roman" panose="02020603050405020304" charset="0"/>
              </a:rPr>
              <a:t> = focuses on numbers, measurement, and statistics; it is often deductive and tests theory.</a:t>
            </a:r>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Quantitative Research</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r>
              <a:rPr lang="en-US" altLang="en-US">
                <a:solidFill>
                  <a:schemeClr val="tx1"/>
                </a:solidFill>
                <a:latin typeface="Times New Roman" panose="02020603050405020304" charset="0"/>
                <a:cs typeface="Times New Roman" panose="02020603050405020304" charset="0"/>
              </a:rPr>
              <a:t>Quantitative research is a type of research that deals with numerical data, measurement, and statistical analysis. It focuses on quantity, comparison, and cause-effect relationships.</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Key Features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Uses numbers and statistics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Objective in nature</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Structured tools (questionnaires, scales)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Large sample size</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Results can be generalized</a:t>
            </a:r>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custDataLst>
              <p:tags r:id="rId1"/>
            </p:custDataLst>
          </p:nvPr>
        </p:nvSpPr>
        <p:spPr>
          <a:xfrm>
            <a:off x="608330" y="647065"/>
            <a:ext cx="10968990" cy="5602605"/>
          </a:xfrm>
          <a:ln>
            <a:solidFill>
              <a:schemeClr val="accent6">
                <a:lumMod val="75000"/>
              </a:schemeClr>
            </a:solidFill>
          </a:ln>
        </p:spPr>
        <p:txBody>
          <a:bodyPr>
            <a:normAutofit lnSpcReduction="20000"/>
          </a:bodyPr>
          <a:p>
            <a:r>
              <a:rPr lang="en-US" altLang="en-US" b="1" u="sng">
                <a:solidFill>
                  <a:schemeClr val="tx1"/>
                </a:solidFill>
                <a:latin typeface="Times New Roman" panose="02020603050405020304" charset="0"/>
                <a:cs typeface="Times New Roman" panose="02020603050405020304" charset="0"/>
              </a:rPr>
              <a:t>Types of Quantitative Research</a:t>
            </a:r>
            <a:endParaRPr lang="en-US" altLang="en-US" b="1" u="sng">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Descriptive Research: Describes characteristics of a population or phenomenon Example: Percentage of students with back pain</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Correlational Research: Studies relationship between two or more variables. Example: Relationship between study hours and exam scores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Experimental Research: Establishes cause and effect by manipulating variables Example: Effect of exercise on pain reduction</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Quasi-experimental Research: Similar to experimental but lacks full randomization Example: Comparing two existing groups</a:t>
            </a:r>
            <a:endParaRPr lang="en-US" altLang="en-US">
              <a:solidFill>
                <a:schemeClr val="tx1"/>
              </a:solidFill>
              <a:latin typeface="Times New Roman" panose="02020603050405020304" charset="0"/>
              <a:cs typeface="Times New Roman" panose="02020603050405020304" charset="0"/>
            </a:endParaRPr>
          </a:p>
        </p:txBody>
      </p:sp>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Qualitative Research</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r>
              <a:rPr lang="en-US" altLang="en-US">
                <a:solidFill>
                  <a:schemeClr val="tx1"/>
                </a:solidFill>
                <a:latin typeface="Times New Roman" panose="02020603050405020304" charset="0"/>
                <a:cs typeface="Times New Roman" panose="02020603050405020304" charset="0"/>
              </a:rPr>
              <a:t>Qualitative research is a type of research that focuses on understanding experiences, meanings, opinions, and behavior rather than numbers.</a:t>
            </a:r>
            <a:endParaRPr lang="en-US" altLang="en-US">
              <a:solidFill>
                <a:schemeClr val="tx1"/>
              </a:solidFill>
              <a:latin typeface="Times New Roman" panose="02020603050405020304" charset="0"/>
              <a:cs typeface="Times New Roman" panose="02020603050405020304" charset="0"/>
            </a:endParaRPr>
          </a:p>
          <a:p>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Key Features: </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Uses words, descriptions, and narratives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Subjective and interpretive</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Small sample size</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Flexible design</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Focus on depth, not quantity</a:t>
            </a:r>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custDataLst>
              <p:tags r:id="rId1"/>
            </p:custDataLst>
          </p:nvPr>
        </p:nvSpPr>
        <p:spPr>
          <a:xfrm>
            <a:off x="608330" y="638175"/>
            <a:ext cx="10968990" cy="5611495"/>
          </a:xfrm>
          <a:ln>
            <a:solidFill>
              <a:schemeClr val="accent6">
                <a:lumMod val="75000"/>
              </a:schemeClr>
            </a:solidFill>
          </a:ln>
        </p:spPr>
        <p:txBody>
          <a:bodyPr>
            <a:normAutofit/>
          </a:bodyPr>
          <a:p>
            <a:pPr marL="0" indent="0">
              <a:buNone/>
            </a:pPr>
            <a:r>
              <a:rPr lang="en-US" altLang="en-US" b="1">
                <a:solidFill>
                  <a:schemeClr val="tx1"/>
                </a:solidFill>
                <a:latin typeface="Times New Roman" panose="02020603050405020304" charset="0"/>
                <a:cs typeface="Times New Roman" panose="02020603050405020304" charset="0"/>
              </a:rPr>
              <a:t>Types of Qualitative Research</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Phenomenological Research: Studies lived experiences of individuals. Example: Experience of chronic pain patients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Ethnographic Research: Studies cultures, groups, or communities. Example: Behavior of students in hostel life</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Grounded Theory: Builds theory from collected data. Example: Developing theory on patient coping mechanisms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Case Study Research: In-depth study of a single case or a small group. Example: Detailed study of one athlete’s injury recovery</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Narrative Research: Focuses on life stories and personal accounts. Example: A patient’s journey through rehabilitation</a:t>
            </a:r>
            <a:endParaRPr lang="en-US" altLang="en-US">
              <a:solidFill>
                <a:schemeClr val="tx1"/>
              </a:solidFill>
              <a:latin typeface="Times New Roman" panose="02020603050405020304" charset="0"/>
              <a:cs typeface="Times New Roman" panose="02020603050405020304" charset="0"/>
            </a:endParaRPr>
          </a:p>
        </p:txBody>
      </p:sp>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6">
              <a:lumMod val="75000"/>
            </a:schemeClr>
          </a:solidFill>
        </p:spPr>
        <p:txBody>
          <a:bodyPr/>
          <a:p>
            <a:pPr algn="ctr"/>
            <a:r>
              <a:rPr lang="en-US" altLang="en-US" b="1">
                <a:solidFill>
                  <a:schemeClr val="bg1"/>
                </a:solidFill>
                <a:latin typeface="Times New Roman" panose="02020603050405020304" charset="0"/>
                <a:cs typeface="Times New Roman" panose="02020603050405020304" charset="0"/>
              </a:rPr>
              <a:t>Research Problem</a:t>
            </a:r>
            <a:endParaRPr lang="en-US" altLang="en-US" b="1">
              <a:solidFill>
                <a:schemeClr val="bg1"/>
              </a:solidFill>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r>
              <a:rPr lang="en-US" altLang="en-US" sz="2000">
                <a:solidFill>
                  <a:schemeClr val="tx1"/>
                </a:solidFill>
                <a:latin typeface="Times New Roman" panose="02020603050405020304" charset="0"/>
                <a:cs typeface="Times New Roman" panose="02020603050405020304" charset="0"/>
              </a:rPr>
              <a:t>A research problem is a clear, specific statement of an issue, difficulty, or gap in knowledge that requires systematic investigation.</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In simple terms, it is the question or situation that the researcher wants to study and solve through research.</a:t>
            </a:r>
            <a:endParaRPr lang="en-US" altLang="en-US" sz="2000">
              <a:solidFill>
                <a:schemeClr val="tx1"/>
              </a:solidFill>
              <a:latin typeface="Times New Roman" panose="02020603050405020304" charset="0"/>
              <a:cs typeface="Times New Roman" panose="02020603050405020304" charset="0"/>
            </a:endParaRPr>
          </a:p>
          <a:p>
            <a:endParaRPr lang="en-US" altLang="en-US" sz="2000">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Criteria for Selecting a Research Problem</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normAutofit lnSpcReduction="10000"/>
          </a:bodyPr>
          <a:p>
            <a:pPr marL="0" indent="0">
              <a:buNone/>
            </a:pPr>
            <a:r>
              <a:rPr lang="en-US" altLang="en-US">
                <a:solidFill>
                  <a:schemeClr val="tx1"/>
                </a:solidFill>
                <a:latin typeface="Times New Roman" panose="02020603050405020304" charset="0"/>
                <a:cs typeface="Times New Roman" panose="02020603050405020304" charset="0"/>
              </a:rPr>
              <a:t>A good research problem should have the following features:</a:t>
            </a:r>
            <a:endParaRPr lang="en-US" altLang="en-US">
              <a:solidFill>
                <a:schemeClr val="tx1"/>
              </a:solidFill>
              <a:latin typeface="Times New Roman" panose="02020603050405020304" charset="0"/>
              <a:cs typeface="Times New Roman" panose="02020603050405020304" charset="0"/>
            </a:endParaRPr>
          </a:p>
          <a:p>
            <a:r>
              <a:rPr lang="en-US" altLang="en-US" b="1">
                <a:solidFill>
                  <a:schemeClr val="tx1"/>
                </a:solidFill>
                <a:latin typeface="Times New Roman" panose="02020603050405020304" charset="0"/>
                <a:cs typeface="Times New Roman" panose="02020603050405020304" charset="0"/>
              </a:rPr>
              <a:t>Clarity</a:t>
            </a:r>
            <a:r>
              <a:rPr lang="en-US" altLang="en-US">
                <a:solidFill>
                  <a:schemeClr val="tx1"/>
                </a:solidFill>
                <a:latin typeface="Times New Roman" panose="02020603050405020304" charset="0"/>
                <a:cs typeface="Times New Roman" panose="02020603050405020304" charset="0"/>
              </a:rPr>
              <a:t>: The problem should be clearly defined and understandable</a:t>
            </a:r>
            <a:endParaRPr lang="en-US" altLang="en-US">
              <a:solidFill>
                <a:schemeClr val="tx1"/>
              </a:solidFill>
              <a:latin typeface="Times New Roman" panose="02020603050405020304" charset="0"/>
              <a:cs typeface="Times New Roman" panose="02020603050405020304" charset="0"/>
            </a:endParaRPr>
          </a:p>
          <a:p>
            <a:r>
              <a:rPr lang="en-US" altLang="en-US" b="1">
                <a:solidFill>
                  <a:schemeClr val="tx1"/>
                </a:solidFill>
                <a:latin typeface="Times New Roman" panose="02020603050405020304" charset="0"/>
                <a:cs typeface="Times New Roman" panose="02020603050405020304" charset="0"/>
              </a:rPr>
              <a:t>Researchability:</a:t>
            </a:r>
            <a:r>
              <a:rPr lang="en-US" altLang="en-US">
                <a:solidFill>
                  <a:schemeClr val="tx1"/>
                </a:solidFill>
                <a:latin typeface="Times New Roman" panose="02020603050405020304" charset="0"/>
                <a:cs typeface="Times New Roman" panose="02020603050405020304" charset="0"/>
              </a:rPr>
              <a:t> It should be possible to study it scientifically</a:t>
            </a:r>
            <a:endParaRPr lang="en-US" altLang="en-US">
              <a:solidFill>
                <a:schemeClr val="tx1"/>
              </a:solidFill>
              <a:latin typeface="Times New Roman" panose="02020603050405020304" charset="0"/>
              <a:cs typeface="Times New Roman" panose="02020603050405020304" charset="0"/>
            </a:endParaRPr>
          </a:p>
          <a:p>
            <a:r>
              <a:rPr lang="en-US" altLang="en-US" b="1">
                <a:solidFill>
                  <a:schemeClr val="tx1"/>
                </a:solidFill>
                <a:latin typeface="Times New Roman" panose="02020603050405020304" charset="0"/>
                <a:cs typeface="Times New Roman" panose="02020603050405020304" charset="0"/>
              </a:rPr>
              <a:t>Relevance:</a:t>
            </a:r>
            <a:r>
              <a:rPr lang="en-US" altLang="en-US">
                <a:solidFill>
                  <a:schemeClr val="tx1"/>
                </a:solidFill>
                <a:latin typeface="Times New Roman" panose="02020603050405020304" charset="0"/>
                <a:cs typeface="Times New Roman" panose="02020603050405020304" charset="0"/>
              </a:rPr>
              <a:t> It should be useful to the field or society</a:t>
            </a:r>
            <a:endParaRPr lang="en-US" altLang="en-US">
              <a:solidFill>
                <a:schemeClr val="tx1"/>
              </a:solidFill>
              <a:latin typeface="Times New Roman" panose="02020603050405020304" charset="0"/>
              <a:cs typeface="Times New Roman" panose="02020603050405020304" charset="0"/>
            </a:endParaRPr>
          </a:p>
          <a:p>
            <a:r>
              <a:rPr lang="en-US" altLang="en-US" b="1">
                <a:solidFill>
                  <a:schemeClr val="tx1"/>
                </a:solidFill>
                <a:latin typeface="Times New Roman" panose="02020603050405020304" charset="0"/>
                <a:cs typeface="Times New Roman" panose="02020603050405020304" charset="0"/>
              </a:rPr>
              <a:t>Feasibility:</a:t>
            </a:r>
            <a:r>
              <a:rPr lang="en-US" altLang="en-US">
                <a:solidFill>
                  <a:schemeClr val="tx1"/>
                </a:solidFill>
                <a:latin typeface="Times New Roman" panose="02020603050405020304" charset="0"/>
                <a:cs typeface="Times New Roman" panose="02020603050405020304" charset="0"/>
              </a:rPr>
              <a:t> Time, resources, and tools should be available</a:t>
            </a:r>
            <a:endParaRPr lang="en-US" altLang="en-US">
              <a:solidFill>
                <a:schemeClr val="tx1"/>
              </a:solidFill>
              <a:latin typeface="Times New Roman" panose="02020603050405020304" charset="0"/>
              <a:cs typeface="Times New Roman" panose="02020603050405020304" charset="0"/>
            </a:endParaRPr>
          </a:p>
          <a:p>
            <a:r>
              <a:rPr lang="en-US" altLang="en-US" b="1">
                <a:solidFill>
                  <a:schemeClr val="tx1"/>
                </a:solidFill>
                <a:latin typeface="Times New Roman" panose="02020603050405020304" charset="0"/>
                <a:cs typeface="Times New Roman" panose="02020603050405020304" charset="0"/>
              </a:rPr>
              <a:t>Interest of researcher:</a:t>
            </a:r>
            <a:r>
              <a:rPr lang="en-US" altLang="en-US">
                <a:solidFill>
                  <a:schemeClr val="tx1"/>
                </a:solidFill>
                <a:latin typeface="Times New Roman" panose="02020603050405020304" charset="0"/>
                <a:cs typeface="Times New Roman" panose="02020603050405020304" charset="0"/>
              </a:rPr>
              <a:t> The researcher should be motivated</a:t>
            </a:r>
            <a:endParaRPr lang="en-US" altLang="en-US">
              <a:solidFill>
                <a:schemeClr val="tx1"/>
              </a:solidFill>
              <a:latin typeface="Times New Roman" panose="02020603050405020304" charset="0"/>
              <a:cs typeface="Times New Roman" panose="02020603050405020304" charset="0"/>
            </a:endParaRPr>
          </a:p>
          <a:p>
            <a:r>
              <a:rPr lang="en-US" altLang="en-US" b="1">
                <a:solidFill>
                  <a:schemeClr val="tx1"/>
                </a:solidFill>
                <a:latin typeface="Times New Roman" panose="02020603050405020304" charset="0"/>
                <a:cs typeface="Times New Roman" panose="02020603050405020304" charset="0"/>
              </a:rPr>
              <a:t>Availability of data:</a:t>
            </a:r>
            <a:r>
              <a:rPr lang="en-US" altLang="en-US">
                <a:solidFill>
                  <a:schemeClr val="tx1"/>
                </a:solidFill>
                <a:latin typeface="Times New Roman" panose="02020603050405020304" charset="0"/>
                <a:cs typeface="Times New Roman" panose="02020603050405020304" charset="0"/>
              </a:rPr>
              <a:t> Sufficient data should be accessible</a:t>
            </a:r>
            <a:endParaRPr lang="en-US" altLang="en-US">
              <a:solidFill>
                <a:schemeClr val="tx1"/>
              </a:solidFill>
              <a:latin typeface="Times New Roman" panose="02020603050405020304" charset="0"/>
              <a:cs typeface="Times New Roman" panose="02020603050405020304" charset="0"/>
            </a:endParaRPr>
          </a:p>
          <a:p>
            <a:r>
              <a:rPr lang="en-US" altLang="en-US" b="1">
                <a:solidFill>
                  <a:schemeClr val="tx1"/>
                </a:solidFill>
                <a:latin typeface="Times New Roman" panose="02020603050405020304" charset="0"/>
                <a:cs typeface="Times New Roman" panose="02020603050405020304" charset="0"/>
              </a:rPr>
              <a:t>Scope for study:</a:t>
            </a:r>
            <a:r>
              <a:rPr lang="en-US" altLang="en-US">
                <a:solidFill>
                  <a:schemeClr val="tx1"/>
                </a:solidFill>
                <a:latin typeface="Times New Roman" panose="02020603050405020304" charset="0"/>
                <a:cs typeface="Times New Roman" panose="02020603050405020304" charset="0"/>
              </a:rPr>
              <a:t> Not too broad or too narrow</a:t>
            </a:r>
            <a:endParaRPr lang="en-US" altLang="en-US">
              <a:solidFill>
                <a:schemeClr val="tx1"/>
              </a:solidFill>
              <a:latin typeface="Times New Roman" panose="02020603050405020304" charset="0"/>
              <a:cs typeface="Times New Roman" panose="02020603050405020304" charset="0"/>
            </a:endParaRPr>
          </a:p>
          <a:p>
            <a:r>
              <a:rPr lang="en-US" altLang="en-US" b="1">
                <a:solidFill>
                  <a:schemeClr val="tx1"/>
                </a:solidFill>
                <a:latin typeface="Times New Roman" panose="02020603050405020304" charset="0"/>
                <a:cs typeface="Times New Roman" panose="02020603050405020304" charset="0"/>
              </a:rPr>
              <a:t>Ethical acceptability:</a:t>
            </a:r>
            <a:r>
              <a:rPr lang="en-US" altLang="en-US">
                <a:solidFill>
                  <a:schemeClr val="tx1"/>
                </a:solidFill>
                <a:latin typeface="Times New Roman" panose="02020603050405020304" charset="0"/>
                <a:cs typeface="Times New Roman" panose="02020603050405020304" charset="0"/>
              </a:rPr>
              <a:t> Should not violate ethical standards</a:t>
            </a:r>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Formulation of Research Problem</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xfrm>
            <a:off x="608330" y="1490345"/>
            <a:ext cx="10968990" cy="4911725"/>
          </a:xfrm>
          <a:ln>
            <a:solidFill>
              <a:schemeClr val="accent6">
                <a:lumMod val="75000"/>
              </a:schemeClr>
            </a:solidFill>
          </a:ln>
        </p:spPr>
        <p:txBody>
          <a:bodyPr>
            <a:noAutofit/>
          </a:bodyPr>
          <a:p>
            <a:pPr marL="0" indent="0">
              <a:buNone/>
            </a:pPr>
            <a:r>
              <a:rPr lang="en-US" altLang="en-US" sz="1600">
                <a:solidFill>
                  <a:schemeClr val="tx1"/>
                </a:solidFill>
                <a:latin typeface="Times New Roman" panose="02020603050405020304" charset="0"/>
                <a:cs typeface="Times New Roman" panose="02020603050405020304" charset="0"/>
              </a:rPr>
              <a:t>Formulation means converting a general idea into a specific, researchable statement or question.</a:t>
            </a:r>
            <a:endParaRPr lang="en-US" altLang="en-US" sz="1600">
              <a:solidFill>
                <a:schemeClr val="tx1"/>
              </a:solidFill>
              <a:latin typeface="Times New Roman" panose="02020603050405020304" charset="0"/>
              <a:cs typeface="Times New Roman" panose="02020603050405020304" charset="0"/>
            </a:endParaRPr>
          </a:p>
          <a:p>
            <a:pPr marL="0" indent="0">
              <a:buNone/>
            </a:pPr>
            <a:r>
              <a:rPr lang="en-US" altLang="en-US" sz="1600" b="1">
                <a:solidFill>
                  <a:schemeClr val="tx1"/>
                </a:solidFill>
                <a:latin typeface="Times New Roman" panose="02020603050405020304" charset="0"/>
                <a:cs typeface="Times New Roman" panose="02020603050405020304" charset="0"/>
              </a:rPr>
              <a:t>Steps in Formulation:</a:t>
            </a:r>
            <a:endParaRPr lang="en-US" altLang="en-US" sz="1600" b="1">
              <a:solidFill>
                <a:schemeClr val="tx1"/>
              </a:solidFill>
              <a:latin typeface="Times New Roman" panose="02020603050405020304" charset="0"/>
              <a:cs typeface="Times New Roman" panose="02020603050405020304" charset="0"/>
            </a:endParaRPr>
          </a:p>
          <a:p>
            <a:r>
              <a:rPr lang="en-US" altLang="en-US" sz="1600">
                <a:solidFill>
                  <a:schemeClr val="tx1"/>
                </a:solidFill>
                <a:latin typeface="Times New Roman" panose="02020603050405020304" charset="0"/>
                <a:cs typeface="Times New Roman" panose="02020603050405020304" charset="0"/>
              </a:rPr>
              <a:t>Identifying a general area of interest</a:t>
            </a:r>
            <a:endParaRPr lang="en-US" altLang="en-US" sz="1600">
              <a:solidFill>
                <a:schemeClr val="tx1"/>
              </a:solidFill>
              <a:latin typeface="Times New Roman" panose="02020603050405020304" charset="0"/>
              <a:cs typeface="Times New Roman" panose="02020603050405020304" charset="0"/>
            </a:endParaRPr>
          </a:p>
          <a:p>
            <a:r>
              <a:rPr lang="en-US" altLang="en-US" sz="1600">
                <a:solidFill>
                  <a:schemeClr val="tx1"/>
                </a:solidFill>
                <a:latin typeface="Times New Roman" panose="02020603050405020304" charset="0"/>
                <a:cs typeface="Times New Roman" panose="02020603050405020304" charset="0"/>
              </a:rPr>
              <a:t>Reviewing literature to find gaps</a:t>
            </a:r>
            <a:endParaRPr lang="en-US" altLang="en-US" sz="1600">
              <a:solidFill>
                <a:schemeClr val="tx1"/>
              </a:solidFill>
              <a:latin typeface="Times New Roman" panose="02020603050405020304" charset="0"/>
              <a:cs typeface="Times New Roman" panose="02020603050405020304" charset="0"/>
            </a:endParaRPr>
          </a:p>
          <a:p>
            <a:r>
              <a:rPr lang="en-US" altLang="en-US" sz="1600">
                <a:solidFill>
                  <a:schemeClr val="tx1"/>
                </a:solidFill>
                <a:latin typeface="Times New Roman" panose="02020603050405020304" charset="0"/>
                <a:cs typeface="Times New Roman" panose="02020603050405020304" charset="0"/>
              </a:rPr>
              <a:t>Narrowing down the topic</a:t>
            </a:r>
            <a:endParaRPr lang="en-US" altLang="en-US" sz="1600">
              <a:solidFill>
                <a:schemeClr val="tx1"/>
              </a:solidFill>
              <a:latin typeface="Times New Roman" panose="02020603050405020304" charset="0"/>
              <a:cs typeface="Times New Roman" panose="02020603050405020304" charset="0"/>
            </a:endParaRPr>
          </a:p>
          <a:p>
            <a:r>
              <a:rPr lang="en-US" altLang="en-US" sz="1600">
                <a:solidFill>
                  <a:schemeClr val="tx1"/>
                </a:solidFill>
                <a:latin typeface="Times New Roman" panose="02020603050405020304" charset="0"/>
                <a:cs typeface="Times New Roman" panose="02020603050405020304" charset="0"/>
              </a:rPr>
              <a:t>Defining the problem clearly</a:t>
            </a:r>
            <a:endParaRPr lang="en-US" altLang="en-US" sz="1600">
              <a:solidFill>
                <a:schemeClr val="tx1"/>
              </a:solidFill>
              <a:latin typeface="Times New Roman" panose="02020603050405020304" charset="0"/>
              <a:cs typeface="Times New Roman" panose="02020603050405020304" charset="0"/>
            </a:endParaRPr>
          </a:p>
          <a:p>
            <a:r>
              <a:rPr lang="en-US" altLang="en-US" sz="1600">
                <a:solidFill>
                  <a:schemeClr val="tx1"/>
                </a:solidFill>
                <a:latin typeface="Times New Roman" panose="02020603050405020304" charset="0"/>
                <a:cs typeface="Times New Roman" panose="02020603050405020304" charset="0"/>
              </a:rPr>
              <a:t>Stating objectives or research questions</a:t>
            </a:r>
            <a:endParaRPr lang="en-US" altLang="en-US" sz="1600">
              <a:solidFill>
                <a:schemeClr val="tx1"/>
              </a:solidFill>
              <a:latin typeface="Times New Roman" panose="02020603050405020304" charset="0"/>
              <a:cs typeface="Times New Roman" panose="02020603050405020304" charset="0"/>
            </a:endParaRPr>
          </a:p>
          <a:p>
            <a:r>
              <a:rPr lang="en-US" altLang="en-US" sz="1600">
                <a:solidFill>
                  <a:schemeClr val="tx1"/>
                </a:solidFill>
                <a:latin typeface="Times New Roman" panose="02020603050405020304" charset="0"/>
                <a:cs typeface="Times New Roman" panose="02020603050405020304" charset="0"/>
              </a:rPr>
              <a:t>Identifying variables</a:t>
            </a:r>
            <a:endParaRPr lang="en-US" altLang="en-US" sz="1600">
              <a:solidFill>
                <a:schemeClr val="tx1"/>
              </a:solidFill>
              <a:latin typeface="Times New Roman" panose="02020603050405020304" charset="0"/>
              <a:cs typeface="Times New Roman" panose="02020603050405020304" charset="0"/>
            </a:endParaRPr>
          </a:p>
          <a:p>
            <a:pPr marL="0" indent="0">
              <a:buNone/>
            </a:pPr>
            <a:r>
              <a:rPr lang="en-US" altLang="en-US" sz="1600">
                <a:solidFill>
                  <a:schemeClr val="tx1"/>
                </a:solidFill>
                <a:latin typeface="Times New Roman" panose="02020603050405020304" charset="0"/>
                <a:cs typeface="Times New Roman" panose="02020603050405020304" charset="0"/>
              </a:rPr>
              <a:t>Example:</a:t>
            </a:r>
            <a:endParaRPr lang="en-US" altLang="en-US" sz="1600">
              <a:solidFill>
                <a:schemeClr val="tx1"/>
              </a:solidFill>
              <a:latin typeface="Times New Roman" panose="02020603050405020304" charset="0"/>
              <a:cs typeface="Times New Roman" panose="02020603050405020304" charset="0"/>
            </a:endParaRPr>
          </a:p>
          <a:p>
            <a:pPr marL="0" indent="0">
              <a:buNone/>
            </a:pPr>
            <a:r>
              <a:rPr lang="en-US" altLang="en-US" sz="1600">
                <a:solidFill>
                  <a:schemeClr val="tx1"/>
                </a:solidFill>
                <a:latin typeface="Times New Roman" panose="02020603050405020304" charset="0"/>
                <a:cs typeface="Times New Roman" panose="02020603050405020304" charset="0"/>
              </a:rPr>
              <a:t>General idea → “Back pain in students”</a:t>
            </a:r>
            <a:endParaRPr lang="en-US" altLang="en-US" sz="1600">
              <a:solidFill>
                <a:schemeClr val="tx1"/>
              </a:solidFill>
              <a:latin typeface="Times New Roman" panose="02020603050405020304" charset="0"/>
              <a:cs typeface="Times New Roman" panose="02020603050405020304" charset="0"/>
            </a:endParaRPr>
          </a:p>
          <a:p>
            <a:pPr marL="0" indent="0">
              <a:buNone/>
            </a:pPr>
            <a:r>
              <a:rPr lang="en-US" altLang="en-US" sz="1600">
                <a:solidFill>
                  <a:schemeClr val="tx1"/>
                </a:solidFill>
                <a:latin typeface="Times New Roman" panose="02020603050405020304" charset="0"/>
                <a:cs typeface="Times New Roman" panose="02020603050405020304" charset="0"/>
              </a:rPr>
              <a:t>Formulated problem → “Effect of posture on low back pain among college students”</a:t>
            </a:r>
            <a:endParaRPr lang="en-US" altLang="en-US" sz="1600">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Variables in Research</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pPr marL="0" indent="0">
              <a:buNone/>
            </a:pPr>
            <a:r>
              <a:rPr lang="en-US" altLang="en-US" sz="2000" b="1">
                <a:solidFill>
                  <a:schemeClr val="tx1"/>
                </a:solidFill>
                <a:latin typeface="Times New Roman" panose="02020603050405020304" charset="0"/>
                <a:cs typeface="Times New Roman" panose="02020603050405020304" charset="0"/>
              </a:rPr>
              <a:t>Independent Variable</a:t>
            </a:r>
            <a:endParaRPr lang="en-US" altLang="en-US" sz="2000" b="1">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The variable that is manipulated or changed by the researcher</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It is the cause factor</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Example: Exercise program, treatment method, study hours</a:t>
            </a:r>
            <a:endParaRPr lang="en-US" altLang="en-US" sz="2000">
              <a:solidFill>
                <a:schemeClr val="tx1"/>
              </a:solidFill>
              <a:latin typeface="Times New Roman" panose="02020603050405020304" charset="0"/>
              <a:cs typeface="Times New Roman" panose="02020603050405020304" charset="0"/>
            </a:endParaRPr>
          </a:p>
          <a:p>
            <a:pPr marL="0" indent="0">
              <a:buNone/>
            </a:pPr>
            <a:r>
              <a:rPr lang="en-US" altLang="en-US" sz="2000" b="1">
                <a:solidFill>
                  <a:schemeClr val="tx1"/>
                </a:solidFill>
                <a:latin typeface="Times New Roman" panose="02020603050405020304" charset="0"/>
                <a:cs typeface="Times New Roman" panose="02020603050405020304" charset="0"/>
              </a:rPr>
              <a:t>Dependent Variable</a:t>
            </a:r>
            <a:endParaRPr lang="en-US" altLang="en-US" sz="2000" b="1">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The variable that is measured or observed as an outcome</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It is the effect factor</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Example: Pain level, exam score, muscle strength</a:t>
            </a:r>
            <a:endParaRPr lang="en-US" altLang="en-US" sz="2000">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custDataLst>
              <p:tags r:id="rId1"/>
            </p:custDataLst>
          </p:nvPr>
        </p:nvSpPr>
        <p:spPr>
          <a:xfrm>
            <a:off x="608330" y="589915"/>
            <a:ext cx="10968990" cy="5659755"/>
          </a:xfrm>
          <a:ln>
            <a:solidFill>
              <a:schemeClr val="accent6">
                <a:lumMod val="75000"/>
              </a:schemeClr>
            </a:solidFill>
          </a:ln>
        </p:spPr>
        <p:txBody>
          <a:bodyPr/>
          <a:p>
            <a:pPr marL="0" indent="0">
              <a:buNone/>
            </a:pPr>
            <a:r>
              <a:rPr lang="en-US" altLang="en-US" sz="2000" b="1">
                <a:solidFill>
                  <a:schemeClr val="tx1"/>
                </a:solidFill>
                <a:latin typeface="Times New Roman" panose="02020603050405020304" charset="0"/>
                <a:cs typeface="Times New Roman" panose="02020603050405020304" charset="0"/>
              </a:rPr>
              <a:t>Confounding Variable</a:t>
            </a:r>
            <a:endParaRPr lang="en-US" altLang="en-US" sz="2000" b="1">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Extra variables that affect both independent and dependent variables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They may distort the results if not controlled</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Example: Age, diet, previous injury, lifestyle habits</a:t>
            </a:r>
            <a:endParaRPr lang="en-US" altLang="en-US" sz="2000">
              <a:solidFill>
                <a:schemeClr val="tx1"/>
              </a:solidFill>
              <a:latin typeface="Times New Roman" panose="02020603050405020304" charset="0"/>
              <a:cs typeface="Times New Roman" panose="02020603050405020304" charset="0"/>
            </a:endParaRPr>
          </a:p>
        </p:txBody>
      </p:sp>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6">
              <a:lumMod val="75000"/>
            </a:schemeClr>
          </a:solidFill>
        </p:spPr>
        <p:txBody>
          <a:bodyPr>
            <a:normAutofit/>
          </a:bodyPr>
          <a:p>
            <a:pPr algn="ctr"/>
            <a:r>
              <a:rPr lang="en-US" altLang="en-US" b="1">
                <a:solidFill>
                  <a:schemeClr val="bg1"/>
                </a:solidFill>
                <a:latin typeface="Times New Roman" panose="02020603050405020304" charset="0"/>
                <a:cs typeface="Times New Roman" panose="02020603050405020304" charset="0"/>
              </a:rPr>
              <a:t>Research Design</a:t>
            </a:r>
            <a:endParaRPr lang="en-US" altLang="en-US" b="1">
              <a:solidFill>
                <a:schemeClr val="bg1"/>
              </a:solidFill>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r>
              <a:rPr lang="en-US" altLang="en-US" sz="2400">
                <a:solidFill>
                  <a:schemeClr val="tx1"/>
                </a:solidFill>
                <a:latin typeface="Times New Roman" panose="02020603050405020304" charset="0"/>
                <a:cs typeface="Times New Roman" panose="02020603050405020304" charset="0"/>
              </a:rPr>
              <a:t>Research design is the overall plan or blueprint of a research study that shows how data will be collected, measured, analyzed, and interpreted.</a:t>
            </a:r>
            <a:endParaRPr lang="en-US" altLang="en-US" sz="2400">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rPr>
              <a:t>In simple words, it is the structure of the research process that ensures the study is conducted systematically and efficiently.</a:t>
            </a:r>
            <a:endParaRPr lang="en-US" altLang="en-US" sz="2400">
              <a:solidFill>
                <a:schemeClr val="tx1"/>
              </a:solidFill>
              <a:latin typeface="Times New Roman" panose="02020603050405020304" charset="0"/>
              <a:cs typeface="Times New Roman" panose="02020603050405020304" charset="0"/>
            </a:endParaRPr>
          </a:p>
          <a:p>
            <a:endParaRPr lang="en-US" altLang="en-US" sz="2400">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Importance of Research Design</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r>
              <a:rPr lang="en-US" altLang="en-US" sz="2000">
                <a:solidFill>
                  <a:schemeClr val="tx1"/>
                </a:solidFill>
                <a:latin typeface="Times New Roman" panose="02020603050405020304" charset="0"/>
                <a:cs typeface="Times New Roman" panose="02020603050405020304" charset="0"/>
              </a:rPr>
              <a:t>Provides clear direction to the research process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Helps in avoiding errors and bias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Ensures proper use of time, money, and resources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Improves validity and reliability of results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Helps in systematic data collection and analysis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Makes research more scientific and objective</a:t>
            </a:r>
            <a:endParaRPr lang="en-US" altLang="en-US" sz="2000">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Types of Research Design</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normAutofit lnSpcReduction="10000"/>
          </a:bodyPr>
          <a:p>
            <a:pPr marL="0" indent="0">
              <a:buNone/>
            </a:pPr>
            <a:r>
              <a:rPr lang="en-US" altLang="en-US" b="1">
                <a:solidFill>
                  <a:schemeClr val="tx1"/>
                </a:solidFill>
                <a:latin typeface="Times New Roman" panose="02020603050405020304" charset="0"/>
                <a:cs typeface="Times New Roman" panose="02020603050405020304" charset="0"/>
              </a:rPr>
              <a:t>Exploratory Research Design</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Used when the problem is not clearly defined</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Helps in gaining basic understanding or insights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Flexible and unstructured</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Example: Exploring causes of student stress</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Descriptive Research Design</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Describes characteristics of a population or phenomenon</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Focuses on what is happening, not why</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Uses surveys, observation, and questionnaires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Example: Study of prevalence of low back pain in students</a:t>
            </a:r>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custDataLst>
              <p:tags r:id="rId1"/>
            </p:custDataLst>
          </p:nvPr>
        </p:nvSpPr>
        <p:spPr>
          <a:xfrm>
            <a:off x="608330" y="609600"/>
            <a:ext cx="10968990" cy="5640070"/>
          </a:xfrm>
          <a:ln>
            <a:solidFill>
              <a:schemeClr val="accent6">
                <a:lumMod val="75000"/>
              </a:schemeClr>
            </a:solidFill>
          </a:ln>
        </p:spPr>
        <p:txBody>
          <a:bodyPr/>
          <a:p>
            <a:pPr marL="0" indent="0">
              <a:buNone/>
            </a:pPr>
            <a:r>
              <a:rPr lang="en-US" altLang="en-US" sz="2000">
                <a:solidFill>
                  <a:schemeClr val="tx1"/>
                </a:solidFill>
                <a:latin typeface="Times New Roman" panose="02020603050405020304" charset="0"/>
                <a:cs typeface="Times New Roman" panose="02020603050405020304" charset="0"/>
              </a:rPr>
              <a:t>Experimental Research Design</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Used to establish cause and effect relationship</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Researcher manipulates independent variable</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Includes control and experimental groups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Example: Effect of exercise therapy on pain reduction</a:t>
            </a:r>
            <a:endParaRPr lang="en-US" altLang="en-US" sz="2000">
              <a:solidFill>
                <a:schemeClr val="tx1"/>
              </a:solidFill>
              <a:latin typeface="Times New Roman" panose="02020603050405020304" charset="0"/>
              <a:cs typeface="Times New Roman" panose="02020603050405020304" charset="0"/>
            </a:endParaRPr>
          </a:p>
        </p:txBody>
      </p:sp>
    </p:spTree>
    <p:custDataLst>
      <p:tags r:id="rId2"/>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Features of a Good Research Design</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r>
              <a:rPr lang="en-US" altLang="en-US" sz="2000">
                <a:solidFill>
                  <a:schemeClr val="tx1"/>
                </a:solidFill>
                <a:latin typeface="Times New Roman" panose="02020603050405020304" charset="0"/>
                <a:cs typeface="Times New Roman" panose="02020603050405020304" charset="0"/>
              </a:rPr>
              <a:t>Clear objectives: Well-defined aims of the study</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Flexibility: Can adapt to minor changes if needed</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Control of variables: Minimizes confounding factors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Validity: Measures what it is supposed to measure</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Reliability: Produces consistent results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Economical: Uses minimum time and resources effectively</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Systematic structure: Follows logical steps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Replicable: Can be repeated by others with similar results</a:t>
            </a:r>
            <a:endParaRPr lang="en-US" altLang="en-US" sz="2000">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6">
              <a:lumMod val="75000"/>
            </a:schemeClr>
          </a:solidFill>
        </p:spPr>
        <p:txBody>
          <a:bodyPr>
            <a:normAutofit/>
          </a:bodyPr>
          <a:p>
            <a:pPr algn="ctr"/>
            <a:r>
              <a:rPr lang="en-US" altLang="en-US" b="1">
                <a:solidFill>
                  <a:schemeClr val="bg1"/>
                </a:solidFill>
                <a:latin typeface="Times New Roman" panose="02020603050405020304" charset="0"/>
                <a:cs typeface="Times New Roman" panose="02020603050405020304" charset="0"/>
              </a:rPr>
              <a:t>Hypothesis</a:t>
            </a:r>
            <a:endParaRPr lang="en-US" altLang="en-US" b="1">
              <a:solidFill>
                <a:schemeClr val="bg1"/>
              </a:solidFill>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r>
              <a:rPr lang="en-US" altLang="en-US">
                <a:solidFill>
                  <a:schemeClr val="tx1"/>
                </a:solidFill>
                <a:latin typeface="Times New Roman" panose="02020603050405020304" charset="0"/>
                <a:cs typeface="Times New Roman" panose="02020603050405020304" charset="0"/>
              </a:rPr>
              <a:t>A hypothesis is a clear, testable statement or assumption about the relationship between two or more variables that can be verified through research.</a:t>
            </a:r>
            <a:endParaRPr lang="en-US" altLang="en-US">
              <a:solidFill>
                <a:schemeClr val="tx1"/>
              </a:solidFill>
              <a:latin typeface="Times New Roman" panose="02020603050405020304" charset="0"/>
              <a:cs typeface="Times New Roman" panose="02020603050405020304" charset="0"/>
            </a:endParaRPr>
          </a:p>
          <a:p>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In simple words, it is a prediction or educated guess that can be tested scientifically.</a:t>
            </a:r>
            <a:endParaRPr lang="en-US" altLang="en-US">
              <a:solidFill>
                <a:schemeClr val="tx1"/>
              </a:solidFill>
              <a:latin typeface="Times New Roman" panose="02020603050405020304" charset="0"/>
              <a:cs typeface="Times New Roman" panose="02020603050405020304" charset="0"/>
            </a:endParaRPr>
          </a:p>
          <a:p>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Example: “Exercise reduces low back pain.”</a:t>
            </a:r>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Types of Hypothesis</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normAutofit lnSpcReduction="10000"/>
          </a:bodyPr>
          <a:p>
            <a:pPr marL="0" indent="0">
              <a:buNone/>
            </a:pPr>
            <a:r>
              <a:rPr lang="en-US" altLang="en-US" b="1">
                <a:solidFill>
                  <a:schemeClr val="tx1"/>
                </a:solidFill>
                <a:latin typeface="Times New Roman" panose="02020603050405020304" charset="0"/>
                <a:cs typeface="Times New Roman" panose="02020603050405020304" charset="0"/>
              </a:rPr>
              <a:t>Null Hypothesis (H₀)</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States that there is no relationship or no difference between variables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It is the hypothesis that is tested statistically</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Example:</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“Exercise has no effect on low back pain.”</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Alternative Hypothesis (H₁ / Hₐ)</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States that there is a relationship or difference between variables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It is what the researcher expects to prove</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Example:</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“Exercise reduces low back pain.”</a:t>
            </a:r>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Characteristics of a Good Hypothesis</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pPr marL="0" indent="0">
              <a:buNone/>
            </a:pPr>
            <a:r>
              <a:rPr lang="en-US" altLang="en-US" sz="2000">
                <a:solidFill>
                  <a:schemeClr val="tx1"/>
                </a:solidFill>
                <a:latin typeface="Times New Roman" panose="02020603050405020304" charset="0"/>
                <a:cs typeface="Times New Roman" panose="02020603050405020304" charset="0"/>
              </a:rPr>
              <a:t>A good hypothesis should be:</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Clear and precise</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Testable and verifiable</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Simple and specific</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Based on existing knowledge or theory</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Logically consistent</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Measurable (variables can be observed/quantified)</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Predictive in nature</a:t>
            </a:r>
            <a:endParaRPr lang="en-US" altLang="en-US" sz="2000">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Hypothesis Testing (Basic Idea)</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normAutofit fontScale="90000" lnSpcReduction="20000"/>
          </a:bodyPr>
          <a:p>
            <a:r>
              <a:rPr lang="en-US" altLang="en-US">
                <a:solidFill>
                  <a:schemeClr val="tx1"/>
                </a:solidFill>
                <a:latin typeface="Times New Roman" panose="02020603050405020304" charset="0"/>
                <a:cs typeface="Times New Roman" panose="02020603050405020304" charset="0"/>
              </a:rPr>
              <a:t>Hypothesis testing is a statistical method used to determine whether a hypothesis is supported by data or not.</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Basic Steps:</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Formulate Null (H₀) and Alternative (H₁) hypotheses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Collect data through study</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Apply statistical tests (e.g., t-test, chi-square)</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Compare results with significance level (p-value)</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Decision:</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Reject H₀ → Accept H₁</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Fail to reject H₀ → No significant evidence</a:t>
            </a:r>
            <a:endParaRPr lang="en-US" altLang="en-US">
              <a:solidFill>
                <a:schemeClr val="tx1"/>
              </a:solidFill>
              <a:latin typeface="Times New Roman" panose="02020603050405020304" charset="0"/>
              <a:cs typeface="Times New Roman" panose="02020603050405020304" charset="0"/>
            </a:endParaRPr>
          </a:p>
          <a:p>
            <a:pPr marL="0" indent="0">
              <a:buNone/>
            </a:pPr>
            <a:r>
              <a:rPr lang="zh-CN" altLang="en-US">
                <a:solidFill>
                  <a:schemeClr val="tx1"/>
                </a:solidFill>
                <a:latin typeface="Times New Roman" panose="02020603050405020304" charset="0"/>
                <a:cs typeface="Times New Roman" panose="02020603050405020304" charset="0"/>
              </a:rPr>
              <a:t> </a:t>
            </a:r>
            <a:r>
              <a:rPr lang="en-US" altLang="en-US">
                <a:solidFill>
                  <a:schemeClr val="tx1"/>
                </a:solidFill>
                <a:latin typeface="Times New Roman" panose="02020603050405020304" charset="0"/>
                <a:cs typeface="Times New Roman" panose="02020603050405020304" charset="0"/>
              </a:rPr>
              <a:t>Example:</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If exercise significantly reduces pain score → reject H₀</a:t>
            </a:r>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6">
              <a:lumMod val="75000"/>
            </a:schemeClr>
          </a:solidFill>
        </p:spPr>
        <p:txBody>
          <a:bodyPr/>
          <a:p>
            <a:pPr algn="ctr"/>
            <a:r>
              <a:rPr lang="en-US" altLang="en-US" b="1">
                <a:solidFill>
                  <a:schemeClr val="bg1"/>
                </a:solidFill>
                <a:latin typeface="Times New Roman" panose="02020603050405020304" charset="0"/>
                <a:cs typeface="Times New Roman" panose="02020603050405020304" charset="0"/>
              </a:rPr>
              <a:t>Sampling Techniques</a:t>
            </a:r>
            <a:endParaRPr lang="en-US" altLang="en-US" b="1">
              <a:solidFill>
                <a:schemeClr val="bg1"/>
              </a:solidFill>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normAutofit/>
          </a:bodyPr>
          <a:p>
            <a:pPr marL="0" indent="0">
              <a:buNone/>
            </a:pPr>
            <a:r>
              <a:rPr lang="en-US" altLang="en-US" b="1">
                <a:solidFill>
                  <a:schemeClr val="tx1"/>
                </a:solidFill>
                <a:latin typeface="Times New Roman" panose="02020603050405020304" charset="0"/>
                <a:cs typeface="Times New Roman" panose="02020603050405020304" charset="0"/>
              </a:rPr>
              <a:t>Population</a:t>
            </a:r>
            <a:r>
              <a:rPr lang="en-US" altLang="en-US">
                <a:solidFill>
                  <a:schemeClr val="tx1"/>
                </a:solidFill>
                <a:latin typeface="Times New Roman" panose="02020603050405020304" charset="0"/>
                <a:cs typeface="Times New Roman" panose="02020603050405020304" charset="0"/>
              </a:rPr>
              <a:t>: Population refers to the entire group of individuals or items that the researcher is interested in studying.</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It includes all members of a defined group</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It can be large or small</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Example: All physiotherapy students in India</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Sample:</a:t>
            </a:r>
            <a:r>
              <a:rPr lang="en-US" altLang="en-US">
                <a:solidFill>
                  <a:schemeClr val="tx1"/>
                </a:solidFill>
                <a:latin typeface="Times New Roman" panose="02020603050405020304" charset="0"/>
                <a:cs typeface="Times New Roman" panose="02020603050405020304" charset="0"/>
              </a:rPr>
              <a:t> A sample is a small part or subset of the population selected for study.</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It represents the population</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Used when studying the whole population is not possible</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Example: 200 physiotherapy students selected from colleges</a:t>
            </a:r>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Probability Sampling</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normAutofit lnSpcReduction="20000"/>
          </a:bodyPr>
          <a:p>
            <a:r>
              <a:rPr lang="en-US" altLang="en-US">
                <a:solidFill>
                  <a:schemeClr val="tx1"/>
                </a:solidFill>
                <a:latin typeface="Times New Roman" panose="02020603050405020304" charset="0"/>
                <a:cs typeface="Times New Roman" panose="02020603050405020304" charset="0"/>
              </a:rPr>
              <a:t>Probability sampling is a method in which every member of the population has a known and equal chance of being selected.</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(a) Simple Random Sampling</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Every individual has an equal chance</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Selection is random (lottery method)</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Example: Drawing names from a box</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(b) Stratified Sampling</a:t>
            </a:r>
            <a:endParaRPr lang="en-US" altLang="en-US" b="1">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Population is divided into subgroups (strata)</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Sample is taken from each group</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Ensures representation of all groups</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Example: Selecting students from each year of study</a:t>
            </a:r>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custDataLst>
              <p:tags r:id="rId1"/>
            </p:custDataLst>
          </p:nvPr>
        </p:nvSpPr>
        <p:spPr>
          <a:xfrm>
            <a:off x="608330" y="571500"/>
            <a:ext cx="10968990" cy="5678170"/>
          </a:xfrm>
          <a:ln>
            <a:solidFill>
              <a:schemeClr val="accent6">
                <a:lumMod val="75000"/>
              </a:schemeClr>
            </a:solidFill>
          </a:ln>
        </p:spPr>
        <p:txBody>
          <a:bodyPr/>
          <a:p>
            <a:pPr marL="0" indent="0">
              <a:buNone/>
            </a:pPr>
            <a:r>
              <a:rPr lang="en-US" altLang="en-US" b="1">
                <a:solidFill>
                  <a:schemeClr val="tx1"/>
                </a:solidFill>
                <a:latin typeface="Times New Roman" panose="02020603050405020304" charset="0"/>
                <a:cs typeface="Times New Roman" panose="02020603050405020304" charset="0"/>
              </a:rPr>
              <a:t>(c) Cluster Sampling</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Population is divided into clusters (groups)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Entire clusters are randomly selected</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Example: Selecting whole colleges instead of individual students</a:t>
            </a:r>
            <a:endParaRPr lang="en-US" altLang="en-US">
              <a:solidFill>
                <a:schemeClr val="tx1"/>
              </a:solidFill>
              <a:latin typeface="Times New Roman" panose="02020603050405020304" charset="0"/>
              <a:cs typeface="Times New Roman" panose="02020603050405020304" charset="0"/>
            </a:endParaRPr>
          </a:p>
        </p:txBody>
      </p:sp>
    </p:spTree>
    <p:custDataLst>
      <p:tags r:id="rId2"/>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Non-Probability Sampling</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normAutofit fontScale="90000" lnSpcReduction="20000"/>
          </a:bodyPr>
          <a:p>
            <a:pPr marL="0" indent="0">
              <a:buNone/>
            </a:pPr>
            <a:r>
              <a:rPr lang="en-US" altLang="en-US">
                <a:solidFill>
                  <a:schemeClr val="tx1"/>
                </a:solidFill>
                <a:latin typeface="Times New Roman" panose="02020603050405020304" charset="0"/>
                <a:cs typeface="Times New Roman" panose="02020603050405020304" charset="0"/>
              </a:rPr>
              <a:t>Non-probability sampling is a method in which not all individuals have a known or equal chance of selection.</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(a) Convenience Sampling</a:t>
            </a:r>
            <a:endParaRPr lang="en-US" altLang="en-US" b="1">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Selection based on ease of access</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Example: Students who are easily available in class</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(b) Purposive Sampling</a:t>
            </a:r>
            <a:endParaRPr lang="en-US" altLang="en-US" b="1">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Researcher selects participants based on purpose or judgment</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Example: Selecting only athletes for sports injury study</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(c) Snowball Sampling</a:t>
            </a:r>
            <a:endParaRPr lang="en-US" altLang="en-US" b="1">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Existing participants help in finding new participants</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Useful for hard-to-reach populations</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Example: Patients with rare diseases referring others</a:t>
            </a:r>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Sampling Errors</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r>
              <a:rPr lang="en-US" altLang="en-US">
                <a:solidFill>
                  <a:schemeClr val="tx1"/>
                </a:solidFill>
                <a:latin typeface="Times New Roman" panose="02020603050405020304" charset="0"/>
                <a:cs typeface="Times New Roman" panose="02020603050405020304" charset="0"/>
              </a:rPr>
              <a:t>Sampling errors are differences between sample results and true population values.</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Types of Sampling Errors:</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Random Sampling Error: Occurs due to chance variation</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Systematic Error (Bias): Occurs due to faulty sampling method</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Causes of Sampling Errors: </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Small sample size</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Improper sampling method</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Biased selection</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Incomplete population list</a:t>
            </a:r>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custDataLst>
              <p:tags r:id="rId1"/>
            </p:custDataLst>
          </p:nvPr>
        </p:nvSpPr>
        <p:spPr>
          <a:xfrm>
            <a:off x="608330" y="676910"/>
            <a:ext cx="10968990" cy="5572760"/>
          </a:xfrm>
          <a:ln>
            <a:solidFill>
              <a:schemeClr val="accent6">
                <a:lumMod val="75000"/>
              </a:schemeClr>
            </a:solidFill>
          </a:ln>
        </p:spPr>
        <p:txBody>
          <a:bodyPr/>
          <a:p>
            <a:pPr marL="0" indent="0">
              <a:buNone/>
            </a:pPr>
            <a:r>
              <a:rPr lang="en-US" altLang="en-US" sz="2000" b="1">
                <a:solidFill>
                  <a:schemeClr val="tx1"/>
                </a:solidFill>
                <a:latin typeface="Times New Roman" panose="02020603050405020304" charset="0"/>
                <a:cs typeface="Times New Roman" panose="02020603050405020304" charset="0"/>
              </a:rPr>
              <a:t>How to Reduce Sampling Errors</a:t>
            </a:r>
            <a:endParaRPr lang="en-US" altLang="en-US" sz="2000" b="1">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Increase sample size</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Use proper random sampling</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Ensure proper representation</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Avoid bias in selection</a:t>
            </a:r>
            <a:endParaRPr lang="en-US" altLang="en-US" sz="2000">
              <a:solidFill>
                <a:schemeClr val="tx1"/>
              </a:solidFill>
              <a:latin typeface="Times New Roman" panose="02020603050405020304" charset="0"/>
              <a:cs typeface="Times New Roman" panose="02020603050405020304" charset="0"/>
            </a:endParaRPr>
          </a:p>
        </p:txBody>
      </p:sp>
    </p:spTree>
    <p:custDataLst>
      <p:tags r:id="rId2"/>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6">
              <a:lumMod val="75000"/>
            </a:schemeClr>
          </a:solidFill>
        </p:spPr>
        <p:txBody>
          <a:bodyPr/>
          <a:p>
            <a:pPr algn="ctr"/>
            <a:r>
              <a:rPr lang="en-US" altLang="en-US" b="1">
                <a:solidFill>
                  <a:schemeClr val="bg1"/>
                </a:solidFill>
                <a:latin typeface="Times New Roman" panose="02020603050405020304" charset="0"/>
                <a:cs typeface="Times New Roman" panose="02020603050405020304" charset="0"/>
              </a:rPr>
              <a:t>Data Collection</a:t>
            </a:r>
            <a:endParaRPr lang="en-US" altLang="en-US" b="1">
              <a:solidFill>
                <a:schemeClr val="bg1"/>
              </a:solidFill>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r>
              <a:rPr lang="en-US" altLang="en-US" sz="2000">
                <a:latin typeface="Times New Roman" panose="02020603050405020304" charset="0"/>
                <a:cs typeface="Times New Roman" panose="02020603050405020304" charset="0"/>
              </a:rPr>
              <a:t>Data collection is the systematic process of gathering information from different sources to answer research questions, test hypotheses, and analyze results.</a:t>
            </a:r>
            <a:endParaRPr lang="en-US" altLang="en-US" sz="2000">
              <a:latin typeface="Times New Roman" panose="02020603050405020304" charset="0"/>
              <a:cs typeface="Times New Roman" panose="02020603050405020304" charset="0"/>
            </a:endParaRPr>
          </a:p>
          <a:p>
            <a:r>
              <a:rPr lang="en-US" altLang="en-US" sz="2000">
                <a:latin typeface="Times New Roman" panose="02020603050405020304" charset="0"/>
                <a:cs typeface="Times New Roman" panose="02020603050405020304" charset="0"/>
              </a:rPr>
              <a:t>In simple words, it is the process of collecting facts, figures, or observations for research work.</a:t>
            </a:r>
            <a:endParaRPr lang="en-US" altLang="en-US" sz="2000">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xfrm>
            <a:off x="608330" y="416560"/>
            <a:ext cx="10968990" cy="677545"/>
          </a:xfrm>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Types of Data</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xfrm>
            <a:off x="608330" y="1289685"/>
            <a:ext cx="10968990" cy="5151755"/>
          </a:xfrm>
          <a:ln>
            <a:solidFill>
              <a:schemeClr val="accent6">
                <a:lumMod val="75000"/>
              </a:schemeClr>
            </a:solidFill>
          </a:ln>
        </p:spPr>
        <p:txBody>
          <a:bodyPr>
            <a:noAutofit/>
          </a:bodyPr>
          <a:p>
            <a:pPr marL="0" indent="0">
              <a:buNone/>
            </a:pPr>
            <a:r>
              <a:rPr lang="en-US" altLang="en-US" b="1">
                <a:solidFill>
                  <a:schemeClr val="tx1"/>
                </a:solidFill>
                <a:latin typeface="Times New Roman" panose="02020603050405020304" charset="0"/>
                <a:cs typeface="Times New Roman" panose="02020603050405020304" charset="0"/>
              </a:rPr>
              <a:t>(a) Primary Data:</a:t>
            </a:r>
            <a:r>
              <a:rPr lang="en-US" altLang="en-US">
                <a:solidFill>
                  <a:schemeClr val="tx1"/>
                </a:solidFill>
                <a:latin typeface="Times New Roman" panose="02020603050405020304" charset="0"/>
                <a:cs typeface="Times New Roman" panose="02020603050405020304" charset="0"/>
              </a:rPr>
              <a:t> Primary data is first-hand data collected directly by the researcher for a specific study.</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Original and fresh data</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More accurate and relevant</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Time-consuming and costly</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Example: Survey conducted by researcher on student posture habits</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(b) Secondary Data:</a:t>
            </a:r>
            <a:r>
              <a:rPr lang="en-US" altLang="en-US">
                <a:solidFill>
                  <a:schemeClr val="tx1"/>
                </a:solidFill>
                <a:latin typeface="Times New Roman" panose="02020603050405020304" charset="0"/>
                <a:cs typeface="Times New Roman" panose="02020603050405020304" charset="0"/>
              </a:rPr>
              <a:t> Secondary data is data already collected and published by others.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Already available data</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Less time and cost required</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May not be fully specific to the study</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Example: Data from books, journals, WHO reports, hospital records</a:t>
            </a:r>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Methods of Data Collection</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xfrm>
            <a:off x="608330" y="1490345"/>
            <a:ext cx="5239385" cy="4730750"/>
          </a:xfrm>
          <a:ln>
            <a:solidFill>
              <a:schemeClr val="accent6">
                <a:lumMod val="75000"/>
              </a:schemeClr>
            </a:solidFill>
          </a:ln>
        </p:spPr>
        <p:txBody>
          <a:bodyPr/>
          <a:p>
            <a:pPr marL="0" indent="0">
              <a:buNone/>
            </a:pPr>
            <a:r>
              <a:rPr lang="en-US" altLang="en-US" sz="2000" b="1">
                <a:solidFill>
                  <a:schemeClr val="tx1"/>
                </a:solidFill>
                <a:latin typeface="Times New Roman" panose="02020603050405020304" charset="0"/>
                <a:cs typeface="Times New Roman" panose="02020603050405020304" charset="0"/>
              </a:rPr>
              <a:t>(a) Questionnaire Method</a:t>
            </a:r>
            <a:endParaRPr lang="en-US" altLang="en-US" sz="2000" b="1">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A set of written questions given to respondents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Can be open-ended or closed-ended</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Cost-effective and easy to administer</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Suitable for large samples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Example: Survey on lifestyle habits of students</a:t>
            </a:r>
            <a:endParaRPr lang="en-US" altLang="en-US" sz="2000">
              <a:solidFill>
                <a:schemeClr val="tx1"/>
              </a:solidFill>
              <a:latin typeface="Times New Roman" panose="02020603050405020304" charset="0"/>
              <a:cs typeface="Times New Roman" panose="02020603050405020304" charset="0"/>
            </a:endParaRPr>
          </a:p>
          <a:p>
            <a:endParaRPr lang="en-US" altLang="en-US" sz="2000">
              <a:solidFill>
                <a:schemeClr val="tx1"/>
              </a:solidFill>
              <a:latin typeface="Times New Roman" panose="02020603050405020304" charset="0"/>
              <a:cs typeface="Times New Roman" panose="02020603050405020304" charset="0"/>
            </a:endParaRPr>
          </a:p>
        </p:txBody>
      </p:sp>
      <p:sp>
        <p:nvSpPr>
          <p:cNvPr id="4" name="Content Placeholder 2"/>
          <p:cNvSpPr>
            <a:spLocks noGrp="1"/>
          </p:cNvSpPr>
          <p:nvPr>
            <p:custDataLst>
              <p:tags r:id="rId3"/>
            </p:custDataLst>
          </p:nvPr>
        </p:nvSpPr>
        <p:spPr>
          <a:xfrm>
            <a:off x="6233795" y="1490345"/>
            <a:ext cx="4970780" cy="4731385"/>
          </a:xfrm>
          <a:prstGeom prst="rect">
            <a:avLst/>
          </a:prstGeom>
          <a:ln>
            <a:solidFill>
              <a:schemeClr val="accent6">
                <a:lumMod val="75000"/>
              </a:schemeClr>
            </a:solidFill>
          </a:ln>
        </p:spPr>
        <p:txBody>
          <a:bodyPr vert="horz" lIns="90000" tIns="46800" rIns="90000" bIns="46800" rtlCol="0">
            <a:no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2000" b="1">
                <a:solidFill>
                  <a:schemeClr val="tx1"/>
                </a:solidFill>
                <a:latin typeface="Times New Roman" panose="02020603050405020304" charset="0"/>
                <a:cs typeface="Times New Roman" panose="02020603050405020304" charset="0"/>
              </a:rPr>
              <a:t>(b) Interview Method</a:t>
            </a:r>
            <a:endParaRPr lang="en-US" altLang="en-US" sz="2000" b="1">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Direct verbal communication between researcher and respondent</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Can be structured, semi-structured, or unstructured</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Provides in-depth information</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Time-consuming but detailed</a:t>
            </a:r>
            <a:endParaRPr lang="en-US" altLang="en-US" sz="2000">
              <a:solidFill>
                <a:schemeClr val="tx1"/>
              </a:solidFill>
              <a:latin typeface="Times New Roman" panose="02020603050405020304" charset="0"/>
              <a:cs typeface="Times New Roman" panose="02020603050405020304" charset="0"/>
            </a:endParaRPr>
          </a:p>
          <a:p>
            <a:r>
              <a:rPr lang="zh-CN" altLang="en-US" sz="2000">
                <a:solidFill>
                  <a:schemeClr val="tx1"/>
                </a:solidFill>
                <a:latin typeface="Times New Roman" panose="02020603050405020304" charset="0"/>
                <a:cs typeface="Times New Roman" panose="02020603050405020304" charset="0"/>
              </a:rPr>
              <a:t> </a:t>
            </a:r>
            <a:r>
              <a:rPr lang="en-US" altLang="en-US" sz="2000">
                <a:solidFill>
                  <a:schemeClr val="tx1"/>
                </a:solidFill>
                <a:latin typeface="Times New Roman" panose="02020603050405020304" charset="0"/>
                <a:cs typeface="Times New Roman" panose="02020603050405020304" charset="0"/>
              </a:rPr>
              <a:t>Example: Interview with patients about pain experience</a:t>
            </a:r>
            <a:endParaRPr lang="en-US" altLang="en-US" sz="2000">
              <a:solidFill>
                <a:schemeClr val="tx1"/>
              </a:solidFill>
              <a:latin typeface="Times New Roman" panose="02020603050405020304" charset="0"/>
              <a:cs typeface="Times New Roman" panose="02020603050405020304" charset="0"/>
            </a:endParaRPr>
          </a:p>
        </p:txBody>
      </p:sp>
    </p:spTree>
    <p:custDataLst>
      <p:tags r:id="rId4"/>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custDataLst>
              <p:tags r:id="rId1"/>
            </p:custDataLst>
          </p:nvPr>
        </p:nvSpPr>
        <p:spPr>
          <a:xfrm>
            <a:off x="608330" y="580390"/>
            <a:ext cx="10968990" cy="5669280"/>
          </a:xfrm>
          <a:ln>
            <a:solidFill>
              <a:schemeClr val="accent6">
                <a:lumMod val="75000"/>
              </a:schemeClr>
            </a:solidFill>
          </a:ln>
        </p:spPr>
        <p:txBody>
          <a:bodyPr/>
          <a:p>
            <a:pPr marL="0" indent="0">
              <a:buNone/>
            </a:pPr>
            <a:r>
              <a:rPr lang="en-US" altLang="en-US" sz="2000" b="1">
                <a:solidFill>
                  <a:schemeClr val="tx1"/>
                </a:solidFill>
                <a:latin typeface="Times New Roman" panose="02020603050405020304" charset="0"/>
                <a:cs typeface="Times New Roman" panose="02020603050405020304" charset="0"/>
              </a:rPr>
              <a:t>(c) Observation Method</a:t>
            </a:r>
            <a:endParaRPr lang="en-US" altLang="en-US" sz="2000" b="1">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Data collected by watching and recording behavior or events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Can be participant or non-participant observation</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Useful for real-life behavior study</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Example: Observing posture of students in classroom</a:t>
            </a:r>
            <a:endParaRPr lang="en-US" altLang="en-US" sz="2000">
              <a:solidFill>
                <a:schemeClr val="tx1"/>
              </a:solidFill>
              <a:latin typeface="Times New Roman" panose="02020603050405020304" charset="0"/>
              <a:cs typeface="Times New Roman" panose="02020603050405020304" charset="0"/>
            </a:endParaRPr>
          </a:p>
          <a:p>
            <a:pPr marL="0" indent="0">
              <a:buNone/>
            </a:pPr>
            <a:r>
              <a:rPr lang="en-US" altLang="en-US" sz="2000" b="1">
                <a:solidFill>
                  <a:schemeClr val="tx1"/>
                </a:solidFill>
                <a:latin typeface="Times New Roman" panose="02020603050405020304" charset="0"/>
                <a:cs typeface="Times New Roman" panose="02020603050405020304" charset="0"/>
              </a:rPr>
              <a:t>(d) Survey Method</a:t>
            </a:r>
            <a:endParaRPr lang="en-US" altLang="en-US" sz="2000" b="1">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Collection of data from a large group using questionnaires or interviews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Can be online, face-to-face, or telephone-based</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Useful for descriptive studies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Example: National health survey</a:t>
            </a:r>
            <a:endParaRPr lang="en-US" altLang="en-US" sz="2000">
              <a:solidFill>
                <a:schemeClr val="tx1"/>
              </a:solidFill>
              <a:latin typeface="Times New Roman" panose="02020603050405020304" charset="0"/>
              <a:cs typeface="Times New Roman" panose="02020603050405020304" charset="0"/>
            </a:endParaRPr>
          </a:p>
        </p:txBody>
      </p:sp>
    </p:spTree>
    <p:custDataLst>
      <p:tags r:id="rId2"/>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Tools and Instruments of Data Collection</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pPr marL="0" indent="0">
              <a:buNone/>
            </a:pPr>
            <a:r>
              <a:rPr lang="en-US" altLang="en-US" sz="2000">
                <a:solidFill>
                  <a:schemeClr val="tx1"/>
                </a:solidFill>
                <a:latin typeface="Times New Roman" panose="02020603050405020304" charset="0"/>
                <a:cs typeface="Times New Roman" panose="02020603050405020304" charset="0"/>
              </a:rPr>
              <a:t>Tools are the devices or techniques used to collect data.</a:t>
            </a:r>
            <a:endParaRPr lang="en-US" altLang="en-US" sz="2000">
              <a:solidFill>
                <a:schemeClr val="tx1"/>
              </a:solidFill>
              <a:latin typeface="Times New Roman" panose="02020603050405020304" charset="0"/>
              <a:cs typeface="Times New Roman" panose="02020603050405020304" charset="0"/>
            </a:endParaRPr>
          </a:p>
          <a:p>
            <a:pPr marL="0" indent="0">
              <a:buNone/>
            </a:pPr>
            <a:r>
              <a:rPr lang="en-US" altLang="en-US" sz="2000">
                <a:solidFill>
                  <a:schemeClr val="tx1"/>
                </a:solidFill>
                <a:latin typeface="Times New Roman" panose="02020603050405020304" charset="0"/>
                <a:cs typeface="Times New Roman" panose="02020603050405020304" charset="0"/>
              </a:rPr>
              <a:t>Common Tools: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Questionnaire – Written set of questions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Interview Schedule – Structured format for asking questions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Rating Scales – Measures attitudes or opinions (e.g., Likert scale)</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Checklists – List of items to be checked</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Observation Sheets – Used to record observed behavior</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Tests/Standardized tools – Used in clinical or educational research</a:t>
            </a:r>
            <a:endParaRPr lang="en-US" altLang="en-US" sz="2000">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6">
              <a:lumMod val="75000"/>
            </a:schemeClr>
          </a:solidFill>
        </p:spPr>
        <p:txBody>
          <a:bodyPr/>
          <a:p>
            <a:pPr algn="ctr"/>
            <a:r>
              <a:rPr lang="en-US" altLang="en-US" b="1">
                <a:solidFill>
                  <a:schemeClr val="bg1"/>
                </a:solidFill>
                <a:latin typeface="Times New Roman" panose="02020603050405020304" charset="0"/>
                <a:cs typeface="Times New Roman" panose="02020603050405020304" charset="0"/>
              </a:rPr>
              <a:t>Measurement and Scaling</a:t>
            </a:r>
            <a:endParaRPr lang="en-US" altLang="en-US" b="1">
              <a:solidFill>
                <a:schemeClr val="bg1"/>
              </a:solidFill>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r>
              <a:rPr lang="en-US" altLang="en-US" sz="2400">
                <a:solidFill>
                  <a:schemeClr val="tx1"/>
                </a:solidFill>
                <a:latin typeface="Times New Roman" panose="02020603050405020304" charset="0"/>
                <a:cs typeface="Times New Roman" panose="02020603050405020304" charset="0"/>
              </a:rPr>
              <a:t>Measurement is the process of assigning numbers or symbols to variables according to certain rules.</a:t>
            </a:r>
            <a:endParaRPr lang="en-US" altLang="en-US" sz="2400">
              <a:solidFill>
                <a:schemeClr val="tx1"/>
              </a:solidFill>
              <a:latin typeface="Times New Roman" panose="02020603050405020304" charset="0"/>
              <a:cs typeface="Times New Roman" panose="02020603050405020304" charset="0"/>
            </a:endParaRPr>
          </a:p>
          <a:p>
            <a:endParaRPr lang="en-US" altLang="en-US" sz="2400">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rPr>
              <a:t>Scaling refers to the procedure of creating a continuum or scale to quantify variables like attitudes, opinions, or characteristics.</a:t>
            </a:r>
            <a:endParaRPr lang="en-US" altLang="en-US" sz="2400">
              <a:solidFill>
                <a:schemeClr val="tx1"/>
              </a:solidFill>
              <a:latin typeface="Times New Roman" panose="02020603050405020304" charset="0"/>
              <a:cs typeface="Times New Roman" panose="02020603050405020304" charset="0"/>
            </a:endParaRPr>
          </a:p>
          <a:p>
            <a:endParaRPr lang="en-US" altLang="en-US" sz="2400">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rPr>
              <a:t>In simple words, measurement tells “how much” and scaling helps to “measure properly.”</a:t>
            </a:r>
            <a:endParaRPr lang="en-US" altLang="en-US" sz="2400">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Levels of Measurement</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normAutofit/>
          </a:bodyPr>
          <a:p>
            <a:pPr marL="0" indent="0">
              <a:buNone/>
            </a:pPr>
            <a:r>
              <a:rPr lang="en-US" altLang="en-US" sz="2000" b="1">
                <a:solidFill>
                  <a:schemeClr val="tx1"/>
                </a:solidFill>
                <a:latin typeface="Times New Roman" panose="02020603050405020304" charset="0"/>
                <a:cs typeface="Times New Roman" panose="02020603050405020304" charset="0"/>
              </a:rPr>
              <a:t>(a) Nominal Scale</a:t>
            </a:r>
            <a:endParaRPr lang="en-US" altLang="en-US" sz="2000" b="1">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The lowest level of measurement</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Used for labeling or categorizing data</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No order or ranking</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Examples: Gender (Male/Female), Blood group, Religion</a:t>
            </a:r>
            <a:endParaRPr lang="en-US" altLang="en-US" sz="2000">
              <a:solidFill>
                <a:schemeClr val="tx1"/>
              </a:solidFill>
              <a:latin typeface="Times New Roman" panose="02020603050405020304" charset="0"/>
              <a:cs typeface="Times New Roman" panose="02020603050405020304" charset="0"/>
            </a:endParaRPr>
          </a:p>
          <a:p>
            <a:pPr marL="0" indent="0">
              <a:buNone/>
            </a:pPr>
            <a:r>
              <a:rPr lang="en-US" altLang="en-US" sz="2000" b="1">
                <a:solidFill>
                  <a:schemeClr val="tx1"/>
                </a:solidFill>
                <a:latin typeface="Times New Roman" panose="02020603050405020304" charset="0"/>
                <a:cs typeface="Times New Roman" panose="02020603050405020304" charset="0"/>
              </a:rPr>
              <a:t>(b) Ordinal Scale</a:t>
            </a:r>
            <a:endParaRPr lang="en-US" altLang="en-US" sz="2000" b="1">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Data is ranked or ordered</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Difference between ranks is not equal or known</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Examples: Pain level (mild, moderate, severe), Class rank</a:t>
            </a:r>
            <a:endParaRPr lang="en-US" altLang="en-US" sz="2000">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custDataLst>
              <p:tags r:id="rId1"/>
            </p:custDataLst>
          </p:nvPr>
        </p:nvSpPr>
        <p:spPr>
          <a:xfrm>
            <a:off x="608330" y="715010"/>
            <a:ext cx="10968990" cy="5534660"/>
          </a:xfrm>
          <a:ln>
            <a:solidFill>
              <a:schemeClr val="accent6">
                <a:lumMod val="75000"/>
              </a:schemeClr>
            </a:solidFill>
          </a:ln>
        </p:spPr>
        <p:txBody>
          <a:bodyPr/>
          <a:p>
            <a:pPr marL="0" indent="0">
              <a:buNone/>
            </a:pPr>
            <a:r>
              <a:rPr lang="en-US" altLang="en-US" sz="2000" b="1">
                <a:solidFill>
                  <a:schemeClr val="tx1"/>
                </a:solidFill>
                <a:latin typeface="Times New Roman" panose="02020603050405020304" charset="0"/>
                <a:cs typeface="Times New Roman" panose="02020603050405020304" charset="0"/>
              </a:rPr>
              <a:t>(c) Interval Scale</a:t>
            </a:r>
            <a:endParaRPr lang="en-US" altLang="en-US" sz="2000" b="1">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Has equal intervals between values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No true zero point</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Addition and subtraction are meaningful</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Examples: Temperature (°C, °F), IQ scores</a:t>
            </a:r>
            <a:endParaRPr lang="en-US" altLang="en-US" sz="2000">
              <a:solidFill>
                <a:schemeClr val="tx1"/>
              </a:solidFill>
              <a:latin typeface="Times New Roman" panose="02020603050405020304" charset="0"/>
              <a:cs typeface="Times New Roman" panose="02020603050405020304" charset="0"/>
            </a:endParaRPr>
          </a:p>
          <a:p>
            <a:pPr marL="0" indent="0">
              <a:buNone/>
            </a:pPr>
            <a:r>
              <a:rPr lang="en-US" altLang="en-US" sz="2000" b="1">
                <a:solidFill>
                  <a:schemeClr val="tx1"/>
                </a:solidFill>
                <a:latin typeface="Times New Roman" panose="02020603050405020304" charset="0"/>
                <a:cs typeface="Times New Roman" panose="02020603050405020304" charset="0"/>
              </a:rPr>
              <a:t>(d) Ratio Scale</a:t>
            </a:r>
            <a:endParaRPr lang="en-US" altLang="en-US" sz="2000" b="1">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Has true zero point</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All mathematical operations are possible</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Most accurate level of measurement</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Examples: Height, weight, age, distance</a:t>
            </a:r>
            <a:endParaRPr lang="en-US" altLang="en-US" sz="2000">
              <a:solidFill>
                <a:schemeClr val="tx1"/>
              </a:solidFill>
              <a:latin typeface="Times New Roman" panose="02020603050405020304" charset="0"/>
              <a:cs typeface="Times New Roman" panose="02020603050405020304" charset="0"/>
            </a:endParaRPr>
          </a:p>
        </p:txBody>
      </p:sp>
    </p:spTree>
    <p:custDataLst>
      <p:tags r:id="rId2"/>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Rating Scales</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r>
              <a:rPr lang="en-US" altLang="en-US" sz="2000">
                <a:solidFill>
                  <a:schemeClr val="tx1"/>
                </a:solidFill>
                <a:latin typeface="Times New Roman" panose="02020603050405020304" charset="0"/>
                <a:cs typeface="Times New Roman" panose="02020603050405020304" charset="0"/>
              </a:rPr>
              <a:t>Rating scales are tools used to measure attitudes, opinions, or feelings in a structured way.</a:t>
            </a:r>
            <a:endParaRPr lang="en-US" altLang="en-US" sz="2000">
              <a:solidFill>
                <a:schemeClr val="tx1"/>
              </a:solidFill>
              <a:latin typeface="Times New Roman" panose="02020603050405020304" charset="0"/>
              <a:cs typeface="Times New Roman" panose="02020603050405020304" charset="0"/>
            </a:endParaRPr>
          </a:p>
          <a:p>
            <a:pPr marL="0" indent="0">
              <a:buNone/>
            </a:pPr>
            <a:r>
              <a:rPr lang="en-US" altLang="en-US" sz="2000" b="1">
                <a:solidFill>
                  <a:schemeClr val="tx1"/>
                </a:solidFill>
                <a:latin typeface="Times New Roman" panose="02020603050405020304" charset="0"/>
                <a:cs typeface="Times New Roman" panose="02020603050405020304" charset="0"/>
              </a:rPr>
              <a:t>(a) Likert Scale</a:t>
            </a:r>
            <a:endParaRPr lang="en-US" altLang="en-US" sz="2000" b="1">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Most commonly used scale</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Measures agreement or disagreement</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Usually 5-point or 7-point scale</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Example: Strongly Agree – Agree – Neutral – Disagree – Strongly Disagree</a:t>
            </a:r>
            <a:endParaRPr lang="en-US" altLang="en-US" sz="2000">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custDataLst>
              <p:tags r:id="rId1"/>
            </p:custDataLst>
          </p:nvPr>
        </p:nvSpPr>
        <p:spPr>
          <a:xfrm>
            <a:off x="608330" y="610235"/>
            <a:ext cx="10968990" cy="5639435"/>
          </a:xfrm>
          <a:ln>
            <a:solidFill>
              <a:schemeClr val="accent6">
                <a:lumMod val="75000"/>
              </a:schemeClr>
            </a:solidFill>
          </a:ln>
        </p:spPr>
        <p:txBody>
          <a:bodyPr/>
          <a:p>
            <a:pPr marL="0" indent="0">
              <a:buNone/>
            </a:pPr>
            <a:r>
              <a:rPr lang="en-US" altLang="en-US" sz="2400" b="1">
                <a:solidFill>
                  <a:schemeClr val="tx1"/>
                </a:solidFill>
                <a:latin typeface="Times New Roman" panose="02020603050405020304" charset="0"/>
                <a:cs typeface="Times New Roman" panose="02020603050405020304" charset="0"/>
              </a:rPr>
              <a:t>(b) Semantic Differential Scale</a:t>
            </a:r>
            <a:endParaRPr lang="en-US" altLang="en-US" sz="2400" b="1">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rPr>
              <a:t>Measures meaning of concepts using opposite adjectives</a:t>
            </a:r>
            <a:endParaRPr lang="en-US" altLang="en-US" sz="2400">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rPr>
              <a:t>Example: Good ——— Bad, Strong ——— Weak</a:t>
            </a:r>
            <a:endParaRPr lang="en-US" altLang="en-US" sz="2400">
              <a:solidFill>
                <a:schemeClr val="tx1"/>
              </a:solidFill>
              <a:latin typeface="Times New Roman" panose="02020603050405020304" charset="0"/>
              <a:cs typeface="Times New Roman" panose="02020603050405020304" charset="0"/>
            </a:endParaRPr>
          </a:p>
          <a:p>
            <a:pPr marL="0" indent="0">
              <a:buNone/>
            </a:pPr>
            <a:r>
              <a:rPr lang="en-US" altLang="en-US" sz="2400" b="1">
                <a:solidFill>
                  <a:schemeClr val="tx1"/>
                </a:solidFill>
                <a:latin typeface="Times New Roman" panose="02020603050405020304" charset="0"/>
                <a:cs typeface="Times New Roman" panose="02020603050405020304" charset="0"/>
              </a:rPr>
              <a:t>(c) Numerical Rating Scale</a:t>
            </a:r>
            <a:endParaRPr lang="en-US" altLang="en-US" sz="2400" b="1">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rPr>
              <a:t>Respondent selects a number (e.g., 0–10)</a:t>
            </a:r>
            <a:endParaRPr lang="en-US" altLang="en-US" sz="2400">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rPr>
              <a:t>Example: Pain rating scale</a:t>
            </a:r>
            <a:endParaRPr lang="en-US" altLang="en-US" sz="2400">
              <a:solidFill>
                <a:schemeClr val="tx1"/>
              </a:solidFill>
              <a:latin typeface="Times New Roman" panose="02020603050405020304" charset="0"/>
              <a:cs typeface="Times New Roman" panose="02020603050405020304" charset="0"/>
            </a:endParaRPr>
          </a:p>
        </p:txBody>
      </p:sp>
    </p:spTree>
    <p:custDataLst>
      <p:tags r:id="rId2"/>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Reliability and Validity</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normAutofit/>
          </a:bodyPr>
          <a:p>
            <a:pPr marL="0" indent="0">
              <a:buNone/>
            </a:pPr>
            <a:r>
              <a:rPr lang="en-US" altLang="en-US" b="1">
                <a:solidFill>
                  <a:schemeClr val="tx1"/>
                </a:solidFill>
                <a:latin typeface="Times New Roman" panose="02020603050405020304" charset="0"/>
                <a:cs typeface="Times New Roman" panose="02020603050405020304" charset="0"/>
              </a:rPr>
              <a:t>(a) Reliability</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Reliability means the consistency of a measurement tool.</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If repeated measurements give similar results, the tool is reliable.</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Example: A scale showing same weight every time</a:t>
            </a:r>
            <a:endParaRPr lang="en-US" altLang="en-US">
              <a:solidFill>
                <a:schemeClr val="tx1"/>
              </a:solidFill>
              <a:latin typeface="Times New Roman" panose="02020603050405020304" charset="0"/>
              <a:cs typeface="Times New Roman" panose="02020603050405020304" charset="0"/>
            </a:endParaRPr>
          </a:p>
          <a:p>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Types of Reliability</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Test-retest reliability</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Internal consistency</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Inter-rater reliability</a:t>
            </a:r>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custDataLst>
              <p:tags r:id="rId1"/>
            </p:custDataLst>
          </p:nvPr>
        </p:nvSpPr>
        <p:spPr>
          <a:xfrm>
            <a:off x="608330" y="628650"/>
            <a:ext cx="10968990" cy="5621020"/>
          </a:xfrm>
          <a:ln>
            <a:solidFill>
              <a:schemeClr val="accent6">
                <a:lumMod val="75000"/>
              </a:schemeClr>
            </a:solidFill>
          </a:ln>
        </p:spPr>
        <p:txBody>
          <a:bodyPr>
            <a:normAutofit lnSpcReduction="20000"/>
          </a:bodyPr>
          <a:p>
            <a:pPr marL="0" indent="0">
              <a:buNone/>
            </a:pPr>
            <a:r>
              <a:rPr lang="en-US" altLang="en-US" b="1">
                <a:solidFill>
                  <a:schemeClr val="tx1"/>
                </a:solidFill>
                <a:latin typeface="Times New Roman" panose="02020603050405020304" charset="0"/>
                <a:cs typeface="Times New Roman" panose="02020603050405020304" charset="0"/>
              </a:rPr>
              <a:t>(b) Validity</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Validity means the accuracy of a measurement tool.</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It shows whether the tool measures what it is supposed to measure.</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Example: A pain scale should measure pain, not mood</a:t>
            </a:r>
            <a:endParaRPr lang="en-US" altLang="en-US">
              <a:solidFill>
                <a:schemeClr val="tx1"/>
              </a:solidFill>
              <a:latin typeface="Times New Roman" panose="02020603050405020304" charset="0"/>
              <a:cs typeface="Times New Roman" panose="02020603050405020304" charset="0"/>
            </a:endParaRPr>
          </a:p>
          <a:p>
            <a:pPr marL="0" indent="0">
              <a:buNone/>
            </a:pP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Types of Validity</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Content validity</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Construct validity</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Criterion validity</a:t>
            </a:r>
            <a:endParaRPr lang="en-US" altLang="en-US">
              <a:solidFill>
                <a:schemeClr val="tx1"/>
              </a:solidFill>
              <a:latin typeface="Times New Roman" panose="02020603050405020304" charset="0"/>
              <a:cs typeface="Times New Roman" panose="02020603050405020304" charset="0"/>
            </a:endParaRPr>
          </a:p>
          <a:p>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Quick Fact</a:t>
            </a:r>
            <a:endParaRPr lang="en-US" altLang="en-US" b="1">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Reliability = Consistency</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Validity = Accuracy</a:t>
            </a:r>
            <a:endParaRPr lang="en-US" altLang="en-US">
              <a:solidFill>
                <a:schemeClr val="tx1"/>
              </a:solidFill>
              <a:latin typeface="Times New Roman" panose="02020603050405020304" charset="0"/>
              <a:cs typeface="Times New Roman" panose="02020603050405020304" charset="0"/>
            </a:endParaRPr>
          </a:p>
        </p:txBody>
      </p:sp>
    </p:spTree>
    <p:custDataLst>
      <p:tags r:id="rId2"/>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6">
              <a:lumMod val="75000"/>
            </a:schemeClr>
          </a:solidFill>
        </p:spPr>
        <p:txBody>
          <a:bodyPr/>
          <a:p>
            <a:pPr algn="ctr"/>
            <a:r>
              <a:rPr lang="en-US" altLang="en-US" b="1">
                <a:solidFill>
                  <a:schemeClr val="bg1"/>
                </a:solidFill>
                <a:latin typeface="Times New Roman" panose="02020603050405020304" charset="0"/>
                <a:cs typeface="Times New Roman" panose="02020603050405020304" charset="0"/>
              </a:rPr>
              <a:t>Data Processing</a:t>
            </a:r>
            <a:endParaRPr lang="en-US" altLang="en-US" b="1">
              <a:solidFill>
                <a:schemeClr val="bg1"/>
              </a:solidFill>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r>
              <a:rPr lang="en-US" altLang="en-US" sz="2400">
                <a:solidFill>
                  <a:schemeClr val="tx1"/>
                </a:solidFill>
                <a:latin typeface="Times New Roman" panose="02020603050405020304" charset="0"/>
                <a:cs typeface="Times New Roman" panose="02020603050405020304" charset="0"/>
              </a:rPr>
              <a:t>Data processing is the systematic procedure of converting raw data into meaningful information through editing, coding, classification, tabulation, and presentation.</a:t>
            </a:r>
            <a:endParaRPr lang="en-US" altLang="en-US" sz="2400">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rPr>
              <a:t>In simple words, it is the organization and preparation of collected data for analysis.</a:t>
            </a:r>
            <a:endParaRPr lang="en-US" altLang="en-US" sz="2400">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Steps in Data Processing</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normAutofit/>
          </a:bodyPr>
          <a:p>
            <a:pPr marL="0" indent="0">
              <a:buNone/>
            </a:pPr>
            <a:r>
              <a:rPr lang="en-US" altLang="en-US" sz="2000">
                <a:solidFill>
                  <a:schemeClr val="tx1"/>
                </a:solidFill>
                <a:latin typeface="Times New Roman" panose="02020603050405020304" charset="0"/>
                <a:cs typeface="Times New Roman" panose="02020603050405020304" charset="0"/>
              </a:rPr>
              <a:t>(a) Editing</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Editing is the process of checking and correcting collected data to ensure accuracy, completeness, and consistency.</a:t>
            </a:r>
            <a:endParaRPr lang="en-US" altLang="en-US" sz="2000">
              <a:solidFill>
                <a:schemeClr val="tx1"/>
              </a:solidFill>
              <a:latin typeface="Times New Roman" panose="02020603050405020304" charset="0"/>
              <a:cs typeface="Times New Roman" panose="02020603050405020304" charset="0"/>
            </a:endParaRPr>
          </a:p>
          <a:p>
            <a:pPr marL="0" indent="0">
              <a:buNone/>
            </a:pPr>
            <a:r>
              <a:rPr lang="en-US" altLang="en-US" sz="2000">
                <a:solidFill>
                  <a:schemeClr val="tx1"/>
                </a:solidFill>
                <a:latin typeface="Times New Roman" panose="02020603050405020304" charset="0"/>
                <a:cs typeface="Times New Roman" panose="02020603050405020304" charset="0"/>
              </a:rPr>
              <a:t>Purpose of Editing:</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To remove errors and inconsistencies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To improve accuracy of data</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To ensure completeness of responses</a:t>
            </a:r>
            <a:endParaRPr lang="en-US" altLang="en-US" sz="2000">
              <a:solidFill>
                <a:schemeClr val="tx1"/>
              </a:solidFill>
              <a:latin typeface="Times New Roman" panose="02020603050405020304" charset="0"/>
              <a:cs typeface="Times New Roman" panose="02020603050405020304" charset="0"/>
            </a:endParaRPr>
          </a:p>
          <a:p>
            <a:r>
              <a:rPr lang="zh-CN" altLang="en-US" sz="2000">
                <a:solidFill>
                  <a:schemeClr val="tx1"/>
                </a:solidFill>
                <a:latin typeface="Times New Roman" panose="02020603050405020304" charset="0"/>
                <a:cs typeface="Times New Roman" panose="02020603050405020304" charset="0"/>
              </a:rPr>
              <a:t> </a:t>
            </a:r>
            <a:r>
              <a:rPr lang="en-US" altLang="en-US" sz="2000">
                <a:solidFill>
                  <a:schemeClr val="tx1"/>
                </a:solidFill>
                <a:latin typeface="Times New Roman" panose="02020603050405020304" charset="0"/>
                <a:cs typeface="Times New Roman" panose="02020603050405020304" charset="0"/>
              </a:rPr>
              <a:t>Example: Checking a questionnaire for missing answers</a:t>
            </a:r>
            <a:endParaRPr lang="en-US" altLang="en-US" sz="2000">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custDataLst>
              <p:tags r:id="rId1"/>
            </p:custDataLst>
          </p:nvPr>
        </p:nvSpPr>
        <p:spPr>
          <a:xfrm>
            <a:off x="608330" y="561975"/>
            <a:ext cx="5487670" cy="5687695"/>
          </a:xfrm>
          <a:ln>
            <a:solidFill>
              <a:schemeClr val="accent6">
                <a:lumMod val="75000"/>
              </a:schemeClr>
            </a:solidFill>
          </a:ln>
        </p:spPr>
        <p:txBody>
          <a:bodyPr/>
          <a:p>
            <a:pPr marL="0" indent="0">
              <a:buNone/>
            </a:pPr>
            <a:r>
              <a:rPr lang="en-US" altLang="en-US" b="1">
                <a:solidFill>
                  <a:schemeClr val="tx1"/>
                </a:solidFill>
                <a:latin typeface="Times New Roman" panose="02020603050405020304" charset="0"/>
                <a:cs typeface="Times New Roman" panose="02020603050405020304" charset="0"/>
              </a:rPr>
              <a:t>(b) Coding</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Coding means assigning symbols, numbers, or codes to responses for easy classification and analysis.</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Purpose of Coding:</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Simplifies data entry</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Makes analysis easier</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Helps in statistical processing</a:t>
            </a:r>
            <a:endParaRPr lang="en-US" altLang="en-US">
              <a:solidFill>
                <a:schemeClr val="tx1"/>
              </a:solidFill>
              <a:latin typeface="Times New Roman" panose="02020603050405020304" charset="0"/>
              <a:cs typeface="Times New Roman" panose="02020603050405020304" charset="0"/>
            </a:endParaRPr>
          </a:p>
          <a:p>
            <a:pPr marL="0" indent="0">
              <a:buNone/>
            </a:pP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Example: Male = 1, Female = 2</a:t>
            </a:r>
            <a:endParaRPr lang="en-US" altLang="en-US">
              <a:solidFill>
                <a:schemeClr val="tx1"/>
              </a:solidFill>
              <a:latin typeface="Times New Roman" panose="02020603050405020304" charset="0"/>
              <a:cs typeface="Times New Roman" panose="02020603050405020304" charset="0"/>
            </a:endParaRPr>
          </a:p>
        </p:txBody>
      </p:sp>
      <p:sp>
        <p:nvSpPr>
          <p:cNvPr id="5" name="Content Placeholder 2"/>
          <p:cNvSpPr>
            <a:spLocks noGrp="1"/>
          </p:cNvSpPr>
          <p:nvPr>
            <p:custDataLst>
              <p:tags r:id="rId2"/>
            </p:custDataLst>
          </p:nvPr>
        </p:nvSpPr>
        <p:spPr>
          <a:xfrm>
            <a:off x="6329045" y="561975"/>
            <a:ext cx="5487670" cy="5687695"/>
          </a:xfrm>
          <a:prstGeom prst="rect">
            <a:avLst/>
          </a:prstGeom>
          <a:ln>
            <a:solidFill>
              <a:schemeClr val="accent6">
                <a:lumMod val="75000"/>
              </a:schemeClr>
            </a:solidFill>
          </a:ln>
        </p:spPr>
        <p:txBody>
          <a:bodyPr vert="horz" lIns="90000" tIns="46800" rIns="90000" bIns="46800" rtlCol="0">
            <a:norm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b="1">
                <a:solidFill>
                  <a:schemeClr val="tx1"/>
                </a:solidFill>
              </a:rPr>
              <a:t>(c) Classification</a:t>
            </a:r>
            <a:endParaRPr lang="en-US" altLang="en-US" b="1">
              <a:solidFill>
                <a:schemeClr val="tx1"/>
              </a:solidFill>
            </a:endParaRPr>
          </a:p>
          <a:p>
            <a:r>
              <a:rPr lang="en-US" altLang="en-US">
                <a:solidFill>
                  <a:schemeClr val="tx1"/>
                </a:solidFill>
              </a:rPr>
              <a:t>Classification is the grouping of data into categories based on common characteristics.</a:t>
            </a:r>
            <a:endParaRPr lang="en-US" altLang="en-US">
              <a:solidFill>
                <a:schemeClr val="tx1"/>
              </a:solidFill>
            </a:endParaRPr>
          </a:p>
          <a:p>
            <a:pPr marL="0" indent="0">
              <a:buNone/>
            </a:pPr>
            <a:r>
              <a:rPr lang="en-US" altLang="en-US" b="1">
                <a:solidFill>
                  <a:schemeClr val="tx1"/>
                </a:solidFill>
              </a:rPr>
              <a:t>Types of Classification:</a:t>
            </a:r>
            <a:endParaRPr lang="en-US" altLang="en-US" b="1">
              <a:solidFill>
                <a:schemeClr val="tx1"/>
              </a:solidFill>
            </a:endParaRPr>
          </a:p>
          <a:p>
            <a:r>
              <a:rPr lang="en-US" altLang="en-US">
                <a:solidFill>
                  <a:schemeClr val="tx1"/>
                </a:solidFill>
              </a:rPr>
              <a:t>Qualitative (e.g., gender, blood group)</a:t>
            </a:r>
            <a:endParaRPr lang="en-US" altLang="en-US">
              <a:solidFill>
                <a:schemeClr val="tx1"/>
              </a:solidFill>
            </a:endParaRPr>
          </a:p>
          <a:p>
            <a:r>
              <a:rPr lang="en-US" altLang="en-US">
                <a:solidFill>
                  <a:schemeClr val="tx1"/>
                </a:solidFill>
              </a:rPr>
              <a:t>Quantitative (e.g., age groups, income groups)</a:t>
            </a:r>
            <a:endParaRPr lang="en-US" altLang="en-US">
              <a:solidFill>
                <a:schemeClr val="tx1"/>
              </a:solidFill>
            </a:endParaRPr>
          </a:p>
          <a:p>
            <a:r>
              <a:rPr lang="en-US" altLang="en-US">
                <a:solidFill>
                  <a:schemeClr val="tx1"/>
                </a:solidFill>
              </a:rPr>
              <a:t>Chronological (time-based)</a:t>
            </a:r>
            <a:endParaRPr lang="en-US" altLang="en-US">
              <a:solidFill>
                <a:schemeClr val="tx1"/>
              </a:solidFill>
            </a:endParaRPr>
          </a:p>
          <a:p>
            <a:r>
              <a:rPr lang="en-US" altLang="en-US">
                <a:solidFill>
                  <a:schemeClr val="tx1"/>
                </a:solidFill>
              </a:rPr>
              <a:t>Geographical (location-based)</a:t>
            </a:r>
            <a:endParaRPr lang="en-US" altLang="en-US">
              <a:solidFill>
                <a:schemeClr val="tx1"/>
              </a:solidFill>
            </a:endParaRPr>
          </a:p>
          <a:p>
            <a:r>
              <a:rPr lang="en-US" altLang="en-US">
                <a:solidFill>
                  <a:schemeClr val="tx1"/>
                </a:solidFill>
              </a:rPr>
              <a:t>Example: Grouping patients by age (0–20, 21–40, etc.)</a:t>
            </a:r>
            <a:endParaRPr lang="en-US" altLang="en-US">
              <a:solidFill>
                <a:schemeClr val="tx1"/>
              </a:solidFill>
            </a:endParaRPr>
          </a:p>
        </p:txBody>
      </p:sp>
    </p:spTree>
    <p:custDataLst>
      <p:tags r:id="rId3"/>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Tabulation</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normAutofit/>
          </a:bodyPr>
          <a:p>
            <a:r>
              <a:rPr lang="en-US" altLang="en-US" sz="2000">
                <a:solidFill>
                  <a:schemeClr val="tx1"/>
                </a:solidFill>
                <a:latin typeface="Times New Roman" panose="02020603050405020304" charset="0"/>
                <a:cs typeface="Times New Roman" panose="02020603050405020304" charset="0"/>
              </a:rPr>
              <a:t>Tabulation is the systematic presentation of data in rows and columns.</a:t>
            </a:r>
            <a:endParaRPr lang="en-US" altLang="en-US" sz="2000">
              <a:solidFill>
                <a:schemeClr val="tx1"/>
              </a:solidFill>
              <a:latin typeface="Times New Roman" panose="02020603050405020304" charset="0"/>
              <a:cs typeface="Times New Roman" panose="02020603050405020304" charset="0"/>
            </a:endParaRPr>
          </a:p>
          <a:p>
            <a:pPr marL="0" indent="0">
              <a:buNone/>
            </a:pPr>
            <a:r>
              <a:rPr lang="en-US" altLang="en-US" sz="2000">
                <a:solidFill>
                  <a:schemeClr val="tx1"/>
                </a:solidFill>
                <a:latin typeface="Times New Roman" panose="02020603050405020304" charset="0"/>
                <a:cs typeface="Times New Roman" panose="02020603050405020304" charset="0"/>
              </a:rPr>
              <a:t>Purpose of Tabulation:</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Simplifies large data</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Facilitates comparison</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Helps in statistical analysis</a:t>
            </a:r>
            <a:endParaRPr lang="en-US" altLang="en-US" sz="2000">
              <a:solidFill>
                <a:schemeClr val="tx1"/>
              </a:solidFill>
              <a:latin typeface="Times New Roman" panose="02020603050405020304" charset="0"/>
              <a:cs typeface="Times New Roman" panose="02020603050405020304" charset="0"/>
            </a:endParaRPr>
          </a:p>
          <a:p>
            <a:pPr marL="0" indent="0">
              <a:buNone/>
            </a:pPr>
            <a:r>
              <a:rPr lang="en-US" altLang="en-US" sz="2000">
                <a:solidFill>
                  <a:schemeClr val="tx1"/>
                </a:solidFill>
                <a:latin typeface="Times New Roman" panose="02020603050405020304" charset="0"/>
                <a:cs typeface="Times New Roman" panose="02020603050405020304" charset="0"/>
              </a:rPr>
              <a:t>Types of Tables: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Simple table (one variable)</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Complex table (multiple variables)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Example: Table showing number of students by gender and age group</a:t>
            </a:r>
            <a:endParaRPr lang="en-US" altLang="en-US" sz="2000">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Graphical Representation</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normAutofit fontScale="90000" lnSpcReduction="10000"/>
          </a:bodyPr>
          <a:p>
            <a:r>
              <a:rPr lang="en-US" altLang="en-US">
                <a:solidFill>
                  <a:schemeClr val="tx1"/>
                </a:solidFill>
                <a:latin typeface="Times New Roman" panose="02020603050405020304" charset="0"/>
                <a:cs typeface="Times New Roman" panose="02020603050405020304" charset="0"/>
              </a:rPr>
              <a:t>Graphical representation is the visual presentation of data using charts, graphs, and diagrams.</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Purpose:</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Easy understanding of data</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Quick comparison</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Attractive presentation</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Common Types:</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Bar Graph – Comparison of categories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Pie Chart – Percentage distribution</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Histogram – Frequency distribution</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Line Graph – Trends over time</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Ogive Curve – Cumulative frequency</a:t>
            </a:r>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6">
              <a:lumMod val="75000"/>
            </a:schemeClr>
          </a:solidFill>
        </p:spPr>
        <p:txBody>
          <a:bodyPr/>
          <a:p>
            <a:pPr algn="ctr"/>
            <a:r>
              <a:rPr lang="en-US" altLang="en-US" b="1">
                <a:solidFill>
                  <a:schemeClr val="bg1"/>
                </a:solidFill>
                <a:latin typeface="Times New Roman" panose="02020603050405020304" charset="0"/>
                <a:cs typeface="Times New Roman" panose="02020603050405020304" charset="0"/>
              </a:rPr>
              <a:t>Statistical Analysis (Basic)</a:t>
            </a:r>
            <a:endParaRPr lang="en-US" altLang="en-US" b="1">
              <a:solidFill>
                <a:schemeClr val="bg1"/>
              </a:solidFill>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r>
              <a:rPr lang="en-US" altLang="en-US" sz="2400">
                <a:solidFill>
                  <a:schemeClr val="tx1"/>
                </a:solidFill>
                <a:latin typeface="Times New Roman" panose="02020603050405020304" charset="0"/>
                <a:cs typeface="Times New Roman" panose="02020603050405020304" charset="0"/>
              </a:rPr>
              <a:t>Statistical analysis is the process of organizing, summarizing, interpreting, and drawing conclusions from data using statistical methods.</a:t>
            </a:r>
            <a:endParaRPr lang="en-US" altLang="en-US" sz="2400">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rPr>
              <a:t>In simple words, it helps to make sense of collected data and convert it into meaningful results.</a:t>
            </a:r>
            <a:endParaRPr lang="en-US" altLang="en-US" sz="2400">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Measures of Central Tendency</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xfrm>
            <a:off x="6068060" y="1547495"/>
            <a:ext cx="5174615" cy="4702175"/>
          </a:xfrm>
          <a:ln>
            <a:solidFill>
              <a:schemeClr val="accent6">
                <a:lumMod val="75000"/>
              </a:schemeClr>
            </a:solidFill>
          </a:ln>
        </p:spPr>
        <p:txBody>
          <a:bodyPr>
            <a:normAutofit/>
          </a:bodyPr>
          <a:p>
            <a:pPr marL="0" indent="0">
              <a:buNone/>
            </a:pPr>
            <a:r>
              <a:rPr lang="en-US" altLang="en-US" b="1">
                <a:solidFill>
                  <a:schemeClr val="tx1"/>
                </a:solidFill>
                <a:latin typeface="Times New Roman" panose="02020603050405020304" charset="0"/>
                <a:cs typeface="Times New Roman" panose="02020603050405020304" charset="0"/>
              </a:rPr>
              <a:t>(b) Median</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Middle value when data is arranged in order</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Used when data has extreme values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Example: Income distribution</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(c) Mode</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Most frequently occurring value</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Example: Most common shoe size sold</a:t>
            </a:r>
            <a:endParaRPr lang="en-US" altLang="en-US">
              <a:solidFill>
                <a:schemeClr val="tx1"/>
              </a:solidFill>
              <a:latin typeface="Times New Roman" panose="02020603050405020304" charset="0"/>
              <a:cs typeface="Times New Roman" panose="02020603050405020304" charset="0"/>
            </a:endParaRPr>
          </a:p>
        </p:txBody>
      </p:sp>
      <p:sp>
        <p:nvSpPr>
          <p:cNvPr id="4" name="Content Placeholder 2"/>
          <p:cNvSpPr>
            <a:spLocks noGrp="1"/>
          </p:cNvSpPr>
          <p:nvPr>
            <p:custDataLst>
              <p:tags r:id="rId3"/>
            </p:custDataLst>
          </p:nvPr>
        </p:nvSpPr>
        <p:spPr>
          <a:xfrm>
            <a:off x="735330" y="1547495"/>
            <a:ext cx="5174615" cy="4701540"/>
          </a:xfrm>
          <a:prstGeom prst="rect">
            <a:avLst/>
          </a:prstGeom>
          <a:ln>
            <a:solidFill>
              <a:schemeClr val="accent6">
                <a:lumMod val="75000"/>
              </a:schemeClr>
            </a:solidFill>
          </a:ln>
        </p:spPr>
        <p:txBody>
          <a:bodyPr vert="horz" lIns="90000" tIns="46800" rIns="90000" bIns="46800" rtlCol="0">
            <a:norm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a:solidFill>
                  <a:schemeClr val="tx1"/>
                </a:solidFill>
                <a:latin typeface="Times New Roman" panose="02020603050405020304" charset="0"/>
                <a:cs typeface="Times New Roman" panose="02020603050405020304" charset="0"/>
              </a:rPr>
              <a:t>These are used to find the central or average value of a dataset.</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(a) Mean (Average)</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Sum of all values ÷ number of values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Most commonly used measure</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Example: Average marks of students</a:t>
            </a:r>
            <a:endParaRPr lang="en-US" altLang="en-US">
              <a:solidFill>
                <a:schemeClr val="tx1"/>
              </a:solidFill>
              <a:latin typeface="Times New Roman" panose="02020603050405020304" charset="0"/>
              <a:cs typeface="Times New Roman" panose="02020603050405020304" charset="0"/>
            </a:endParaRPr>
          </a:p>
          <a:p>
            <a:pPr marL="0" indent="0">
              <a:buNone/>
            </a:pPr>
            <a:endParaRPr lang="en-US" altLang="en-US">
              <a:solidFill>
                <a:schemeClr val="tx1"/>
              </a:solidFill>
              <a:latin typeface="Times New Roman" panose="02020603050405020304" charset="0"/>
              <a:cs typeface="Times New Roman" panose="02020603050405020304" charset="0"/>
            </a:endParaRPr>
          </a:p>
        </p:txBody>
      </p:sp>
    </p:spTree>
    <p:custDataLst>
      <p:tags r:id="rId4"/>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Measures of Dispersion</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xfrm>
            <a:off x="608330" y="1490345"/>
            <a:ext cx="5193030" cy="4759325"/>
          </a:xfrm>
          <a:ln>
            <a:solidFill>
              <a:schemeClr val="accent6">
                <a:lumMod val="75000"/>
              </a:schemeClr>
            </a:solidFill>
          </a:ln>
        </p:spPr>
        <p:txBody>
          <a:bodyPr>
            <a:noAutofit/>
          </a:bodyPr>
          <a:p>
            <a:pPr marL="0" indent="0">
              <a:buNone/>
            </a:pPr>
            <a:r>
              <a:rPr lang="en-US" altLang="en-US" sz="2000">
                <a:solidFill>
                  <a:schemeClr val="tx1"/>
                </a:solidFill>
                <a:latin typeface="Times New Roman" panose="02020603050405020304" charset="0"/>
                <a:cs typeface="Times New Roman" panose="02020603050405020304" charset="0"/>
              </a:rPr>
              <a:t>These show the spread or variability of data.</a:t>
            </a:r>
            <a:endParaRPr lang="en-US" altLang="en-US" sz="2000">
              <a:solidFill>
                <a:schemeClr val="tx1"/>
              </a:solidFill>
              <a:latin typeface="Times New Roman" panose="02020603050405020304" charset="0"/>
              <a:cs typeface="Times New Roman" panose="02020603050405020304" charset="0"/>
            </a:endParaRPr>
          </a:p>
          <a:p>
            <a:pPr marL="0" indent="0">
              <a:buNone/>
            </a:pPr>
            <a:r>
              <a:rPr lang="en-US" altLang="en-US" sz="2000" b="1">
                <a:solidFill>
                  <a:schemeClr val="tx1"/>
                </a:solidFill>
                <a:latin typeface="Times New Roman" panose="02020603050405020304" charset="0"/>
                <a:cs typeface="Times New Roman" panose="02020603050405020304" charset="0"/>
              </a:rPr>
              <a:t>(a) Range</a:t>
            </a:r>
            <a:endParaRPr lang="en-US" altLang="en-US" sz="2000" b="1">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Difference between highest and lowest value</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Simple measure of spread</a:t>
            </a:r>
            <a:endParaRPr lang="en-US" altLang="en-US" sz="2000">
              <a:solidFill>
                <a:schemeClr val="tx1"/>
              </a:solidFill>
              <a:latin typeface="Times New Roman" panose="02020603050405020304" charset="0"/>
              <a:cs typeface="Times New Roman" panose="02020603050405020304" charset="0"/>
            </a:endParaRPr>
          </a:p>
          <a:p>
            <a:pPr marL="0" indent="0">
              <a:buNone/>
            </a:pPr>
            <a:r>
              <a:rPr lang="en-US" altLang="en-US" sz="2000" b="1">
                <a:solidFill>
                  <a:schemeClr val="tx1"/>
                </a:solidFill>
                <a:latin typeface="Times New Roman" panose="02020603050405020304" charset="0"/>
                <a:cs typeface="Times New Roman" panose="02020603050405020304" charset="0"/>
              </a:rPr>
              <a:t>(b) Variance</a:t>
            </a:r>
            <a:endParaRPr lang="en-US" altLang="en-US" sz="2000" b="1">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Average of squared deviations from mean</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Shows overall variability in data</a:t>
            </a:r>
            <a:endParaRPr lang="en-US" altLang="en-US" sz="2000">
              <a:solidFill>
                <a:schemeClr val="tx1"/>
              </a:solidFill>
              <a:latin typeface="Times New Roman" panose="02020603050405020304" charset="0"/>
              <a:cs typeface="Times New Roman" panose="02020603050405020304" charset="0"/>
            </a:endParaRPr>
          </a:p>
          <a:p>
            <a:pPr marL="0" indent="0">
              <a:buNone/>
            </a:pPr>
            <a:endParaRPr lang="en-US" altLang="en-US" sz="2000">
              <a:solidFill>
                <a:schemeClr val="tx1"/>
              </a:solidFill>
              <a:latin typeface="Times New Roman" panose="02020603050405020304" charset="0"/>
              <a:cs typeface="Times New Roman" panose="02020603050405020304" charset="0"/>
            </a:endParaRPr>
          </a:p>
        </p:txBody>
      </p:sp>
      <p:sp>
        <p:nvSpPr>
          <p:cNvPr id="6" name="Content Placeholder 2"/>
          <p:cNvSpPr>
            <a:spLocks noGrp="1"/>
          </p:cNvSpPr>
          <p:nvPr>
            <p:custDataLst>
              <p:tags r:id="rId3"/>
            </p:custDataLst>
          </p:nvPr>
        </p:nvSpPr>
        <p:spPr>
          <a:xfrm>
            <a:off x="6128385" y="1489710"/>
            <a:ext cx="5193030" cy="4759960"/>
          </a:xfrm>
          <a:prstGeom prst="rect">
            <a:avLst/>
          </a:prstGeom>
          <a:ln>
            <a:solidFill>
              <a:schemeClr val="accent6">
                <a:lumMod val="75000"/>
              </a:schemeClr>
            </a:solidFill>
          </a:ln>
        </p:spPr>
        <p:txBody>
          <a:bodyPr vert="horz" lIns="90000" tIns="46800" rIns="90000" bIns="46800" rtlCol="0">
            <a:norm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b="1">
                <a:solidFill>
                  <a:schemeClr val="tx1"/>
                </a:solidFill>
              </a:rPr>
              <a:t>(c) Standard Deviation (SD)</a:t>
            </a:r>
            <a:endParaRPr lang="en-US" altLang="en-US" b="1">
              <a:solidFill>
                <a:schemeClr val="tx1"/>
              </a:solidFill>
            </a:endParaRPr>
          </a:p>
          <a:p>
            <a:r>
              <a:rPr lang="en-US" altLang="en-US">
                <a:solidFill>
                  <a:schemeClr val="tx1"/>
                </a:solidFill>
              </a:rPr>
              <a:t>Square root of variance</a:t>
            </a:r>
            <a:endParaRPr lang="en-US" altLang="en-US">
              <a:solidFill>
                <a:schemeClr val="tx1"/>
              </a:solidFill>
            </a:endParaRPr>
          </a:p>
          <a:p>
            <a:r>
              <a:rPr lang="en-US" altLang="en-US">
                <a:solidFill>
                  <a:schemeClr val="tx1"/>
                </a:solidFill>
              </a:rPr>
              <a:t>Most widely used measure of dispersion</a:t>
            </a:r>
            <a:endParaRPr lang="en-US" altLang="en-US">
              <a:solidFill>
                <a:schemeClr val="tx1"/>
              </a:solidFill>
            </a:endParaRPr>
          </a:p>
          <a:p>
            <a:r>
              <a:rPr lang="en-US" altLang="en-US">
                <a:solidFill>
                  <a:schemeClr val="tx1"/>
                </a:solidFill>
              </a:rPr>
              <a:t>Shows how data deviates from mean</a:t>
            </a:r>
            <a:endParaRPr lang="en-US" altLang="en-US">
              <a:solidFill>
                <a:schemeClr val="tx1"/>
              </a:solidFill>
            </a:endParaRPr>
          </a:p>
          <a:p>
            <a:endParaRPr lang="en-US" altLang="en-US">
              <a:solidFill>
                <a:schemeClr val="tx1"/>
              </a:solidFill>
            </a:endParaRPr>
          </a:p>
          <a:p>
            <a:r>
              <a:rPr lang="en-US" altLang="en-US">
                <a:solidFill>
                  <a:schemeClr val="tx1"/>
                </a:solidFill>
              </a:rPr>
              <a:t>Small SD = data is close to mean</a:t>
            </a:r>
            <a:endParaRPr lang="en-US" altLang="en-US">
              <a:solidFill>
                <a:schemeClr val="tx1"/>
              </a:solidFill>
            </a:endParaRPr>
          </a:p>
          <a:p>
            <a:r>
              <a:rPr lang="en-US" altLang="en-US">
                <a:solidFill>
                  <a:schemeClr val="tx1"/>
                </a:solidFill>
              </a:rPr>
              <a:t>Large SD = data is widely spread</a:t>
            </a:r>
            <a:endParaRPr lang="en-US" altLang="en-US">
              <a:solidFill>
                <a:schemeClr val="tx1"/>
              </a:solidFill>
            </a:endParaRPr>
          </a:p>
        </p:txBody>
      </p:sp>
    </p:spTree>
    <p:custDataLst>
      <p:tags r:id="rId4"/>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Correlation</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r>
              <a:rPr lang="en-US" altLang="en-US" sz="2000">
                <a:solidFill>
                  <a:schemeClr val="tx1"/>
                </a:solidFill>
                <a:latin typeface="Times New Roman" panose="02020603050405020304" charset="0"/>
                <a:cs typeface="Times New Roman" panose="02020603050405020304" charset="0"/>
              </a:rPr>
              <a:t>Correlation measures the relationship between two variables.</a:t>
            </a:r>
            <a:endParaRPr lang="en-US" altLang="en-US" sz="2000">
              <a:solidFill>
                <a:schemeClr val="tx1"/>
              </a:solidFill>
              <a:latin typeface="Times New Roman" panose="02020603050405020304" charset="0"/>
              <a:cs typeface="Times New Roman" panose="02020603050405020304" charset="0"/>
            </a:endParaRPr>
          </a:p>
          <a:p>
            <a:pPr marL="0" indent="0">
              <a:buNone/>
            </a:pPr>
            <a:r>
              <a:rPr lang="en-US" altLang="en-US" sz="2000">
                <a:solidFill>
                  <a:schemeClr val="tx1"/>
                </a:solidFill>
                <a:latin typeface="Times New Roman" panose="02020603050405020304" charset="0"/>
                <a:cs typeface="Times New Roman" panose="02020603050405020304" charset="0"/>
              </a:rPr>
              <a:t>  </a:t>
            </a:r>
            <a:r>
              <a:rPr lang="en-US" altLang="en-US" sz="2000" b="1">
                <a:solidFill>
                  <a:schemeClr val="tx1"/>
                </a:solidFill>
                <a:latin typeface="Times New Roman" panose="02020603050405020304" charset="0"/>
                <a:cs typeface="Times New Roman" panose="02020603050405020304" charset="0"/>
              </a:rPr>
              <a:t>Types: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Positive correlation (both increase together)</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Negative correlation (one increases, other decreases)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Zero correlation (no relationship)</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Example: Exercise and fitness level</a:t>
            </a:r>
            <a:endParaRPr lang="en-US" altLang="en-US" sz="2000">
              <a:solidFill>
                <a:schemeClr val="tx1"/>
              </a:solidFill>
              <a:latin typeface="Times New Roman" panose="02020603050405020304" charset="0"/>
              <a:cs typeface="Times New Roman" panose="0202060305040502030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Regression</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r>
              <a:rPr lang="en-US" altLang="en-US" sz="2800">
                <a:solidFill>
                  <a:schemeClr val="tx1"/>
                </a:solidFill>
                <a:latin typeface="Times New Roman" panose="02020603050405020304" charset="0"/>
                <a:cs typeface="Times New Roman" panose="02020603050405020304" charset="0"/>
              </a:rPr>
              <a:t>Regression is used to predict the value of one variable based on another.</a:t>
            </a:r>
            <a:endParaRPr lang="en-US" altLang="en-US" sz="2800">
              <a:solidFill>
                <a:schemeClr val="tx1"/>
              </a:solidFill>
              <a:latin typeface="Times New Roman" panose="02020603050405020304" charset="0"/>
              <a:cs typeface="Times New Roman" panose="02020603050405020304" charset="0"/>
            </a:endParaRPr>
          </a:p>
          <a:p>
            <a:r>
              <a:rPr lang="en-US" altLang="en-US" sz="2800">
                <a:solidFill>
                  <a:schemeClr val="tx1"/>
                </a:solidFill>
                <a:latin typeface="Times New Roman" panose="02020603050405020304" charset="0"/>
                <a:cs typeface="Times New Roman" panose="02020603050405020304" charset="0"/>
              </a:rPr>
              <a:t>Example: Predicting weight based on height</a:t>
            </a:r>
            <a:endParaRPr lang="en-US" altLang="en-US" sz="2800">
              <a:solidFill>
                <a:schemeClr val="tx1"/>
              </a:solidFill>
              <a:latin typeface="Times New Roman" panose="02020603050405020304" charset="0"/>
              <a:cs typeface="Times New Roman" panose="0202060305040502030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6">
              <a:lumMod val="75000"/>
            </a:schemeClr>
          </a:solidFill>
        </p:spPr>
        <p:txBody>
          <a:bodyPr/>
          <a:p>
            <a:pPr algn="ctr"/>
            <a:r>
              <a:rPr lang="en-US" altLang="en-US" b="1">
                <a:solidFill>
                  <a:schemeClr val="bg1"/>
                </a:solidFill>
                <a:latin typeface="Times New Roman" panose="02020603050405020304" charset="0"/>
                <a:cs typeface="Times New Roman" panose="02020603050405020304" charset="0"/>
              </a:rPr>
              <a:t>Interpretation of Data</a:t>
            </a:r>
            <a:endParaRPr lang="en-US" altLang="en-US" b="1">
              <a:solidFill>
                <a:schemeClr val="bg1"/>
              </a:solidFill>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r>
              <a:rPr lang="en-US" altLang="en-US" sz="2400">
                <a:solidFill>
                  <a:schemeClr val="tx1"/>
                </a:solidFill>
                <a:latin typeface="Times New Roman" panose="02020603050405020304" charset="0"/>
                <a:cs typeface="Times New Roman" panose="02020603050405020304" charset="0"/>
              </a:rPr>
              <a:t>Interpretation of data is the process of explaining, analyzing, and giving meaning to the results obtained after data analysis. It helps the researcher understand the findings and relate them to the research objectives.</a:t>
            </a:r>
            <a:endParaRPr lang="en-US" altLang="en-US" sz="2400">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rPr>
              <a:t>In simple words: Interpretation means understanding what the results of the study actually mean.</a:t>
            </a:r>
            <a:endParaRPr lang="en-US" altLang="en-US" sz="2400">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Importance of Interpretation of Data</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pPr marL="0" indent="0">
              <a:buNone/>
            </a:pPr>
            <a:r>
              <a:rPr lang="en-US" altLang="en-US" sz="2000">
                <a:solidFill>
                  <a:schemeClr val="tx1"/>
                </a:solidFill>
                <a:latin typeface="Times New Roman" panose="02020603050405020304" charset="0"/>
                <a:cs typeface="Times New Roman" panose="02020603050405020304" charset="0"/>
              </a:rPr>
              <a:t>Interpretation of data is important because it:</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Helps in understanding the research findings.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Converts statistical results into meaningful information.</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Helps in accepting or rejecting the hypothesis.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Assists in drawing valid conclusions.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Provides evidence for decision-making.</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Identifies trends, patterns, and relationships.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Suggests recommendations for future research.</a:t>
            </a:r>
            <a:endParaRPr lang="en-US" altLang="en-US" sz="2000">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Drawing Conclusions</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normAutofit/>
          </a:bodyPr>
          <a:p>
            <a:r>
              <a:rPr lang="en-US" altLang="en-US">
                <a:solidFill>
                  <a:schemeClr val="tx1"/>
                </a:solidFill>
                <a:latin typeface="Times New Roman" panose="02020603050405020304" charset="0"/>
                <a:cs typeface="Times New Roman" panose="02020603050405020304" charset="0"/>
              </a:rPr>
              <a:t>A conclusion is the final statement of the research based on the interpretation of the data collected and analyzed.</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 </a:t>
            </a:r>
            <a:r>
              <a:rPr lang="en-US" altLang="en-US" i="1">
                <a:solidFill>
                  <a:schemeClr val="tx1"/>
                </a:solidFill>
                <a:latin typeface="Times New Roman" panose="02020603050405020304" charset="0"/>
                <a:cs typeface="Times New Roman" panose="02020603050405020304" charset="0"/>
              </a:rPr>
              <a:t>  Steps in Drawing Conclusions: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Analyze and interpret the collected data.</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Compare findings with the research objectives or hypothesis.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State whether the hypothesis is accepted or rejected.</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Summarize the major findings.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Provide practical implications or recommendations.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Characteristics of a Good Conclusion</a:t>
            </a:r>
            <a:endParaRPr lang="en-US" altLang="en-US">
              <a:solidFill>
                <a:schemeClr val="tx1"/>
              </a:solidFill>
              <a:latin typeface="Times New Roman" panose="02020603050405020304" charset="0"/>
              <a:cs typeface="Times New Roman" panose="02020603050405020304" charset="0"/>
            </a:endParaRPr>
          </a:p>
          <a:p>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custDataLst>
              <p:tags r:id="rId1"/>
            </p:custDataLst>
          </p:nvPr>
        </p:nvSpPr>
        <p:spPr>
          <a:xfrm>
            <a:off x="608330" y="619125"/>
            <a:ext cx="10968990" cy="5630545"/>
          </a:xfrm>
          <a:ln>
            <a:solidFill>
              <a:schemeClr val="accent6">
                <a:lumMod val="75000"/>
              </a:schemeClr>
            </a:solidFill>
          </a:ln>
        </p:spPr>
        <p:txBody>
          <a:bodyPr/>
          <a:p>
            <a:r>
              <a:rPr lang="en-US" altLang="en-US" sz="2400">
                <a:solidFill>
                  <a:schemeClr val="tx1"/>
                </a:solidFill>
                <a:latin typeface="Times New Roman" panose="02020603050405020304" charset="0"/>
                <a:cs typeface="Times New Roman" panose="02020603050405020304" charset="0"/>
                <a:sym typeface="+mn-ea"/>
              </a:rPr>
              <a:t>Based only on research findings.</a:t>
            </a:r>
            <a:endParaRPr lang="en-US" altLang="en-US" sz="2400">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sym typeface="+mn-ea"/>
              </a:rPr>
              <a:t>Clear and concise.</a:t>
            </a:r>
            <a:endParaRPr lang="en-US" altLang="en-US" sz="2400">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sym typeface="+mn-ea"/>
              </a:rPr>
              <a:t>Logical and objective.</a:t>
            </a:r>
            <a:endParaRPr lang="en-US" altLang="en-US" sz="2400">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sym typeface="+mn-ea"/>
              </a:rPr>
              <a:t>Directly answers the research problem.</a:t>
            </a:r>
            <a:endParaRPr lang="en-US" altLang="en-US" sz="2400">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sym typeface="+mn-ea"/>
              </a:rPr>
              <a:t>Free from personal bias.</a:t>
            </a:r>
            <a:endParaRPr lang="en-US" altLang="en-US" sz="2400">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sym typeface="+mn-ea"/>
              </a:rPr>
              <a:t>Example: A study found that participants who followed a six-week exercise program experienced a significant reduction in pain. Therefore, it can be concluded that the exercise program was effective in reducing pain.</a:t>
            </a:r>
            <a:endParaRPr lang="en-US" altLang="en-US" sz="2400">
              <a:solidFill>
                <a:schemeClr val="tx1"/>
              </a:solidFill>
              <a:latin typeface="Times New Roman" panose="02020603050405020304" charset="0"/>
              <a:cs typeface="Times New Roman" panose="02020603050405020304" charset="0"/>
            </a:endParaRPr>
          </a:p>
          <a:p>
            <a:endParaRPr lang="en-US" altLang="en-US" sz="2400">
              <a:solidFill>
                <a:schemeClr val="tx1"/>
              </a:solidFill>
              <a:latin typeface="Times New Roman" panose="02020603050405020304" charset="0"/>
              <a:cs typeface="Times New Roman" panose="02020603050405020304" charset="0"/>
            </a:endParaRPr>
          </a:p>
        </p:txBody>
      </p:sp>
    </p:spTree>
    <p:custDataLst>
      <p:tags r:id="rId2"/>
    </p:custData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Limitations of a Study</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normAutofit/>
          </a:bodyPr>
          <a:p>
            <a:r>
              <a:rPr lang="en-US" altLang="en-US">
                <a:latin typeface="Times New Roman" panose="02020603050405020304" charset="0"/>
                <a:cs typeface="Times New Roman" panose="02020603050405020304" charset="0"/>
              </a:rPr>
              <a:t>Limitations are the weaknesses or constraints of a research study that may affect the interpretation or generalization of the results.</a:t>
            </a:r>
            <a:endParaRPr lang="en-US" altLang="en-US">
              <a:latin typeface="Times New Roman" panose="02020603050405020304" charset="0"/>
              <a:cs typeface="Times New Roman" panose="02020603050405020304" charset="0"/>
            </a:endParaRPr>
          </a:p>
          <a:p>
            <a:pPr marL="0" indent="0">
              <a:buNone/>
            </a:pPr>
            <a:r>
              <a:rPr lang="en-US" altLang="en-US">
                <a:latin typeface="Times New Roman" panose="02020603050405020304" charset="0"/>
                <a:cs typeface="Times New Roman" panose="02020603050405020304" charset="0"/>
              </a:rPr>
              <a:t>   </a:t>
            </a:r>
            <a:r>
              <a:rPr lang="en-US" altLang="en-US" i="1">
                <a:latin typeface="Times New Roman" panose="02020603050405020304" charset="0"/>
                <a:cs typeface="Times New Roman" panose="02020603050405020304" charset="0"/>
              </a:rPr>
              <a:t>Importance of Mentioning Limitations:</a:t>
            </a:r>
            <a:endParaRPr lang="en-US" altLang="en-US">
              <a:latin typeface="Times New Roman" panose="02020603050405020304" charset="0"/>
              <a:cs typeface="Times New Roman" panose="02020603050405020304" charset="0"/>
            </a:endParaRPr>
          </a:p>
          <a:p>
            <a:r>
              <a:rPr lang="en-US" altLang="en-US">
                <a:latin typeface="Times New Roman" panose="02020603050405020304" charset="0"/>
                <a:cs typeface="Times New Roman" panose="02020603050405020304" charset="0"/>
              </a:rPr>
              <a:t>Increases the credibility of the research.</a:t>
            </a:r>
            <a:endParaRPr lang="en-US" altLang="en-US">
              <a:latin typeface="Times New Roman" panose="02020603050405020304" charset="0"/>
              <a:cs typeface="Times New Roman" panose="02020603050405020304" charset="0"/>
            </a:endParaRPr>
          </a:p>
          <a:p>
            <a:r>
              <a:rPr lang="en-US" altLang="en-US">
                <a:latin typeface="Times New Roman" panose="02020603050405020304" charset="0"/>
                <a:cs typeface="Times New Roman" panose="02020603050405020304" charset="0"/>
              </a:rPr>
              <a:t>Helps readers interpret the findings appropriately.</a:t>
            </a:r>
            <a:endParaRPr lang="en-US" altLang="en-US">
              <a:latin typeface="Times New Roman" panose="02020603050405020304" charset="0"/>
              <a:cs typeface="Times New Roman" panose="02020603050405020304" charset="0"/>
            </a:endParaRPr>
          </a:p>
          <a:p>
            <a:r>
              <a:rPr lang="en-US" altLang="en-US">
                <a:latin typeface="Times New Roman" panose="02020603050405020304" charset="0"/>
                <a:cs typeface="Times New Roman" panose="02020603050405020304" charset="0"/>
              </a:rPr>
              <a:t>Suggests areas for future research.</a:t>
            </a:r>
            <a:endParaRPr lang="en-US" altLang="en-US">
              <a:latin typeface="Times New Roman" panose="02020603050405020304" charset="0"/>
              <a:cs typeface="Times New Roman" panose="02020603050405020304" charset="0"/>
            </a:endParaRPr>
          </a:p>
          <a:p>
            <a:r>
              <a:rPr lang="en-US" altLang="en-US">
                <a:latin typeface="Times New Roman" panose="02020603050405020304" charset="0"/>
                <a:cs typeface="Times New Roman" panose="02020603050405020304" charset="0"/>
              </a:rPr>
              <a:t>Acknowledges factors that may have influenced the results.</a:t>
            </a:r>
            <a:endParaRPr lang="en-US" altLang="en-US">
              <a:latin typeface="Times New Roman" panose="02020603050405020304" charset="0"/>
              <a:cs typeface="Times New Roman" panose="02020603050405020304" charset="0"/>
            </a:endParaRPr>
          </a:p>
          <a:p>
            <a:pPr marL="0" indent="0">
              <a:buNone/>
            </a:pPr>
            <a:endParaRPr lang="en-US" altLang="en-US">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6">
              <a:lumMod val="75000"/>
            </a:schemeClr>
          </a:solidFill>
        </p:spPr>
        <p:txBody>
          <a:bodyPr/>
          <a:p>
            <a:pPr algn="ctr"/>
            <a:r>
              <a:rPr lang="en-US" altLang="en-US" b="1">
                <a:solidFill>
                  <a:schemeClr val="bg1"/>
                </a:solidFill>
                <a:latin typeface="Times New Roman" panose="02020603050405020304" charset="0"/>
                <a:cs typeface="Times New Roman" panose="02020603050405020304" charset="0"/>
              </a:rPr>
              <a:t>Research Report Writing</a:t>
            </a:r>
            <a:endParaRPr lang="en-US" altLang="en-US" b="1">
              <a:solidFill>
                <a:schemeClr val="bg1"/>
              </a:solidFill>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r>
              <a:rPr lang="en-US" altLang="en-US" sz="2400">
                <a:solidFill>
                  <a:schemeClr val="tx1"/>
                </a:solidFill>
                <a:latin typeface="Times New Roman" panose="02020603050405020304" charset="0"/>
                <a:cs typeface="Times New Roman" panose="02020603050405020304" charset="0"/>
              </a:rPr>
              <a:t>A research report is a systematic, written document that presents the entire research process, findings, conclusions, and recommendations.</a:t>
            </a:r>
            <a:endParaRPr lang="en-US" altLang="en-US" sz="2400">
              <a:solidFill>
                <a:schemeClr val="tx1"/>
              </a:solidFill>
              <a:latin typeface="Times New Roman" panose="02020603050405020304" charset="0"/>
              <a:cs typeface="Times New Roman" panose="02020603050405020304" charset="0"/>
            </a:endParaRPr>
          </a:p>
          <a:p>
            <a:endParaRPr lang="en-US" altLang="en-US" sz="2400">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rPr>
              <a:t>In simple words: A research report is the final written presentation of a research study.</a:t>
            </a:r>
            <a:endParaRPr lang="en-US" altLang="en-US" sz="2400">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Objectives of a Research Report</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r>
              <a:rPr lang="en-US" altLang="en-US" sz="2400">
                <a:solidFill>
                  <a:schemeClr val="tx1"/>
                </a:solidFill>
                <a:latin typeface="Times New Roman" panose="02020603050405020304" charset="0"/>
                <a:cs typeface="Times New Roman" panose="02020603050405020304" charset="0"/>
              </a:rPr>
              <a:t>To communicate research findings clearly.</a:t>
            </a:r>
            <a:endParaRPr lang="en-US" altLang="en-US" sz="2400">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rPr>
              <a:t>To document the entire research process.</a:t>
            </a:r>
            <a:endParaRPr lang="en-US" altLang="en-US" sz="2400">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rPr>
              <a:t>To provide evidence for conclusions.</a:t>
            </a:r>
            <a:endParaRPr lang="en-US" altLang="en-US" sz="2400">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rPr>
              <a:t>To help readers understand and evaluate the study.</a:t>
            </a:r>
            <a:endParaRPr lang="en-US" altLang="en-US" sz="2400">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rPr>
              <a:t>To serve as a reference for future research.</a:t>
            </a:r>
            <a:endParaRPr lang="en-US" altLang="en-US" sz="2400">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Characteristics of a Good Research Report</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r>
              <a:rPr lang="en-US" altLang="en-US">
                <a:solidFill>
                  <a:schemeClr val="tx1"/>
                </a:solidFill>
                <a:latin typeface="Times New Roman" panose="02020603050405020304" charset="0"/>
                <a:cs typeface="Times New Roman" panose="02020603050405020304" charset="0"/>
              </a:rPr>
              <a:t>Clear and simple language.</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Logical and systematic presentation.</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Accurate and objective.</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Based on evidence and facts.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Free from grammatical and factual errors.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Properly referenced.</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Concise and well-organized.</a:t>
            </a:r>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Structure of a Research Report</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xfrm>
            <a:off x="608330" y="1490345"/>
            <a:ext cx="4923155" cy="4759325"/>
          </a:xfrm>
          <a:ln>
            <a:solidFill>
              <a:schemeClr val="accent6">
                <a:lumMod val="75000"/>
              </a:schemeClr>
            </a:solidFill>
          </a:ln>
        </p:spPr>
        <p:txBody>
          <a:bodyPr/>
          <a:p>
            <a:pPr marL="0" indent="0">
              <a:buNone/>
            </a:pPr>
            <a:r>
              <a:rPr lang="en-US" altLang="en-US" b="1">
                <a:solidFill>
                  <a:schemeClr val="tx1"/>
                </a:solidFill>
                <a:latin typeface="Times New Roman" panose="02020603050405020304" charset="0"/>
                <a:cs typeface="Times New Roman" panose="02020603050405020304" charset="0"/>
              </a:rPr>
              <a:t>(a) Title Page</a:t>
            </a:r>
            <a:endParaRPr lang="en-US" altLang="en-US" b="1">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Contains: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Title of the research</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Name of the researcher</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Institution/University</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Department</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Date</a:t>
            </a:r>
            <a:endParaRPr lang="en-US" altLang="en-US">
              <a:solidFill>
                <a:schemeClr val="tx1"/>
              </a:solidFill>
              <a:latin typeface="Times New Roman" panose="02020603050405020304" charset="0"/>
              <a:cs typeface="Times New Roman" panose="02020603050405020304" charset="0"/>
            </a:endParaRPr>
          </a:p>
        </p:txBody>
      </p:sp>
      <p:sp>
        <p:nvSpPr>
          <p:cNvPr id="4" name="Content Placeholder 2"/>
          <p:cNvSpPr>
            <a:spLocks noGrp="1"/>
          </p:cNvSpPr>
          <p:nvPr>
            <p:custDataLst>
              <p:tags r:id="rId3"/>
            </p:custDataLst>
          </p:nvPr>
        </p:nvSpPr>
        <p:spPr>
          <a:xfrm>
            <a:off x="6003925" y="1490980"/>
            <a:ext cx="5573395" cy="4758690"/>
          </a:xfrm>
          <a:prstGeom prst="rect">
            <a:avLst/>
          </a:prstGeom>
          <a:ln>
            <a:solidFill>
              <a:schemeClr val="accent6">
                <a:lumMod val="75000"/>
              </a:schemeClr>
            </a:solidFill>
          </a:ln>
        </p:spPr>
        <p:txBody>
          <a:bodyPr vert="horz" lIns="90000" tIns="46800" rIns="90000" bIns="46800" rtlCol="0">
            <a:norm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b="1">
                <a:solidFill>
                  <a:schemeClr val="tx1"/>
                </a:solidFill>
                <a:latin typeface="Times New Roman" panose="02020603050405020304" charset="0"/>
                <a:cs typeface="Times New Roman" panose="02020603050405020304" charset="0"/>
              </a:rPr>
              <a:t>(b) Abstract</a:t>
            </a:r>
            <a:endParaRPr lang="en-US" altLang="en-US" b="1">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A brief summary of the entire research.</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Usually includes: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Aim</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Methodology</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Results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Conclusion</a:t>
            </a:r>
            <a:endParaRPr lang="en-US" altLang="en-US">
              <a:solidFill>
                <a:schemeClr val="tx1"/>
              </a:solidFill>
              <a:latin typeface="Times New Roman" panose="02020603050405020304" charset="0"/>
              <a:cs typeface="Times New Roman" panose="02020603050405020304" charset="0"/>
            </a:endParaRPr>
          </a:p>
        </p:txBody>
      </p:sp>
    </p:spTree>
    <p:custDataLst>
      <p:tags r:id="rId4"/>
    </p:custData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custDataLst>
              <p:tags r:id="rId1"/>
            </p:custDataLst>
          </p:nvPr>
        </p:nvSpPr>
        <p:spPr>
          <a:xfrm>
            <a:off x="608330" y="668020"/>
            <a:ext cx="5250815" cy="5581650"/>
          </a:xfrm>
          <a:ln>
            <a:solidFill>
              <a:schemeClr val="accent6">
                <a:lumMod val="75000"/>
              </a:schemeClr>
            </a:solidFill>
          </a:ln>
        </p:spPr>
        <p:txBody>
          <a:bodyPr/>
          <a:p>
            <a:pPr marL="0" indent="0">
              <a:buNone/>
            </a:pPr>
            <a:r>
              <a:rPr lang="en-US" altLang="en-US" b="1">
                <a:solidFill>
                  <a:schemeClr val="tx1"/>
                </a:solidFill>
                <a:latin typeface="Times New Roman" panose="02020603050405020304" charset="0"/>
                <a:cs typeface="Times New Roman" panose="02020603050405020304" charset="0"/>
              </a:rPr>
              <a:t>(c) Introduction</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Background of the study</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Research problem</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Objectives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Research questions or hypothesis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Significance of the study</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(d) Review of Literature</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Summary of previous research related to the topic.</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Identifies research gaps.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Provides a theoretical foundation for the study.</a:t>
            </a:r>
            <a:endParaRPr lang="en-US" altLang="en-US">
              <a:solidFill>
                <a:schemeClr val="tx1"/>
              </a:solidFill>
              <a:latin typeface="Times New Roman" panose="02020603050405020304" charset="0"/>
              <a:cs typeface="Times New Roman" panose="02020603050405020304" charset="0"/>
            </a:endParaRPr>
          </a:p>
        </p:txBody>
      </p:sp>
      <p:sp>
        <p:nvSpPr>
          <p:cNvPr id="4" name="Content Placeholder 2"/>
          <p:cNvSpPr>
            <a:spLocks noGrp="1"/>
          </p:cNvSpPr>
          <p:nvPr>
            <p:custDataLst>
              <p:tags r:id="rId2"/>
            </p:custDataLst>
          </p:nvPr>
        </p:nvSpPr>
        <p:spPr>
          <a:xfrm>
            <a:off x="6367145" y="668020"/>
            <a:ext cx="5250815" cy="5581650"/>
          </a:xfrm>
          <a:prstGeom prst="rect">
            <a:avLst/>
          </a:prstGeom>
          <a:ln>
            <a:solidFill>
              <a:schemeClr val="accent6">
                <a:lumMod val="75000"/>
              </a:schemeClr>
            </a:solidFill>
          </a:ln>
        </p:spPr>
        <p:txBody>
          <a:bodyPr vert="horz" lIns="90000" tIns="46800" rIns="90000" bIns="46800" rtlCol="0">
            <a:normAutofit lnSpcReduction="2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b="1">
                <a:solidFill>
                  <a:schemeClr val="tx1"/>
                </a:solidFill>
              </a:rPr>
              <a:t>(e) Methodology</a:t>
            </a:r>
            <a:endParaRPr lang="en-US" altLang="en-US" b="1">
              <a:solidFill>
                <a:schemeClr val="tx1"/>
              </a:solidFill>
            </a:endParaRPr>
          </a:p>
          <a:p>
            <a:r>
              <a:rPr lang="en-US" altLang="en-US">
                <a:solidFill>
                  <a:schemeClr val="tx1"/>
                </a:solidFill>
              </a:rPr>
              <a:t>Describes how the research was conducted.</a:t>
            </a:r>
            <a:endParaRPr lang="en-US" altLang="en-US">
              <a:solidFill>
                <a:schemeClr val="tx1"/>
              </a:solidFill>
            </a:endParaRPr>
          </a:p>
          <a:p>
            <a:pPr marL="0" indent="0">
              <a:buNone/>
            </a:pPr>
            <a:r>
              <a:rPr lang="en-US" altLang="en-US">
                <a:solidFill>
                  <a:schemeClr val="tx1"/>
                </a:solidFill>
              </a:rPr>
              <a:t>Includes:</a:t>
            </a:r>
            <a:endParaRPr lang="en-US" altLang="en-US">
              <a:solidFill>
                <a:schemeClr val="tx1"/>
              </a:solidFill>
            </a:endParaRPr>
          </a:p>
          <a:p>
            <a:r>
              <a:rPr lang="en-US" altLang="en-US">
                <a:solidFill>
                  <a:schemeClr val="tx1"/>
                </a:solidFill>
              </a:rPr>
              <a:t>Research design</a:t>
            </a:r>
            <a:endParaRPr lang="en-US" altLang="en-US">
              <a:solidFill>
                <a:schemeClr val="tx1"/>
              </a:solidFill>
            </a:endParaRPr>
          </a:p>
          <a:p>
            <a:r>
              <a:rPr lang="en-US" altLang="en-US">
                <a:solidFill>
                  <a:schemeClr val="tx1"/>
                </a:solidFill>
              </a:rPr>
              <a:t>Population and sample</a:t>
            </a:r>
            <a:endParaRPr lang="en-US" altLang="en-US">
              <a:solidFill>
                <a:schemeClr val="tx1"/>
              </a:solidFill>
            </a:endParaRPr>
          </a:p>
          <a:p>
            <a:r>
              <a:rPr lang="en-US" altLang="en-US">
                <a:solidFill>
                  <a:schemeClr val="tx1"/>
                </a:solidFill>
              </a:rPr>
              <a:t>Sampling technique</a:t>
            </a:r>
            <a:endParaRPr lang="en-US" altLang="en-US">
              <a:solidFill>
                <a:schemeClr val="tx1"/>
              </a:solidFill>
            </a:endParaRPr>
          </a:p>
          <a:p>
            <a:r>
              <a:rPr lang="en-US" altLang="en-US">
                <a:solidFill>
                  <a:schemeClr val="tx1"/>
                </a:solidFill>
              </a:rPr>
              <a:t>Data collection methods</a:t>
            </a:r>
            <a:endParaRPr lang="en-US" altLang="en-US">
              <a:solidFill>
                <a:schemeClr val="tx1"/>
              </a:solidFill>
            </a:endParaRPr>
          </a:p>
          <a:p>
            <a:r>
              <a:rPr lang="en-US" altLang="en-US">
                <a:solidFill>
                  <a:schemeClr val="tx1"/>
                </a:solidFill>
              </a:rPr>
              <a:t>Research tools</a:t>
            </a:r>
            <a:endParaRPr lang="en-US" altLang="en-US">
              <a:solidFill>
                <a:schemeClr val="tx1"/>
              </a:solidFill>
            </a:endParaRPr>
          </a:p>
          <a:p>
            <a:r>
              <a:rPr lang="en-US" altLang="en-US">
                <a:solidFill>
                  <a:schemeClr val="tx1"/>
                </a:solidFill>
              </a:rPr>
              <a:t>Statistical analysis</a:t>
            </a:r>
            <a:endParaRPr lang="en-US" altLang="en-US">
              <a:solidFill>
                <a:schemeClr val="tx1"/>
              </a:solidFill>
            </a:endParaRPr>
          </a:p>
        </p:txBody>
      </p:sp>
    </p:spTree>
    <p:custDataLst>
      <p:tags r:id="rId3"/>
    </p:custData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custDataLst>
              <p:tags r:id="rId1"/>
            </p:custDataLst>
          </p:nvPr>
        </p:nvSpPr>
        <p:spPr>
          <a:xfrm>
            <a:off x="608330" y="676910"/>
            <a:ext cx="5279390" cy="5572760"/>
          </a:xfrm>
          <a:ln>
            <a:solidFill>
              <a:schemeClr val="accent6">
                <a:lumMod val="75000"/>
              </a:schemeClr>
            </a:solidFill>
          </a:ln>
        </p:spPr>
        <p:txBody>
          <a:bodyPr>
            <a:normAutofit lnSpcReduction="10000"/>
          </a:bodyPr>
          <a:p>
            <a:pPr marL="0" indent="0">
              <a:buNone/>
            </a:pPr>
            <a:r>
              <a:rPr lang="en-US" altLang="en-US" b="1">
                <a:solidFill>
                  <a:schemeClr val="tx1"/>
                </a:solidFill>
                <a:latin typeface="Times New Roman" panose="02020603050405020304" charset="0"/>
                <a:cs typeface="Times New Roman" panose="02020603050405020304" charset="0"/>
              </a:rPr>
              <a:t>(f) Results</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Presents findings of the study.</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Uses tables, charts, and graphs.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No interpretation is given in this section.</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(g) Discussion</a:t>
            </a:r>
            <a:endParaRPr lang="en-US" altLang="en-US" b="1">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Explains and interprets the results.</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Compares findings with previous studies.</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Discusses implications of the findings.</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(h) Conclusion</a:t>
            </a:r>
            <a:endParaRPr lang="en-US" altLang="en-US" b="1">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Summarizes the major findings.</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Answers the research objectives.</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States the final outcome of the study.</a:t>
            </a:r>
            <a:endParaRPr lang="en-US" altLang="en-US">
              <a:solidFill>
                <a:schemeClr val="tx1"/>
              </a:solidFill>
              <a:latin typeface="Times New Roman" panose="02020603050405020304" charset="0"/>
              <a:cs typeface="Times New Roman" panose="02020603050405020304" charset="0"/>
            </a:endParaRPr>
          </a:p>
        </p:txBody>
      </p:sp>
      <p:sp>
        <p:nvSpPr>
          <p:cNvPr id="5" name="Content Placeholder 2"/>
          <p:cNvSpPr>
            <a:spLocks noGrp="1"/>
          </p:cNvSpPr>
          <p:nvPr>
            <p:custDataLst>
              <p:tags r:id="rId2"/>
            </p:custDataLst>
          </p:nvPr>
        </p:nvSpPr>
        <p:spPr>
          <a:xfrm>
            <a:off x="6214110" y="676910"/>
            <a:ext cx="5279390" cy="5572760"/>
          </a:xfrm>
          <a:prstGeom prst="rect">
            <a:avLst/>
          </a:prstGeom>
          <a:ln>
            <a:solidFill>
              <a:schemeClr val="accent6">
                <a:lumMod val="75000"/>
              </a:schemeClr>
            </a:solidFill>
          </a:ln>
        </p:spPr>
        <p:txBody>
          <a:bodyPr vert="horz" lIns="90000" tIns="46800" rIns="90000" bIns="46800" rtlCol="0">
            <a:norm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b="1">
                <a:solidFill>
                  <a:schemeClr val="tx1"/>
                </a:solidFill>
                <a:latin typeface="Times New Roman" panose="02020603050405020304" charset="0"/>
                <a:cs typeface="Times New Roman" panose="02020603050405020304" charset="0"/>
              </a:rPr>
              <a:t>(i) Recommendations</a:t>
            </a:r>
            <a:endParaRPr lang="en-US" altLang="en-US" b="1">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Suggestions based on research findings.</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Indicates practical applications.</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Suggests areas for future research.</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(j) References</a:t>
            </a:r>
            <a:endParaRPr lang="en-US" altLang="en-US" b="1">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A list of all sources actually cited in the research report, arranged in a specific referencing style (e.g., APA, Vancouver, MLA).</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Example (APA Style): Sharma, A. (2023). Research Methodology. ABC Publishers.</a:t>
            </a:r>
            <a:endParaRPr lang="en-US" altLang="en-US">
              <a:solidFill>
                <a:schemeClr val="tx1"/>
              </a:solidFill>
              <a:latin typeface="Times New Roman" panose="02020603050405020304" charset="0"/>
              <a:cs typeface="Times New Roman" panose="02020603050405020304" charset="0"/>
            </a:endParaRPr>
          </a:p>
          <a:p>
            <a:pPr marL="0" indent="0">
              <a:buNone/>
            </a:pPr>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custDataLst>
              <p:tags r:id="rId1"/>
            </p:custDataLst>
          </p:nvPr>
        </p:nvSpPr>
        <p:spPr>
          <a:xfrm>
            <a:off x="608330" y="733425"/>
            <a:ext cx="10968990" cy="5516245"/>
          </a:xfrm>
          <a:ln>
            <a:solidFill>
              <a:schemeClr val="accent6">
                <a:lumMod val="75000"/>
              </a:schemeClr>
            </a:solidFill>
          </a:ln>
        </p:spPr>
        <p:txBody>
          <a:bodyPr/>
          <a:p>
            <a:pPr marL="0" indent="0">
              <a:buNone/>
            </a:pPr>
            <a:r>
              <a:rPr lang="en-US" altLang="en-US" sz="2000" b="1">
                <a:solidFill>
                  <a:schemeClr val="tx1"/>
                </a:solidFill>
                <a:latin typeface="Times New Roman" panose="02020603050405020304" charset="0"/>
                <a:cs typeface="Times New Roman" panose="02020603050405020304" charset="0"/>
              </a:rPr>
              <a:t>(k) Bibliography</a:t>
            </a:r>
            <a:endParaRPr lang="en-US" altLang="en-US" sz="2000" b="1">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A list of all sources consulted during the research, whether cited in the report or not.</a:t>
            </a:r>
            <a:endParaRPr lang="en-US" altLang="en-US" sz="2000">
              <a:solidFill>
                <a:schemeClr val="tx1"/>
              </a:solidFill>
              <a:latin typeface="Times New Roman" panose="02020603050405020304" charset="0"/>
              <a:cs typeface="Times New Roman" panose="02020603050405020304" charset="0"/>
            </a:endParaRPr>
          </a:p>
          <a:p>
            <a:pPr marL="0" indent="0">
              <a:buNone/>
            </a:pPr>
            <a:r>
              <a:rPr lang="en-US" altLang="en-US" sz="2000" b="1">
                <a:solidFill>
                  <a:schemeClr val="tx1"/>
                </a:solidFill>
                <a:latin typeface="Times New Roman" panose="02020603050405020304" charset="0"/>
                <a:cs typeface="Times New Roman" panose="02020603050405020304" charset="0"/>
              </a:rPr>
              <a:t>(l) Appendices</a:t>
            </a:r>
            <a:endParaRPr lang="en-US" altLang="en-US" sz="2000" b="1">
              <a:solidFill>
                <a:schemeClr val="tx1"/>
              </a:solidFill>
              <a:latin typeface="Times New Roman" panose="02020603050405020304" charset="0"/>
              <a:cs typeface="Times New Roman" panose="02020603050405020304" charset="0"/>
            </a:endParaRPr>
          </a:p>
          <a:p>
            <a:pPr marL="0" indent="0">
              <a:buNone/>
            </a:pPr>
            <a:r>
              <a:rPr lang="en-US" altLang="en-US" sz="2000">
                <a:solidFill>
                  <a:schemeClr val="tx1"/>
                </a:solidFill>
                <a:latin typeface="Times New Roman" panose="02020603050405020304" charset="0"/>
                <a:cs typeface="Times New Roman" panose="02020603050405020304" charset="0"/>
              </a:rPr>
              <a:t>Contains supporting material such as: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Questionnaire</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Consent form</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Raw data</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Photographs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Ethical approval</a:t>
            </a:r>
            <a:endParaRPr lang="en-US" altLang="en-US" sz="2000">
              <a:solidFill>
                <a:schemeClr val="tx1"/>
              </a:solidFill>
              <a:latin typeface="Times New Roman" panose="02020603050405020304" charset="0"/>
              <a:cs typeface="Times New Roman" panose="02020603050405020304" charset="0"/>
            </a:endParaRPr>
          </a:p>
        </p:txBody>
      </p:sp>
    </p:spTree>
    <p:custDataLst>
      <p:tags r:id="rId2"/>
    </p:custData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Table 3"/>
          <p:cNvGraphicFramePr/>
          <p:nvPr/>
        </p:nvGraphicFramePr>
        <p:xfrm>
          <a:off x="1082040" y="990600"/>
          <a:ext cx="10297160" cy="4782820"/>
        </p:xfrm>
        <a:graphic>
          <a:graphicData uri="http://schemas.openxmlformats.org/drawingml/2006/table">
            <a:tbl>
              <a:tblPr firstRow="1" bandRow="1">
                <a:tableStyleId>{10A1B5D5-9B99-4C35-A422-299274C87663}</a:tableStyleId>
              </a:tblPr>
              <a:tblGrid>
                <a:gridCol w="5148580"/>
                <a:gridCol w="5148580"/>
              </a:tblGrid>
              <a:tr h="1195705">
                <a:tc>
                  <a:txBody>
                    <a:bodyPr/>
                    <a:p>
                      <a:pPr algn="ctr">
                        <a:buNone/>
                      </a:pPr>
                      <a:r>
                        <a:rPr lang="en-US" altLang="en-US" sz="4000">
                          <a:latin typeface="Times New Roman" panose="02020603050405020304" charset="0"/>
                          <a:cs typeface="Times New Roman" panose="02020603050405020304" charset="0"/>
                        </a:rPr>
                        <a:t>References</a:t>
                      </a:r>
                      <a:endParaRPr lang="en-US" altLang="en-US" sz="4000">
                        <a:latin typeface="Times New Roman" panose="02020603050405020304" charset="0"/>
                        <a:cs typeface="Times New Roman" panose="02020603050405020304" charset="0"/>
                      </a:endParaRPr>
                    </a:p>
                  </a:txBody>
                  <a:tcPr/>
                </a:tc>
                <a:tc>
                  <a:txBody>
                    <a:bodyPr/>
                    <a:p>
                      <a:pPr algn="ctr">
                        <a:buNone/>
                      </a:pPr>
                      <a:r>
                        <a:rPr lang="en-US" altLang="en-US" sz="4000">
                          <a:latin typeface="Times New Roman" panose="02020603050405020304" charset="0"/>
                          <a:cs typeface="Times New Roman" panose="02020603050405020304" charset="0"/>
                        </a:rPr>
                        <a:t>Bibliography</a:t>
                      </a:r>
                      <a:endParaRPr lang="en-US" altLang="en-US" sz="4000">
                        <a:latin typeface="Times New Roman" panose="02020603050405020304" charset="0"/>
                        <a:cs typeface="Times New Roman" panose="02020603050405020304" charset="0"/>
                      </a:endParaRPr>
                    </a:p>
                  </a:txBody>
                  <a:tcPr/>
                </a:tc>
              </a:tr>
              <a:tr h="1195705">
                <a:tc>
                  <a:txBody>
                    <a:bodyPr/>
                    <a:p>
                      <a:pPr>
                        <a:buNone/>
                      </a:pPr>
                      <a:r>
                        <a:rPr lang="en-US" altLang="en-US" sz="2400">
                          <a:latin typeface="Times New Roman" panose="02020603050405020304" charset="0"/>
                          <a:cs typeface="Times New Roman" panose="02020603050405020304" charset="0"/>
                        </a:rPr>
                        <a:t>Includes only sources cited in the report.</a:t>
                      </a:r>
                      <a:endParaRPr lang="en-US" altLang="en-US" sz="2400">
                        <a:latin typeface="Times New Roman" panose="02020603050405020304" charset="0"/>
                        <a:cs typeface="Times New Roman" panose="02020603050405020304" charset="0"/>
                      </a:endParaRPr>
                    </a:p>
                  </a:txBody>
                  <a:tcPr/>
                </a:tc>
                <a:tc>
                  <a:txBody>
                    <a:bodyPr/>
                    <a:p>
                      <a:pPr>
                        <a:buNone/>
                      </a:pPr>
                      <a:r>
                        <a:rPr lang="en-US" altLang="en-US" sz="2400">
                          <a:latin typeface="Times New Roman" panose="02020603050405020304" charset="0"/>
                          <a:cs typeface="Times New Roman" panose="02020603050405020304" charset="0"/>
                        </a:rPr>
                        <a:t>Includes all sources consulted.</a:t>
                      </a:r>
                      <a:endParaRPr lang="en-US" altLang="en-US" sz="2400">
                        <a:latin typeface="Times New Roman" panose="02020603050405020304" charset="0"/>
                        <a:cs typeface="Times New Roman" panose="02020603050405020304" charset="0"/>
                      </a:endParaRPr>
                    </a:p>
                  </a:txBody>
                  <a:tcPr/>
                </a:tc>
              </a:tr>
              <a:tr h="1195705">
                <a:tc>
                  <a:txBody>
                    <a:bodyPr/>
                    <a:p>
                      <a:pPr>
                        <a:buNone/>
                      </a:pPr>
                      <a:r>
                        <a:rPr lang="en-US" altLang="en-US" sz="2400">
                          <a:latin typeface="Times New Roman" panose="02020603050405020304" charset="0"/>
                          <a:cs typeface="Times New Roman" panose="02020603050405020304" charset="0"/>
                        </a:rPr>
                        <a:t>Mandatory in research reports.</a:t>
                      </a:r>
                      <a:endParaRPr lang="en-US" altLang="en-US" sz="2400">
                        <a:latin typeface="Times New Roman" panose="02020603050405020304" charset="0"/>
                        <a:cs typeface="Times New Roman" panose="02020603050405020304" charset="0"/>
                      </a:endParaRPr>
                    </a:p>
                  </a:txBody>
                  <a:tcPr/>
                </a:tc>
                <a:tc>
                  <a:txBody>
                    <a:bodyPr/>
                    <a:p>
                      <a:pPr>
                        <a:buNone/>
                      </a:pPr>
                      <a:r>
                        <a:rPr lang="en-US" altLang="en-US" sz="2400">
                          <a:latin typeface="Times New Roman" panose="02020603050405020304" charset="0"/>
                          <a:cs typeface="Times New Roman" panose="02020603050405020304" charset="0"/>
                        </a:rPr>
                        <a:t>Optional in some reports.</a:t>
                      </a:r>
                      <a:endParaRPr lang="en-US" altLang="en-US" sz="2400">
                        <a:latin typeface="Times New Roman" panose="02020603050405020304" charset="0"/>
                        <a:cs typeface="Times New Roman" panose="02020603050405020304" charset="0"/>
                      </a:endParaRPr>
                    </a:p>
                  </a:txBody>
                  <a:tcPr/>
                </a:tc>
              </a:tr>
              <a:tr h="1195705">
                <a:tc>
                  <a:txBody>
                    <a:bodyPr/>
                    <a:p>
                      <a:pPr>
                        <a:buNone/>
                      </a:pPr>
                      <a:r>
                        <a:rPr lang="en-US" altLang="en-US" sz="2400">
                          <a:latin typeface="Times New Roman" panose="02020603050405020304" charset="0"/>
                          <a:cs typeface="Times New Roman" panose="02020603050405020304" charset="0"/>
                        </a:rPr>
                        <a:t>Appears at the end of the report.</a:t>
                      </a:r>
                      <a:endParaRPr lang="en-US" altLang="en-US" sz="2400">
                        <a:latin typeface="Times New Roman" panose="02020603050405020304" charset="0"/>
                        <a:cs typeface="Times New Roman" panose="02020603050405020304" charset="0"/>
                      </a:endParaRPr>
                    </a:p>
                  </a:txBody>
                  <a:tcPr/>
                </a:tc>
                <a:tc>
                  <a:txBody>
                    <a:bodyPr/>
                    <a:p>
                      <a:pPr>
                        <a:buNone/>
                      </a:pPr>
                      <a:r>
                        <a:rPr lang="en-US" altLang="en-US" sz="2400">
                          <a:latin typeface="Times New Roman" panose="02020603050405020304" charset="0"/>
                          <a:cs typeface="Times New Roman" panose="02020603050405020304" charset="0"/>
                        </a:rPr>
                        <a:t>Appears after references (if included).</a:t>
                      </a:r>
                      <a:endParaRPr lang="en-US" altLang="en-US" sz="2400">
                        <a:latin typeface="Times New Roman" panose="02020603050405020304" charset="0"/>
                        <a:cs typeface="Times New Roman" panose="02020603050405020304" charset="0"/>
                      </a:endParaRPr>
                    </a:p>
                  </a:txBody>
                  <a:tcPr/>
                </a:tc>
              </a:tr>
            </a:tbl>
          </a:graphicData>
        </a:graphic>
      </p:graphicFrame>
    </p:spTree>
    <p:custDataLst>
      <p:tags r:id="rId1"/>
    </p:custData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6">
              <a:lumMod val="75000"/>
            </a:schemeClr>
          </a:solidFill>
        </p:spPr>
        <p:txBody>
          <a:bodyPr/>
          <a:p>
            <a:pPr algn="ctr"/>
            <a:r>
              <a:rPr lang="en-US" altLang="en-US" b="1">
                <a:solidFill>
                  <a:schemeClr val="bg1"/>
                </a:solidFill>
                <a:latin typeface="Times New Roman" panose="02020603050405020304" charset="0"/>
                <a:cs typeface="Times New Roman" panose="02020603050405020304" charset="0"/>
              </a:rPr>
              <a:t>Ethics </a:t>
            </a:r>
            <a:r>
              <a:rPr lang="en-US" altLang="en-US" b="1">
                <a:solidFill>
                  <a:schemeClr val="bg1"/>
                </a:solidFill>
                <a:latin typeface="Times New Roman" panose="02020603050405020304" charset="0"/>
                <a:cs typeface="Times New Roman" panose="02020603050405020304" charset="0"/>
              </a:rPr>
              <a:t>in Research</a:t>
            </a:r>
            <a:endParaRPr lang="en-US" altLang="en-US" b="1">
              <a:solidFill>
                <a:schemeClr val="bg1"/>
              </a:solidFill>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r>
              <a:rPr lang="en-US" altLang="en-US" sz="2400">
                <a:solidFill>
                  <a:schemeClr val="tx1"/>
                </a:solidFill>
                <a:latin typeface="Times New Roman" panose="02020603050405020304" charset="0"/>
                <a:cs typeface="Times New Roman" panose="02020603050405020304" charset="0"/>
              </a:rPr>
              <a:t>Research ethics refers to the moral principles and guidelines that govern the conduct of research. It ensures that research is conducted honestly, responsibly, and with respect for the rights and welfare of participants.</a:t>
            </a:r>
            <a:endParaRPr lang="en-US" altLang="en-US" sz="2400">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rPr>
              <a:t>Research ethics means doing research in a fair, honest, and responsible manner without harming participants.</a:t>
            </a:r>
            <a:endParaRPr lang="en-US" altLang="en-US" sz="2400">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Importance of Research Ethics</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pPr marL="0" indent="0">
              <a:buNone/>
            </a:pPr>
            <a:r>
              <a:rPr lang="en-US" altLang="en-US" sz="2000">
                <a:solidFill>
                  <a:schemeClr val="tx1"/>
                </a:solidFill>
                <a:latin typeface="Times New Roman" panose="02020603050405020304" charset="0"/>
                <a:cs typeface="Times New Roman" panose="02020603050405020304" charset="0"/>
              </a:rPr>
              <a:t>Research ethics is important because it:</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Protects the rights and dignity of participants.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Ensures honesty and integrity in research.</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Prevents misconduct and fraud.</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Improves the credibility of research findings.</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Promotes public trust in research.</a:t>
            </a:r>
            <a:endParaRPr lang="en-US" altLang="en-US" sz="2000">
              <a:solidFill>
                <a:schemeClr val="tx1"/>
              </a:solidFill>
              <a:latin typeface="Times New Roman" panose="02020603050405020304" charset="0"/>
              <a:cs typeface="Times New Roman" panose="02020603050405020304" charset="0"/>
            </a:endParaRPr>
          </a:p>
          <a:p>
            <a:r>
              <a:rPr lang="en-US" altLang="en-US" sz="2000">
                <a:solidFill>
                  <a:schemeClr val="tx1"/>
                </a:solidFill>
                <a:latin typeface="Times New Roman" panose="02020603050405020304" charset="0"/>
                <a:cs typeface="Times New Roman" panose="02020603050405020304" charset="0"/>
              </a:rPr>
              <a:t>Ensures compliance with legal and institutional guidelines.</a:t>
            </a:r>
            <a:endParaRPr lang="en-US" altLang="en-US" sz="2000">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Principles of Research Ethics</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xfrm>
            <a:off x="608330" y="1490345"/>
            <a:ext cx="5363845" cy="4759325"/>
          </a:xfrm>
          <a:ln>
            <a:solidFill>
              <a:schemeClr val="accent6">
                <a:lumMod val="75000"/>
              </a:schemeClr>
            </a:solidFill>
          </a:ln>
        </p:spPr>
        <p:txBody>
          <a:bodyPr/>
          <a:p>
            <a:pPr marL="0" indent="0">
              <a:buNone/>
            </a:pPr>
            <a:r>
              <a:rPr lang="en-US" altLang="en-US" b="1">
                <a:solidFill>
                  <a:schemeClr val="tx1"/>
                </a:solidFill>
                <a:latin typeface="Times New Roman" panose="02020603050405020304" charset="0"/>
                <a:cs typeface="Times New Roman" panose="02020603050405020304" charset="0"/>
              </a:rPr>
              <a:t>(a) Respect for Persons</a:t>
            </a:r>
            <a:endParaRPr lang="en-US" altLang="en-US" b="1">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Treat participants with dignity and respect.</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Participation should always be voluntary.</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(b) Beneficence</a:t>
            </a:r>
            <a:endParaRPr lang="en-US" altLang="en-US" b="1">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Maximize benefits and minimize harm to participants.</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(c) Non-maleficence</a:t>
            </a:r>
            <a:endParaRPr lang="en-US" altLang="en-US" b="1">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"Do no harm."</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Researchers should avoid causing physical, psychological, or social harm.</a:t>
            </a:r>
            <a:endParaRPr lang="en-US" altLang="en-US">
              <a:solidFill>
                <a:schemeClr val="tx1"/>
              </a:solidFill>
              <a:latin typeface="Times New Roman" panose="02020603050405020304" charset="0"/>
              <a:cs typeface="Times New Roman" panose="02020603050405020304" charset="0"/>
            </a:endParaRPr>
          </a:p>
          <a:p>
            <a:pPr marL="0" indent="0">
              <a:buNone/>
            </a:pPr>
            <a:endParaRPr lang="en-US" altLang="en-US">
              <a:solidFill>
                <a:schemeClr val="tx1"/>
              </a:solidFill>
              <a:latin typeface="Times New Roman" panose="02020603050405020304" charset="0"/>
              <a:cs typeface="Times New Roman" panose="02020603050405020304" charset="0"/>
            </a:endParaRPr>
          </a:p>
        </p:txBody>
      </p:sp>
      <p:sp>
        <p:nvSpPr>
          <p:cNvPr id="4" name="Content Placeholder 2"/>
          <p:cNvSpPr>
            <a:spLocks noGrp="1"/>
          </p:cNvSpPr>
          <p:nvPr>
            <p:custDataLst>
              <p:tags r:id="rId3"/>
            </p:custDataLst>
          </p:nvPr>
        </p:nvSpPr>
        <p:spPr>
          <a:xfrm>
            <a:off x="6223000" y="1490980"/>
            <a:ext cx="5354320" cy="4758690"/>
          </a:xfrm>
          <a:prstGeom prst="rect">
            <a:avLst/>
          </a:prstGeom>
          <a:ln>
            <a:solidFill>
              <a:schemeClr val="accent6">
                <a:lumMod val="75000"/>
              </a:schemeClr>
            </a:solidFill>
          </a:ln>
        </p:spPr>
        <p:txBody>
          <a:bodyPr vert="horz" lIns="90000" tIns="46800" rIns="90000" bIns="46800" rtlCol="0">
            <a:normAutofit lnSpcReduction="20000"/>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b="1">
                <a:solidFill>
                  <a:schemeClr val="tx1"/>
                </a:solidFill>
                <a:latin typeface="Times New Roman" panose="02020603050405020304" charset="0"/>
                <a:cs typeface="Times New Roman" panose="02020603050405020304" charset="0"/>
              </a:rPr>
              <a:t>(d) Justice</a:t>
            </a:r>
            <a:endParaRPr lang="en-US" altLang="en-US" b="1">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All participants should be treated fairly.</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Benefits and risks should be distributed equally.</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(e) Honesty</a:t>
            </a:r>
            <a:endParaRPr lang="en-US" altLang="en-US" b="1">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Report research findings truthfully.</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Do not fabricate or manipulate data.</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(f) Confidentiality</a:t>
            </a:r>
            <a:endParaRPr lang="en-US" altLang="en-US" b="1">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Protect participants' personal information.</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Do not disclose identities without permission.</a:t>
            </a:r>
            <a:endParaRPr lang="en-US" altLang="en-US">
              <a:solidFill>
                <a:schemeClr val="tx1"/>
              </a:solidFill>
              <a:latin typeface="Times New Roman" panose="02020603050405020304" charset="0"/>
              <a:cs typeface="Times New Roman" panose="02020603050405020304" charset="0"/>
            </a:endParaRPr>
          </a:p>
          <a:p>
            <a:pPr marL="0" indent="0">
              <a:buNone/>
            </a:pPr>
            <a:endParaRPr lang="en-US" altLang="en-US">
              <a:solidFill>
                <a:schemeClr val="tx1"/>
              </a:solidFill>
              <a:latin typeface="Times New Roman" panose="02020603050405020304" charset="0"/>
              <a:cs typeface="Times New Roman" panose="02020603050405020304" charset="0"/>
            </a:endParaRPr>
          </a:p>
        </p:txBody>
      </p:sp>
    </p:spTree>
    <p:custDataLst>
      <p:tags r:id="rId4"/>
    </p:custData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Informed Consent</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normAutofit fontScale="90000"/>
          </a:bodyPr>
          <a:p>
            <a:r>
              <a:rPr lang="en-US" altLang="en-US">
                <a:solidFill>
                  <a:schemeClr val="tx1"/>
                </a:solidFill>
                <a:latin typeface="Times New Roman" panose="02020603050405020304" charset="0"/>
                <a:cs typeface="Times New Roman" panose="02020603050405020304" charset="0"/>
              </a:rPr>
              <a:t>Informed consent is the voluntary agreement of a participant to take part in a research study after receiving complete information about the study.</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  </a:t>
            </a:r>
            <a:r>
              <a:rPr lang="en-US" altLang="en-US" i="1">
                <a:solidFill>
                  <a:schemeClr val="tx1"/>
                </a:solidFill>
                <a:latin typeface="Times New Roman" panose="02020603050405020304" charset="0"/>
                <a:cs typeface="Times New Roman" panose="02020603050405020304" charset="0"/>
              </a:rPr>
              <a:t> Information Included in Informed Consent:</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Purpose of the study.</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Procedures involved.</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Benefits and possible risks.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Right to withdraw at any time.</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Assurance of confidentiality.</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Contact information of the researcher.</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Example: A patient signs a consent form after understanding the purpose, risks, and benefits of participating in a clinical trial.</a:t>
            </a:r>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Confidentiality and Privacy</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xfrm>
            <a:off x="608330" y="1490345"/>
            <a:ext cx="11033125" cy="4759325"/>
          </a:xfrm>
          <a:ln>
            <a:solidFill>
              <a:schemeClr val="accent6">
                <a:lumMod val="75000"/>
              </a:schemeClr>
            </a:solidFill>
          </a:ln>
        </p:spPr>
        <p:txBody>
          <a:bodyPr>
            <a:normAutofit lnSpcReduction="10000"/>
          </a:bodyPr>
          <a:p>
            <a:pPr marL="0" indent="0">
              <a:buNone/>
            </a:pPr>
            <a:r>
              <a:rPr lang="en-US" altLang="en-US" b="1">
                <a:solidFill>
                  <a:schemeClr val="tx1"/>
                </a:solidFill>
                <a:latin typeface="Times New Roman" panose="02020603050405020304" charset="0"/>
                <a:cs typeface="Times New Roman" panose="02020603050405020304" charset="0"/>
              </a:rPr>
              <a:t>Confidentiality</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Confidentiality means keeping participants' personal information secure and not revealing it to unauthorized persons.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Example:Using participant codes instead of names in research data.</a:t>
            </a:r>
            <a:endParaRPr lang="en-US" altLang="en-US">
              <a:solidFill>
                <a:schemeClr val="tx1"/>
              </a:solidFill>
              <a:latin typeface="Times New Roman" panose="02020603050405020304" charset="0"/>
              <a:cs typeface="Times New Roman" panose="02020603050405020304" charset="0"/>
            </a:endParaRPr>
          </a:p>
          <a:p>
            <a:pPr marL="0" indent="0">
              <a:buNone/>
            </a:pP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Privacy</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Privacy means respecting a participant's right to control access to their personal information and personal space.</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Example: Conducting interviews in a private room.</a:t>
            </a:r>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Plagiarism</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normAutofit fontScale="90000"/>
          </a:bodyPr>
          <a:p>
            <a:r>
              <a:rPr lang="en-US" altLang="en-US">
                <a:solidFill>
                  <a:schemeClr val="tx1"/>
                </a:solidFill>
                <a:latin typeface="Times New Roman" panose="02020603050405020304" charset="0"/>
                <a:cs typeface="Times New Roman" panose="02020603050405020304" charset="0"/>
              </a:rPr>
              <a:t>Plagiarism is the use of another person's ideas, words, or work without giving proper credit or acknowledgment.</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   </a:t>
            </a:r>
            <a:r>
              <a:rPr lang="en-US" altLang="en-US" b="1">
                <a:solidFill>
                  <a:schemeClr val="tx1"/>
                </a:solidFill>
                <a:latin typeface="Times New Roman" panose="02020603050405020304" charset="0"/>
                <a:cs typeface="Times New Roman" panose="02020603050405020304" charset="0"/>
              </a:rPr>
              <a:t> Examples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Copying text from a book or article without citation.</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Submitting someone else's work as your own.</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Copying from the internet without referencing.</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How to Avoid Plagiarism</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Cite all sources properly.</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Use quotation marks for direct quotes.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Paraphrase in your own words.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Include a reference list.</a:t>
            </a:r>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Research Misconduct</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xfrm>
            <a:off x="608330" y="1490345"/>
            <a:ext cx="10968990" cy="4759325"/>
          </a:xfrm>
          <a:ln>
            <a:solidFill>
              <a:schemeClr val="accent6">
                <a:lumMod val="75000"/>
              </a:schemeClr>
            </a:solidFill>
          </a:ln>
        </p:spPr>
        <p:txBody>
          <a:bodyPr>
            <a:normAutofit lnSpcReduction="20000"/>
          </a:bodyPr>
          <a:p>
            <a:r>
              <a:rPr lang="en-US" altLang="en-US">
                <a:solidFill>
                  <a:schemeClr val="tx1"/>
                </a:solidFill>
                <a:latin typeface="Times New Roman" panose="02020603050405020304" charset="0"/>
                <a:cs typeface="Times New Roman" panose="02020603050405020304" charset="0"/>
              </a:rPr>
              <a:t>Research misconduct refers to unethical practices that violate the integrity of research.</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i="1">
                <a:solidFill>
                  <a:schemeClr val="tx1"/>
                </a:solidFill>
                <a:latin typeface="Times New Roman" panose="02020603050405020304" charset="0"/>
                <a:cs typeface="Times New Roman" panose="02020603050405020304" charset="0"/>
              </a:rPr>
              <a:t>Types of Research Misconduct: </a:t>
            </a:r>
            <a:endParaRPr lang="en-US" altLang="en-US" i="1">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(a) Fabrication</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Making up data or results that never existed.</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Example: Creating fake patient records.</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(b) Falsification</a:t>
            </a:r>
            <a:endParaRPr lang="en-US" altLang="en-US" b="1">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Manipulating research data or procedures to obtain desired results.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Example: Changing values to make results significant.</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b="1">
                <a:solidFill>
                  <a:schemeClr val="tx1"/>
                </a:solidFill>
                <a:latin typeface="Times New Roman" panose="02020603050405020304" charset="0"/>
                <a:cs typeface="Times New Roman" panose="02020603050405020304" charset="0"/>
              </a:rPr>
              <a:t>(c) Plagiarism</a:t>
            </a:r>
            <a:endParaRPr lang="en-US" altLang="en-US" b="1">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Using another person's work without proper acknowledgment.</a:t>
            </a:r>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xfrm>
            <a:off x="608330" y="454660"/>
            <a:ext cx="10968990" cy="1050925"/>
          </a:xfrm>
          <a:solidFill>
            <a:schemeClr val="accent3">
              <a:lumMod val="60000"/>
              <a:lumOff val="40000"/>
            </a:schemeClr>
          </a:solidFill>
          <a:ln>
            <a:solidFill>
              <a:schemeClr val="accent6">
                <a:lumMod val="75000"/>
              </a:schemeClr>
            </a:solidFill>
          </a:ln>
        </p:spPr>
        <p:txBody>
          <a:bodyPr>
            <a:normAutofit fontScale="90000"/>
          </a:bodyPr>
          <a:p>
            <a:pPr algn="ctr"/>
            <a:r>
              <a:rPr lang="en-US" altLang="en-US" b="1">
                <a:latin typeface="Times New Roman" panose="02020603050405020304" charset="0"/>
                <a:cs typeface="Times New Roman" panose="02020603050405020304" charset="0"/>
              </a:rPr>
              <a:t>Ethics Committee (Institutional Ethics Committee / Institutional Review Board)</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xfrm>
            <a:off x="608330" y="1710055"/>
            <a:ext cx="10968990" cy="4539615"/>
          </a:xfrm>
          <a:ln>
            <a:solidFill>
              <a:schemeClr val="accent6">
                <a:lumMod val="75000"/>
              </a:schemeClr>
            </a:solidFill>
          </a:ln>
        </p:spPr>
        <p:txBody>
          <a:bodyPr/>
          <a:p>
            <a:r>
              <a:rPr lang="en-US" altLang="en-US">
                <a:solidFill>
                  <a:schemeClr val="tx1"/>
                </a:solidFill>
                <a:latin typeface="Times New Roman" panose="02020603050405020304" charset="0"/>
                <a:cs typeface="Times New Roman" panose="02020603050405020304" charset="0"/>
              </a:rPr>
              <a:t>An Ethics Committee is an independent group that reviews research proposals involving human participants to ensure that ethical standards are followed.</a:t>
            </a:r>
            <a:endParaRPr lang="en-US" altLang="en-US">
              <a:solidFill>
                <a:schemeClr val="tx1"/>
              </a:solidFill>
              <a:latin typeface="Times New Roman" panose="02020603050405020304" charset="0"/>
              <a:cs typeface="Times New Roman" panose="02020603050405020304" charset="0"/>
            </a:endParaRPr>
          </a:p>
          <a:p>
            <a:pPr marL="0" indent="0">
              <a:buNone/>
            </a:pPr>
            <a:r>
              <a:rPr lang="en-US" altLang="en-US">
                <a:solidFill>
                  <a:schemeClr val="tx1"/>
                </a:solidFill>
                <a:latin typeface="Times New Roman" panose="02020603050405020304" charset="0"/>
                <a:cs typeface="Times New Roman" panose="02020603050405020304" charset="0"/>
              </a:rPr>
              <a:t>  </a:t>
            </a:r>
            <a:r>
              <a:rPr lang="en-US" altLang="en-US" b="1">
                <a:solidFill>
                  <a:schemeClr val="tx1"/>
                </a:solidFill>
                <a:latin typeface="Times New Roman" panose="02020603050405020304" charset="0"/>
                <a:cs typeface="Times New Roman" panose="02020603050405020304" charset="0"/>
              </a:rPr>
              <a:t> Functions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Reviews research protocols.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Protects participants' rights and safety.</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Approves or rejects research proposals.</a:t>
            </a:r>
            <a:endParaRPr lang="en-US" altLang="en-US">
              <a:solidFill>
                <a:schemeClr val="tx1"/>
              </a:solidFill>
              <a:latin typeface="Times New Roman" panose="02020603050405020304" charset="0"/>
              <a:cs typeface="Times New Roman" panose="02020603050405020304" charset="0"/>
            </a:endParaRPr>
          </a:p>
          <a:p>
            <a:r>
              <a:rPr lang="en-US" altLang="en-US">
                <a:solidFill>
                  <a:schemeClr val="tx1"/>
                </a:solidFill>
                <a:latin typeface="Times New Roman" panose="02020603050405020304" charset="0"/>
                <a:cs typeface="Times New Roman" panose="02020603050405020304" charset="0"/>
              </a:rPr>
              <a:t>Monitors ethical conduct throughout the study.</a:t>
            </a:r>
            <a:endParaRPr lang="en-US" altLang="en-US">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xfrm>
            <a:off x="608330" y="455930"/>
            <a:ext cx="10968990" cy="857885"/>
          </a:xfrm>
          <a:solidFill>
            <a:schemeClr val="accent3">
              <a:lumMod val="60000"/>
              <a:lumOff val="40000"/>
            </a:schemeClr>
          </a:solidFill>
          <a:ln>
            <a:solidFill>
              <a:schemeClr val="accent6">
                <a:lumMod val="75000"/>
              </a:schemeClr>
            </a:solidFill>
          </a:ln>
        </p:spPr>
        <p:txBody>
          <a:bodyPr/>
          <a:p>
            <a:pPr algn="ctr"/>
            <a:r>
              <a:rPr lang="en-US" altLang="en-US" b="1">
                <a:latin typeface="Times New Roman" panose="02020603050405020304" charset="0"/>
                <a:cs typeface="Times New Roman" panose="02020603050405020304" charset="0"/>
              </a:rPr>
              <a:t>Good Clinical Practice (GCP)</a:t>
            </a:r>
            <a:endParaRPr lang="en-US" altLang="en-US" b="1">
              <a:latin typeface="Times New Roman" panose="02020603050405020304" charset="0"/>
              <a:cs typeface="Times New Roman" panose="02020603050405020304" charset="0"/>
            </a:endParaRPr>
          </a:p>
        </p:txBody>
      </p:sp>
      <p:sp>
        <p:nvSpPr>
          <p:cNvPr id="3" name="Content Placeholder 2"/>
          <p:cNvSpPr>
            <a:spLocks noGrp="1"/>
          </p:cNvSpPr>
          <p:nvPr>
            <p:ph idx="1"/>
            <p:custDataLst>
              <p:tags r:id="rId2"/>
            </p:custDataLst>
          </p:nvPr>
        </p:nvSpPr>
        <p:spPr>
          <a:ln>
            <a:solidFill>
              <a:schemeClr val="accent6">
                <a:lumMod val="75000"/>
              </a:schemeClr>
            </a:solidFill>
          </a:ln>
        </p:spPr>
        <p:txBody>
          <a:bodyPr/>
          <a:p>
            <a:r>
              <a:rPr lang="en-US" altLang="en-US" sz="2400">
                <a:solidFill>
                  <a:schemeClr val="tx1"/>
                </a:solidFill>
                <a:latin typeface="Times New Roman" panose="02020603050405020304" charset="0"/>
                <a:cs typeface="Times New Roman" panose="02020603050405020304" charset="0"/>
              </a:rPr>
              <a:t>Good Clinical Practice (GCP) is an international ethical and scientific standard for conducting clinical research involving human participants.</a:t>
            </a:r>
            <a:endParaRPr lang="en-US" altLang="en-US" sz="2400">
              <a:solidFill>
                <a:schemeClr val="tx1"/>
              </a:solidFill>
              <a:latin typeface="Times New Roman" panose="02020603050405020304" charset="0"/>
              <a:cs typeface="Times New Roman" panose="02020603050405020304" charset="0"/>
            </a:endParaRPr>
          </a:p>
          <a:p>
            <a:pPr marL="0" indent="0">
              <a:buNone/>
            </a:pPr>
            <a:r>
              <a:rPr lang="en-US" altLang="en-US" sz="2400" b="1">
                <a:solidFill>
                  <a:schemeClr val="tx1"/>
                </a:solidFill>
                <a:latin typeface="Times New Roman" panose="02020603050405020304" charset="0"/>
                <a:cs typeface="Times New Roman" panose="02020603050405020304" charset="0"/>
              </a:rPr>
              <a:t>  Objectives</a:t>
            </a:r>
            <a:endParaRPr lang="en-US" altLang="en-US" sz="2400" b="1">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rPr>
              <a:t>Protect the rights and safety of participants.</a:t>
            </a:r>
            <a:endParaRPr lang="en-US" altLang="en-US" sz="2400">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rPr>
              <a:t>Ensure reliable and accurate research data.</a:t>
            </a:r>
            <a:endParaRPr lang="en-US" altLang="en-US" sz="2400">
              <a:solidFill>
                <a:schemeClr val="tx1"/>
              </a:solidFill>
              <a:latin typeface="Times New Roman" panose="02020603050405020304" charset="0"/>
              <a:cs typeface="Times New Roman" panose="02020603050405020304" charset="0"/>
            </a:endParaRPr>
          </a:p>
          <a:p>
            <a:r>
              <a:rPr lang="en-US" altLang="en-US" sz="2400">
                <a:solidFill>
                  <a:schemeClr val="tx1"/>
                </a:solidFill>
                <a:latin typeface="Times New Roman" panose="02020603050405020304" charset="0"/>
                <a:cs typeface="Times New Roman" panose="02020603050405020304" charset="0"/>
              </a:rPr>
              <a:t>Maintain high-quality clinical research.</a:t>
            </a:r>
            <a:endParaRPr lang="en-US" altLang="en-US" sz="2400">
              <a:solidFill>
                <a:schemeClr val="tx1"/>
              </a:solidFill>
              <a:latin typeface="Times New Roman" panose="02020603050405020304" charset="0"/>
              <a:cs typeface="Times New Roman" panose="02020603050405020304" charset="0"/>
            </a:endParaRPr>
          </a:p>
        </p:txBody>
      </p:sp>
    </p:spTree>
    <p:custDataLst>
      <p:tags r:id="rId3"/>
    </p:custData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custDataLst>
              <p:tags r:id="rId1"/>
            </p:custDataLst>
          </p:nvPr>
        </p:nvSpPr>
        <p:spPr>
          <a:xfrm>
            <a:off x="0" y="-635"/>
            <a:ext cx="12191365" cy="6858635"/>
          </a:xfrm>
          <a:solidFill>
            <a:schemeClr val="accent6">
              <a:lumMod val="75000"/>
            </a:schemeClr>
          </a:solidFill>
        </p:spPr>
        <p:txBody>
          <a:bodyPr/>
          <a:p>
            <a:pPr algn="ctr"/>
            <a:r>
              <a:rPr lang="en-US" sz="9600">
                <a:solidFill>
                  <a:schemeClr val="bg1"/>
                </a:solidFill>
                <a:latin typeface="Blackadder ITC" panose="04020505051007020D02" charset="0"/>
                <a:cs typeface="Blackadder ITC" panose="04020505051007020D02" charset="0"/>
              </a:rPr>
              <a:t>Thank you</a:t>
            </a:r>
            <a:endParaRPr lang="en-US" sz="9600">
              <a:solidFill>
                <a:schemeClr val="bg1"/>
              </a:solidFill>
              <a:latin typeface="Blackadder ITC" panose="04020505051007020D02" charset="0"/>
              <a:cs typeface="Blackadder ITC" panose="04020505051007020D02" charset="0"/>
            </a:endParaRPr>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ags/tag64.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6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8.xml><?xml version="1.0" encoding="utf-8"?>
<p:tagLst xmlns:p="http://schemas.openxmlformats.org/presentationml/2006/main">
  <p:tag name="KSO_WM_BEAUTIFY_FLAG" val="#wm#"/>
  <p:tag name="KSO_WM_TEMPLATE_CATEGORY" val="custom"/>
  <p:tag name="KSO_WM_TEMPLATE_INDEX" val="20205081"/>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1.xml><?xml version="1.0" encoding="utf-8"?>
<p:tagLst xmlns:p="http://schemas.openxmlformats.org/presentationml/2006/main">
  <p:tag name="KSO_WM_BEAUTIFY_FLAG" val="#wm#"/>
  <p:tag name="KSO_WM_TEMPLATE_CATEGORY" val="custom"/>
  <p:tag name="KSO_WM_TEMPLATE_INDEX" val="2020508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4.xml><?xml version="1.0" encoding="utf-8"?>
<p:tagLst xmlns:p="http://schemas.openxmlformats.org/presentationml/2006/main">
  <p:tag name="KSO_WM_BEAUTIFY_FLAG" val="#wm#"/>
  <p:tag name="KSO_WM_TEMPLATE_CATEGORY" val="custom"/>
  <p:tag name="KSO_WM_TEMPLATE_INDEX" val="2020508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7.xml><?xml version="1.0" encoding="utf-8"?>
<p:tagLst xmlns:p="http://schemas.openxmlformats.org/presentationml/2006/main">
  <p:tag name="KSO_WM_BEAUTIFY_FLAG" val="#wm#"/>
  <p:tag name="KSO_WM_TEMPLATE_CATEGORY" val="custom"/>
  <p:tag name="KSO_WM_TEMPLATE_INDEX" val="20205081"/>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0.xml><?xml version="1.0" encoding="utf-8"?>
<p:tagLst xmlns:p="http://schemas.openxmlformats.org/presentationml/2006/main">
  <p:tag name="KSO_WM_BEAUTIFY_FLAG" val="#wm#"/>
  <p:tag name="KSO_WM_TEMPLATE_CATEGORY" val="custom"/>
  <p:tag name="KSO_WM_TEMPLATE_INDEX" val="20205081"/>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2.xml><?xml version="1.0" encoding="utf-8"?>
<p:tagLst xmlns:p="http://schemas.openxmlformats.org/presentationml/2006/main">
  <p:tag name="KSO_WM_BEAUTIFY_FLAG" val="#wm#"/>
  <p:tag name="KSO_WM_TEMPLATE_CATEGORY" val="custom"/>
  <p:tag name="KSO_WM_TEMPLATE_INDEX" val="2020508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5.xml><?xml version="1.0" encoding="utf-8"?>
<p:tagLst xmlns:p="http://schemas.openxmlformats.org/presentationml/2006/main">
  <p:tag name="KSO_WM_BEAUTIFY_FLAG" val="#wm#"/>
  <p:tag name="KSO_WM_TEMPLATE_CATEGORY" val="custom"/>
  <p:tag name="KSO_WM_TEMPLATE_INDEX" val="20205081"/>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7.xml><?xml version="1.0" encoding="utf-8"?>
<p:tagLst xmlns:p="http://schemas.openxmlformats.org/presentationml/2006/main">
  <p:tag name="KSO_WM_BEAUTIFY_FLAG" val="#wm#"/>
  <p:tag name="KSO_WM_TEMPLATE_CATEGORY" val="custom"/>
  <p:tag name="KSO_WM_TEMPLATE_INDEX" val="20205081"/>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0.xml><?xml version="1.0" encoding="utf-8"?>
<p:tagLst xmlns:p="http://schemas.openxmlformats.org/presentationml/2006/main">
  <p:tag name="KSO_WM_BEAUTIFY_FLAG" val="#wm#"/>
  <p:tag name="KSO_WM_TEMPLATE_CATEGORY" val="custom"/>
  <p:tag name="KSO_WM_TEMPLATE_INDEX" val="2020508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3.xml><?xml version="1.0" encoding="utf-8"?>
<p:tagLst xmlns:p="http://schemas.openxmlformats.org/presentationml/2006/main">
  <p:tag name="KSO_WM_BEAUTIFY_FLAG" val="#wm#"/>
  <p:tag name="KSO_WM_TEMPLATE_CATEGORY" val="custom"/>
  <p:tag name="KSO_WM_TEMPLATE_INDEX" val="20205081"/>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6.xml><?xml version="1.0" encoding="utf-8"?>
<p:tagLst xmlns:p="http://schemas.openxmlformats.org/presentationml/2006/main">
  <p:tag name="KSO_WM_BEAUTIFY_FLAG" val="#wm#"/>
  <p:tag name="KSO_WM_TEMPLATE_CATEGORY" val="custom"/>
  <p:tag name="KSO_WM_TEMPLATE_INDEX" val="20205081"/>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9.xml><?xml version="1.0" encoding="utf-8"?>
<p:tagLst xmlns:p="http://schemas.openxmlformats.org/presentationml/2006/main">
  <p:tag name="KSO_WM_BEAUTIFY_FLAG" val="#wm#"/>
  <p:tag name="KSO_WM_TEMPLATE_CATEGORY" val="custom"/>
  <p:tag name="KSO_WM_TEMPLATE_INDEX" val="20205081"/>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1.xml><?xml version="1.0" encoding="utf-8"?>
<p:tagLst xmlns:p="http://schemas.openxmlformats.org/presentationml/2006/main">
  <p:tag name="KSO_WM_BEAUTIFY_FLAG" val="#wm#"/>
  <p:tag name="KSO_WM_TEMPLATE_CATEGORY" val="custom"/>
  <p:tag name="KSO_WM_TEMPLATE_INDEX" val="2020508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4.xml><?xml version="1.0" encoding="utf-8"?>
<p:tagLst xmlns:p="http://schemas.openxmlformats.org/presentationml/2006/main">
  <p:tag name="KSO_WM_BEAUTIFY_FLAG" val="#wm#"/>
  <p:tag name="KSO_WM_TEMPLATE_CATEGORY" val="custom"/>
  <p:tag name="KSO_WM_TEMPLATE_INDEX" val="20205081"/>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7.xml><?xml version="1.0" encoding="utf-8"?>
<p:tagLst xmlns:p="http://schemas.openxmlformats.org/presentationml/2006/main">
  <p:tag name="KSO_WM_BEAUTIFY_FLAG" val="#wm#"/>
  <p:tag name="KSO_WM_TEMPLATE_CATEGORY" val="custom"/>
  <p:tag name="KSO_WM_TEMPLATE_INDEX" val="20205081"/>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0.xml><?xml version="1.0" encoding="utf-8"?>
<p:tagLst xmlns:p="http://schemas.openxmlformats.org/presentationml/2006/main">
  <p:tag name="KSO_WM_BEAUTIFY_FLAG" val="#wm#"/>
  <p:tag name="KSO_WM_TEMPLATE_CATEGORY" val="custom"/>
  <p:tag name="KSO_WM_TEMPLATE_INDEX" val="20205081"/>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2.xml><?xml version="1.0" encoding="utf-8"?>
<p:tagLst xmlns:p="http://schemas.openxmlformats.org/presentationml/2006/main">
  <p:tag name="KSO_WM_BEAUTIFY_FLAG" val="#wm#"/>
  <p:tag name="KSO_WM_TEMPLATE_CATEGORY" val="custom"/>
  <p:tag name="KSO_WM_TEMPLATE_INDEX" val="20205081"/>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5.xml><?xml version="1.0" encoding="utf-8"?>
<p:tagLst xmlns:p="http://schemas.openxmlformats.org/presentationml/2006/main">
  <p:tag name="KSO_WM_BEAUTIFY_FLAG" val="#wm#"/>
  <p:tag name="KSO_WM_TEMPLATE_CATEGORY" val="custom"/>
  <p:tag name="KSO_WM_TEMPLATE_INDEX" val="20205081"/>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8.xml><?xml version="1.0" encoding="utf-8"?>
<p:tagLst xmlns:p="http://schemas.openxmlformats.org/presentationml/2006/main">
  <p:tag name="KSO_WM_BEAUTIFY_FLAG" val="#wm#"/>
  <p:tag name="KSO_WM_TEMPLATE_CATEGORY" val="custom"/>
  <p:tag name="KSO_WM_TEMPLATE_INDEX" val="20205081"/>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1.xml><?xml version="1.0" encoding="utf-8"?>
<p:tagLst xmlns:p="http://schemas.openxmlformats.org/presentationml/2006/main">
  <p:tag name="KSO_WM_BEAUTIFY_FLAG" val="#wm#"/>
  <p:tag name="KSO_WM_TEMPLATE_CATEGORY" val="custom"/>
  <p:tag name="KSO_WM_TEMPLATE_INDEX" val="20205081"/>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4.xml><?xml version="1.0" encoding="utf-8"?>
<p:tagLst xmlns:p="http://schemas.openxmlformats.org/presentationml/2006/main">
  <p:tag name="KSO_WM_BEAUTIFY_FLAG" val="#wm#"/>
  <p:tag name="KSO_WM_TEMPLATE_CATEGORY" val="custom"/>
  <p:tag name="KSO_WM_TEMPLATE_INDEX" val="20205081"/>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7.xml><?xml version="1.0" encoding="utf-8"?>
<p:tagLst xmlns:p="http://schemas.openxmlformats.org/presentationml/2006/main">
  <p:tag name="KSO_WM_BEAUTIFY_FLAG" val="#wm#"/>
  <p:tag name="KSO_WM_TEMPLATE_CATEGORY" val="custom"/>
  <p:tag name="KSO_WM_TEMPLATE_INDEX" val="20205081"/>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0.xml><?xml version="1.0" encoding="utf-8"?>
<p:tagLst xmlns:p="http://schemas.openxmlformats.org/presentationml/2006/main">
  <p:tag name="KSO_WM_BEAUTIFY_FLAG" val="#wm#"/>
  <p:tag name="KSO_WM_TEMPLATE_CATEGORY" val="custom"/>
  <p:tag name="KSO_WM_TEMPLATE_INDEX" val="20205081"/>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3.xml><?xml version="1.0" encoding="utf-8"?>
<p:tagLst xmlns:p="http://schemas.openxmlformats.org/presentationml/2006/main">
  <p:tag name="KSO_WM_BEAUTIFY_FLAG" val="#wm#"/>
  <p:tag name="KSO_WM_TEMPLATE_CATEGORY" val="custom"/>
  <p:tag name="KSO_WM_TEMPLATE_INDEX" val="2020508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5.xml><?xml version="1.0" encoding="utf-8"?>
<p:tagLst xmlns:p="http://schemas.openxmlformats.org/presentationml/2006/main">
  <p:tag name="KSO_WM_BEAUTIFY_FLAG" val="#wm#"/>
  <p:tag name="KSO_WM_TEMPLATE_CATEGORY" val="custom"/>
  <p:tag name="KSO_WM_TEMPLATE_INDEX" val="20205081"/>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8.xml><?xml version="1.0" encoding="utf-8"?>
<p:tagLst xmlns:p="http://schemas.openxmlformats.org/presentationml/2006/main">
  <p:tag name="KSO_WM_BEAUTIFY_FLAG" val="#wm#"/>
  <p:tag name="KSO_WM_TEMPLATE_CATEGORY" val="custom"/>
  <p:tag name="KSO_WM_TEMPLATE_INDEX" val="20205081"/>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1.xml><?xml version="1.0" encoding="utf-8"?>
<p:tagLst xmlns:p="http://schemas.openxmlformats.org/presentationml/2006/main">
  <p:tag name="KSO_WM_BEAUTIFY_FLAG" val="#wm#"/>
  <p:tag name="KSO_WM_TEMPLATE_CATEGORY" val="custom"/>
  <p:tag name="KSO_WM_TEMPLATE_INDEX" val="20205081"/>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3.xml><?xml version="1.0" encoding="utf-8"?>
<p:tagLst xmlns:p="http://schemas.openxmlformats.org/presentationml/2006/main">
  <p:tag name="KSO_WM_BEAUTIFY_FLAG" val="#wm#"/>
  <p:tag name="KSO_WM_TEMPLATE_CATEGORY" val="custom"/>
  <p:tag name="KSO_WM_TEMPLATE_INDEX" val="20205081"/>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6.xml><?xml version="1.0" encoding="utf-8"?>
<p:tagLst xmlns:p="http://schemas.openxmlformats.org/presentationml/2006/main">
  <p:tag name="KSO_WM_BEAUTIFY_FLAG" val="#wm#"/>
  <p:tag name="KSO_WM_TEMPLATE_CATEGORY" val="custom"/>
  <p:tag name="KSO_WM_TEMPLATE_INDEX" val="20205081"/>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9.xml><?xml version="1.0" encoding="utf-8"?>
<p:tagLst xmlns:p="http://schemas.openxmlformats.org/presentationml/2006/main">
  <p:tag name="KSO_WM_BEAUTIFY_FLAG" val="#wm#"/>
  <p:tag name="KSO_WM_TEMPLATE_CATEGORY" val="custom"/>
  <p:tag name="KSO_WM_TEMPLATE_INDEX" val="20205081"/>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3.xml><?xml version="1.0" encoding="utf-8"?>
<p:tagLst xmlns:p="http://schemas.openxmlformats.org/presentationml/2006/main">
  <p:tag name="KSO_WM_BEAUTIFY_FLAG" val="#wm#"/>
  <p:tag name="KSO_WM_TEMPLATE_CATEGORY" val="custom"/>
  <p:tag name="KSO_WM_TEMPLATE_INDEX" val="2020508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5.xml><?xml version="1.0" encoding="utf-8"?>
<p:tagLst xmlns:p="http://schemas.openxmlformats.org/presentationml/2006/main">
  <p:tag name="KSO_WM_BEAUTIFY_FLAG" val="#wm#"/>
  <p:tag name="KSO_WM_TEMPLATE_CATEGORY" val="custom"/>
  <p:tag name="KSO_WM_TEMPLATE_INDEX" val="20205081"/>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8.xml><?xml version="1.0" encoding="utf-8"?>
<p:tagLst xmlns:p="http://schemas.openxmlformats.org/presentationml/2006/main">
  <p:tag name="KSO_WM_BEAUTIFY_FLAG" val="#wm#"/>
  <p:tag name="KSO_WM_TEMPLATE_CATEGORY" val="custom"/>
  <p:tag name="KSO_WM_TEMPLATE_INDEX" val="20205081"/>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1.xml><?xml version="1.0" encoding="utf-8"?>
<p:tagLst xmlns:p="http://schemas.openxmlformats.org/presentationml/2006/main">
  <p:tag name="KSO_WM_BEAUTIFY_FLAG" val="#wm#"/>
  <p:tag name="KSO_WM_TEMPLATE_CATEGORY" val="custom"/>
  <p:tag name="KSO_WM_TEMPLATE_INDEX" val="20205081"/>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4.xml><?xml version="1.0" encoding="utf-8"?>
<p:tagLst xmlns:p="http://schemas.openxmlformats.org/presentationml/2006/main">
  <p:tag name="KSO_WM_BEAUTIFY_FLAG" val="#wm#"/>
  <p:tag name="KSO_WM_TEMPLATE_CATEGORY" val="custom"/>
  <p:tag name="KSO_WM_TEMPLATE_INDEX" val="20205081"/>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6.xml><?xml version="1.0" encoding="utf-8"?>
<p:tagLst xmlns:p="http://schemas.openxmlformats.org/presentationml/2006/main">
  <p:tag name="KSO_WM_BEAUTIFY_FLAG" val="#wm#"/>
  <p:tag name="KSO_WM_TEMPLATE_CATEGORY" val="custom"/>
  <p:tag name="KSO_WM_TEMPLATE_INDEX" val="20205081"/>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9.xml><?xml version="1.0" encoding="utf-8"?>
<p:tagLst xmlns:p="http://schemas.openxmlformats.org/presentationml/2006/main">
  <p:tag name="KSO_WM_BEAUTIFY_FLAG" val="#wm#"/>
  <p:tag name="KSO_WM_TEMPLATE_CATEGORY" val="custom"/>
  <p:tag name="KSO_WM_TEMPLATE_INDEX" val="20205081"/>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1.xml><?xml version="1.0" encoding="utf-8"?>
<p:tagLst xmlns:p="http://schemas.openxmlformats.org/presentationml/2006/main">
  <p:tag name="KSO_WM_BEAUTIFY_FLAG" val="#wm#"/>
  <p:tag name="KSO_WM_TEMPLATE_CATEGORY" val="custom"/>
  <p:tag name="KSO_WM_TEMPLATE_INDEX" val="20205081"/>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4.xml><?xml version="1.0" encoding="utf-8"?>
<p:tagLst xmlns:p="http://schemas.openxmlformats.org/presentationml/2006/main">
  <p:tag name="KSO_WM_BEAUTIFY_FLAG" val="#wm#"/>
  <p:tag name="KSO_WM_TEMPLATE_CATEGORY" val="custom"/>
  <p:tag name="KSO_WM_TEMPLATE_INDEX" val="20205081"/>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6.xml><?xml version="1.0" encoding="utf-8"?>
<p:tagLst xmlns:p="http://schemas.openxmlformats.org/presentationml/2006/main">
  <p:tag name="KSO_WM_BEAUTIFY_FLAG" val="#wm#"/>
  <p:tag name="KSO_WM_TEMPLATE_CATEGORY" val="custom"/>
  <p:tag name="KSO_WM_TEMPLATE_INDEX" val="20205081"/>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9.xml><?xml version="1.0" encoding="utf-8"?>
<p:tagLst xmlns:p="http://schemas.openxmlformats.org/presentationml/2006/main">
  <p:tag name="KSO_WM_BEAUTIFY_FLAG" val="#wm#"/>
  <p:tag name="KSO_WM_TEMPLATE_CATEGORY" val="custom"/>
  <p:tag name="KSO_WM_TEMPLATE_INDEX" val="20205081"/>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2.xml><?xml version="1.0" encoding="utf-8"?>
<p:tagLst xmlns:p="http://schemas.openxmlformats.org/presentationml/2006/main">
  <p:tag name="KSO_WM_BEAUTIFY_FLAG" val="#wm#"/>
  <p:tag name="KSO_WM_TEMPLATE_CATEGORY" val="custom"/>
  <p:tag name="KSO_WM_TEMPLATE_INDEX" val="20205081"/>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5.xml><?xml version="1.0" encoding="utf-8"?>
<p:tagLst xmlns:p="http://schemas.openxmlformats.org/presentationml/2006/main">
  <p:tag name="KSO_WM_BEAUTIFY_FLAG" val="#wm#"/>
  <p:tag name="KSO_WM_TEMPLATE_CATEGORY" val="custom"/>
  <p:tag name="KSO_WM_TEMPLATE_INDEX" val="20205081"/>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8.xml><?xml version="1.0" encoding="utf-8"?>
<p:tagLst xmlns:p="http://schemas.openxmlformats.org/presentationml/2006/main">
  <p:tag name="KSO_WM_BEAUTIFY_FLAG" val="#wm#"/>
  <p:tag name="KSO_WM_TEMPLATE_CATEGORY" val="custom"/>
  <p:tag name="KSO_WM_TEMPLATE_INDEX" val="20205081"/>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1.xml><?xml version="1.0" encoding="utf-8"?>
<p:tagLst xmlns:p="http://schemas.openxmlformats.org/presentationml/2006/main">
  <p:tag name="KSO_WM_BEAUTIFY_FLAG" val="#wm#"/>
  <p:tag name="KSO_WM_TEMPLATE_CATEGORY" val="custom"/>
  <p:tag name="KSO_WM_TEMPLATE_INDEX" val="20205081"/>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4.xml><?xml version="1.0" encoding="utf-8"?>
<p:tagLst xmlns:p="http://schemas.openxmlformats.org/presentationml/2006/main">
  <p:tag name="KSO_WM_BEAUTIFY_FLAG" val="#wm#"/>
  <p:tag name="KSO_WM_TEMPLATE_CATEGORY" val="custom"/>
  <p:tag name="KSO_WM_TEMPLATE_INDEX" val="20205081"/>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8.xml><?xml version="1.0" encoding="utf-8"?>
<p:tagLst xmlns:p="http://schemas.openxmlformats.org/presentationml/2006/main">
  <p:tag name="KSO_WM_BEAUTIFY_FLAG" val="#wm#"/>
  <p:tag name="KSO_WM_TEMPLATE_CATEGORY" val="custom"/>
  <p:tag name="KSO_WM_TEMPLATE_INDEX" val="20205081"/>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2.xml><?xml version="1.0" encoding="utf-8"?>
<p:tagLst xmlns:p="http://schemas.openxmlformats.org/presentationml/2006/main">
  <p:tag name="KSO_WM_BEAUTIFY_FLAG" val="#wm#"/>
  <p:tag name="KSO_WM_TEMPLATE_CATEGORY" val="custom"/>
  <p:tag name="KSO_WM_TEMPLATE_INDEX" val="20205081"/>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9.xml><?xml version="1.0" encoding="utf-8"?>
<p:tagLst xmlns:p="http://schemas.openxmlformats.org/presentationml/2006/main">
  <p:tag name="KSO_WM_BEAUTIFY_FLAG" val="#wm#"/>
  <p:tag name="KSO_WM_TEMPLATE_CATEGORY" val="custom"/>
  <p:tag name="KSO_WM_TEMPLATE_INDEX" val="20205081"/>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2.xml><?xml version="1.0" encoding="utf-8"?>
<p:tagLst xmlns:p="http://schemas.openxmlformats.org/presentationml/2006/main">
  <p:tag name="KSO_WM_BEAUTIFY_FLAG" val="#wm#"/>
  <p:tag name="KSO_WM_TEMPLATE_CATEGORY" val="custom"/>
  <p:tag name="KSO_WM_TEMPLATE_INDEX" val="20205081"/>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5.xml><?xml version="1.0" encoding="utf-8"?>
<p:tagLst xmlns:p="http://schemas.openxmlformats.org/presentationml/2006/main">
  <p:tag name="KSO_WM_BEAUTIFY_FLAG" val="#wm#"/>
  <p:tag name="KSO_WM_TEMPLATE_CATEGORY" val="custom"/>
  <p:tag name="KSO_WM_TEMPLATE_INDEX" val="20205081"/>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7.xml><?xml version="1.0" encoding="utf-8"?>
<p:tagLst xmlns:p="http://schemas.openxmlformats.org/presentationml/2006/main">
  <p:tag name="KSO_WM_BEAUTIFY_FLAG" val="#wm#"/>
  <p:tag name="KSO_WM_TEMPLATE_CATEGORY" val="custom"/>
  <p:tag name="KSO_WM_TEMPLATE_INDEX" val="20205081"/>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0.xml><?xml version="1.0" encoding="utf-8"?>
<p:tagLst xmlns:p="http://schemas.openxmlformats.org/presentationml/2006/main">
  <p:tag name="KSO_WM_BEAUTIFY_FLAG" val="#wm#"/>
  <p:tag name="KSO_WM_TEMPLATE_CATEGORY" val="custom"/>
  <p:tag name="KSO_WM_TEMPLATE_INDEX" val="20205081"/>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3.xml><?xml version="1.0" encoding="utf-8"?>
<p:tagLst xmlns:p="http://schemas.openxmlformats.org/presentationml/2006/main">
  <p:tag name="KSO_WM_BEAUTIFY_FLAG" val="#wm#"/>
  <p:tag name="KSO_WM_TEMPLATE_CATEGORY" val="custom"/>
  <p:tag name="KSO_WM_TEMPLATE_INDEX" val="20205081"/>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6.xml><?xml version="1.0" encoding="utf-8"?>
<p:tagLst xmlns:p="http://schemas.openxmlformats.org/presentationml/2006/main">
  <p:tag name="KSO_WM_BEAUTIFY_FLAG" val="#wm#"/>
  <p:tag name="KSO_WM_TEMPLATE_CATEGORY" val="custom"/>
  <p:tag name="KSO_WM_TEMPLATE_INDEX" val="20205081"/>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9.xml><?xml version="1.0" encoding="utf-8"?>
<p:tagLst xmlns:p="http://schemas.openxmlformats.org/presentationml/2006/main">
  <p:tag name="KSO_WM_BEAUTIFY_FLAG" val="#wm#"/>
  <p:tag name="KSO_WM_TEMPLATE_CATEGORY" val="custom"/>
  <p:tag name="KSO_WM_TEMPLATE_INDEX" val="20205081"/>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3.xml><?xml version="1.0" encoding="utf-8"?>
<p:tagLst xmlns:p="http://schemas.openxmlformats.org/presentationml/2006/main">
  <p:tag name="KSO_WM_BEAUTIFY_FLAG" val="#wm#"/>
  <p:tag name="KSO_WM_TEMPLATE_CATEGORY" val="custom"/>
  <p:tag name="KSO_WM_TEMPLATE_INDEX" val="20205081"/>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6.xml><?xml version="1.0" encoding="utf-8"?>
<p:tagLst xmlns:p="http://schemas.openxmlformats.org/presentationml/2006/main">
  <p:tag name="KSO_WM_BEAUTIFY_FLAG" val="#wm#"/>
  <p:tag name="KSO_WM_TEMPLATE_CATEGORY" val="custom"/>
  <p:tag name="KSO_WM_TEMPLATE_INDEX" val="20205081"/>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9.xml><?xml version="1.0" encoding="utf-8"?>
<p:tagLst xmlns:p="http://schemas.openxmlformats.org/presentationml/2006/main">
  <p:tag name="KSO_WM_BEAUTIFY_FLAG" val="#wm#"/>
  <p:tag name="KSO_WM_TEMPLATE_CATEGORY" val="custom"/>
  <p:tag name="KSO_WM_TEMPLATE_INDEX" val="20205081"/>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1.xml><?xml version="1.0" encoding="utf-8"?>
<p:tagLst xmlns:p="http://schemas.openxmlformats.org/presentationml/2006/main">
  <p:tag name="KSO_WM_BEAUTIFY_FLAG" val="#wm#"/>
  <p:tag name="KSO_WM_TEMPLATE_CATEGORY" val="custom"/>
  <p:tag name="KSO_WM_TEMPLATE_INDEX" val="20205081"/>
</p:tagLst>
</file>

<file path=ppt/tags/tag242.xml><?xml version="1.0" encoding="utf-8"?>
<p:tagLst xmlns:p="http://schemas.openxmlformats.org/presentationml/2006/main">
  <p:tag name="KSO_WM_BEAUTIFY_FLAG" val="#wm#"/>
  <p:tag name="KSO_WM_TEMPLATE_CATEGORY" val="custom"/>
  <p:tag name="KSO_WM_TEMPLATE_INDEX" val="20205081"/>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5.xml><?xml version="1.0" encoding="utf-8"?>
<p:tagLst xmlns:p="http://schemas.openxmlformats.org/presentationml/2006/main">
  <p:tag name="KSO_WM_BEAUTIFY_FLAG" val="#wm#"/>
  <p:tag name="KSO_WM_TEMPLATE_CATEGORY" val="custom"/>
  <p:tag name="KSO_WM_TEMPLATE_INDEX" val="20205081"/>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8.xml><?xml version="1.0" encoding="utf-8"?>
<p:tagLst xmlns:p="http://schemas.openxmlformats.org/presentationml/2006/main">
  <p:tag name="KSO_WM_BEAUTIFY_FLAG" val="#wm#"/>
  <p:tag name="KSO_WM_TEMPLATE_CATEGORY" val="custom"/>
  <p:tag name="KSO_WM_TEMPLATE_INDEX" val="20205081"/>
</p:tagLst>
</file>

<file path=ppt/tags/tag2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2.xml><?xml version="1.0" encoding="utf-8"?>
<p:tagLst xmlns:p="http://schemas.openxmlformats.org/presentationml/2006/main">
  <p:tag name="KSO_WM_BEAUTIFY_FLAG" val="#wm#"/>
  <p:tag name="KSO_WM_TEMPLATE_CATEGORY" val="custom"/>
  <p:tag name="KSO_WM_TEMPLATE_INDEX" val="20205081"/>
</p:tagLst>
</file>

<file path=ppt/tags/tag2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5.xml><?xml version="1.0" encoding="utf-8"?>
<p:tagLst xmlns:p="http://schemas.openxmlformats.org/presentationml/2006/main">
  <p:tag name="KSO_WM_BEAUTIFY_FLAG" val="#wm#"/>
  <p:tag name="KSO_WM_TEMPLATE_CATEGORY" val="custom"/>
  <p:tag name="KSO_WM_TEMPLATE_INDEX" val="20205081"/>
</p:tagLst>
</file>

<file path=ppt/tags/tag2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8.xml><?xml version="1.0" encoding="utf-8"?>
<p:tagLst xmlns:p="http://schemas.openxmlformats.org/presentationml/2006/main">
  <p:tag name="KSO_WM_BEAUTIFY_FLAG" val="#wm#"/>
  <p:tag name="KSO_WM_TEMPLATE_CATEGORY" val="custom"/>
  <p:tag name="KSO_WM_TEMPLATE_INDEX" val="20205081"/>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1.xml><?xml version="1.0" encoding="utf-8"?>
<p:tagLst xmlns:p="http://schemas.openxmlformats.org/presentationml/2006/main">
  <p:tag name="KSO_WM_BEAUTIFY_FLAG" val="#wm#"/>
  <p:tag name="KSO_WM_TEMPLATE_CATEGORY" val="custom"/>
  <p:tag name="KSO_WM_TEMPLATE_INDEX" val="20205081"/>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4.xml><?xml version="1.0" encoding="utf-8"?>
<p:tagLst xmlns:p="http://schemas.openxmlformats.org/presentationml/2006/main">
  <p:tag name="KSO_WM_BEAUTIFY_FLAG" val="#wm#"/>
  <p:tag name="KSO_WM_TEMPLATE_CATEGORY" val="custom"/>
  <p:tag name="KSO_WM_TEMPLATE_INDEX" val="20205081"/>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7.xml><?xml version="1.0" encoding="utf-8"?>
<p:tagLst xmlns:p="http://schemas.openxmlformats.org/presentationml/2006/main">
  <p:tag name="KSO_WM_BEAUTIFY_FLAG" val="#wm#"/>
  <p:tag name="KSO_WM_TEMPLATE_CATEGORY" val="custom"/>
  <p:tag name="KSO_WM_TEMPLATE_INDEX" val="20205081"/>
</p:tagLst>
</file>

<file path=ppt/tags/tag2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0.xml><?xml version="1.0" encoding="utf-8"?>
<p:tagLst xmlns:p="http://schemas.openxmlformats.org/presentationml/2006/main">
  <p:tag name="KSO_WM_BEAUTIFY_FLAG" val="#wm#"/>
  <p:tag name="KSO_WM_TEMPLATE_CATEGORY" val="custom"/>
  <p:tag name="KSO_WM_TEMPLATE_INDEX" val="20205081"/>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72.xml><?xml version="1.0" encoding="utf-8"?>
<p:tagLst xmlns:p="http://schemas.openxmlformats.org/presentationml/2006/main">
  <p:tag name="KSO_WM_BEAUTIFY_FLAG" val="#wm#"/>
  <p:tag name="KSO_WM_TEMPLATE_CATEGORY" val="custom"/>
  <p:tag name="KSO_WM_TEMPLATE_INDEX" val="20205081"/>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25905</Words>
  <Application>WPS Presentation</Application>
  <PresentationFormat>Widescreen</PresentationFormat>
  <Paragraphs>777</Paragraphs>
  <Slides>74</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74</vt:i4>
      </vt:variant>
    </vt:vector>
  </HeadingPairs>
  <TitlesOfParts>
    <vt:vector size="92" baseType="lpstr">
      <vt:lpstr>Arial</vt:lpstr>
      <vt:lpstr>SimSun</vt:lpstr>
      <vt:lpstr>Wingdings</vt:lpstr>
      <vt:lpstr>Wingdings</vt:lpstr>
      <vt:lpstr>Times New Roman</vt:lpstr>
      <vt:lpstr>Microsoft YaHei</vt:lpstr>
      <vt:lpstr>Arial Unicode MS</vt:lpstr>
      <vt:lpstr>Calibri</vt:lpstr>
      <vt:lpstr>等线</vt:lpstr>
      <vt:lpstr>Berlin Sans FB Demi</vt:lpstr>
      <vt:lpstr>Algerian</vt:lpstr>
      <vt:lpstr>Blackadder ITC</vt:lpstr>
      <vt:lpstr>Manrope ExtraBold</vt:lpstr>
      <vt:lpstr>Lato</vt:lpstr>
      <vt:lpstr>Nunito Sans ExtraBold</vt:lpstr>
      <vt:lpstr>Segoe Print</vt:lpstr>
      <vt:lpstr>Nunito Sans</vt:lpstr>
      <vt:lpstr>WPS</vt:lpstr>
      <vt:lpstr>Research Methodolgy </vt:lpstr>
      <vt:lpstr>Introduction to Research</vt:lpstr>
      <vt:lpstr>Objectives of Research</vt:lpstr>
      <vt:lpstr>Characteristics of Good Research</vt:lpstr>
      <vt:lpstr>Types of Research</vt:lpstr>
      <vt:lpstr>Quantitative Research</vt:lpstr>
      <vt:lpstr>PowerPoint 演示文稿</vt:lpstr>
      <vt:lpstr>Qualitative Research</vt:lpstr>
      <vt:lpstr>PowerPoint 演示文稿</vt:lpstr>
      <vt:lpstr>Research Problem</vt:lpstr>
      <vt:lpstr>Criteria for Selecting a Research Problem</vt:lpstr>
      <vt:lpstr>Formulation of Research Problem</vt:lpstr>
      <vt:lpstr>Variables in Research</vt:lpstr>
      <vt:lpstr>PowerPoint 演示文稿</vt:lpstr>
      <vt:lpstr>Research Design</vt:lpstr>
      <vt:lpstr>Importance of Research Design</vt:lpstr>
      <vt:lpstr>Types of Research Design</vt:lpstr>
      <vt:lpstr>PowerPoint 演示文稿</vt:lpstr>
      <vt:lpstr>Features of a Good Research Design</vt:lpstr>
      <vt:lpstr>Hypothesis</vt:lpstr>
      <vt:lpstr>Types of Hypothesis</vt:lpstr>
      <vt:lpstr>Characteristics of a Good Hypothesis</vt:lpstr>
      <vt:lpstr>Hypothesis Testing (Basic Idea)</vt:lpstr>
      <vt:lpstr>Sampling Techniques</vt:lpstr>
      <vt:lpstr>Probability Sampling</vt:lpstr>
      <vt:lpstr>PowerPoint 演示文稿</vt:lpstr>
      <vt:lpstr>Non-Probability Sampling</vt:lpstr>
      <vt:lpstr>Sampling Errors</vt:lpstr>
      <vt:lpstr>PowerPoint 演示文稿</vt:lpstr>
      <vt:lpstr>Data Collection</vt:lpstr>
      <vt:lpstr>Types of Data</vt:lpstr>
      <vt:lpstr>Methods of Data Collection</vt:lpstr>
      <vt:lpstr>PowerPoint 演示文稿</vt:lpstr>
      <vt:lpstr>Tools and Instruments of Data Collection</vt:lpstr>
      <vt:lpstr>Measurement and Scaling</vt:lpstr>
      <vt:lpstr>Levels of Measurement</vt:lpstr>
      <vt:lpstr>PowerPoint 演示文稿</vt:lpstr>
      <vt:lpstr>Rating Scales</vt:lpstr>
      <vt:lpstr>PowerPoint 演示文稿</vt:lpstr>
      <vt:lpstr>Reliability and Validity</vt:lpstr>
      <vt:lpstr>PowerPoint 演示文稿</vt:lpstr>
      <vt:lpstr>Data Processing</vt:lpstr>
      <vt:lpstr>Steps in Data Processing</vt:lpstr>
      <vt:lpstr>PowerPoint 演示文稿</vt:lpstr>
      <vt:lpstr>Tabulation</vt:lpstr>
      <vt:lpstr>Graphical Representation</vt:lpstr>
      <vt:lpstr>Statistical Analysis (Basic)</vt:lpstr>
      <vt:lpstr>Measures of Central Tendency</vt:lpstr>
      <vt:lpstr>Measures of Dispersion</vt:lpstr>
      <vt:lpstr>PowerPoint 演示文稿</vt:lpstr>
      <vt:lpstr>PowerPoint 演示文稿</vt:lpstr>
      <vt:lpstr>Interpretation of Data</vt:lpstr>
      <vt:lpstr>PowerPoint 演示文稿</vt:lpstr>
      <vt:lpstr>PowerPoint 演示文稿</vt:lpstr>
      <vt:lpstr>PowerPoint 演示文稿</vt:lpstr>
      <vt:lpstr>PowerPoint 演示文稿</vt:lpstr>
      <vt:lpstr>Research Report Writing</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Ethics in Research</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Methodolgy </dc:title>
  <dc:creator>Test user</dc:creator>
  <cp:lastModifiedBy>Test user</cp:lastModifiedBy>
  <cp:revision>2</cp:revision>
  <dcterms:created xsi:type="dcterms:W3CDTF">2026-07-01T07:48:00Z</dcterms:created>
  <dcterms:modified xsi:type="dcterms:W3CDTF">2026-07-01T18:06:18Z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1033-12.1.0.26880</vt:lpwstr>
  </property>
  <property fmtid="{D5CDD505-2E9C-101B-9397-08002B2CF9AE}" pid="3" name="ICV">
    <vt:lpwstr>8CB754A617EC43CA89A2912304A973BE_11</vt:lpwstr>
  </property>
</Properties>
</file>