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9"/>
  </p:notesMasterIdLst>
  <p:sldIdLst>
    <p:sldId id="256" r:id="rId2"/>
    <p:sldId id="282" r:id="rId3"/>
    <p:sldId id="257" r:id="rId4"/>
    <p:sldId id="258" r:id="rId5"/>
    <p:sldId id="259" r:id="rId6"/>
    <p:sldId id="276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77" r:id="rId15"/>
    <p:sldId id="278" r:id="rId16"/>
    <p:sldId id="267" r:id="rId17"/>
    <p:sldId id="268" r:id="rId18"/>
    <p:sldId id="280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9" r:id="rId27"/>
    <p:sldId id="281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DD9B1A-D5BF-4B95-B41D-C7E7F999DA8B}" type="datetimeFigureOut">
              <a:rPr lang="en-IN" smtClean="0"/>
              <a:t>24-06-2026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BCB338-B8E5-4A0B-8AD1-AD2252E4FA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7461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5000"/>
              </a:lnSpc>
              <a:defRPr sz="7200" b="1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FE7A5-AEE5-4052-BAF9-00FF95520A38}" type="datetime1">
              <a:rPr lang="en-IN" smtClean="0"/>
              <a:t>24-06-2026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1"/>
            </a:lvl1pPr>
          </a:lstStyle>
          <a:p>
            <a:fld id="{6F5AA9CE-540C-4ED0-ADF0-F8342A71132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0421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8DB62-8D4D-4510-86C5-F62781C3E64C}" type="datetime1">
              <a:rPr lang="en-IN" smtClean="0"/>
              <a:t>24-06-2026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A9CE-540C-4ED0-ADF0-F8342A71132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8395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343E3917-257D-4A77-806B-AF976720C52C}" type="datetime1">
              <a:rPr lang="en-IN" smtClean="0"/>
              <a:t>24-06-2026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IN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6F5AA9CE-540C-4ED0-ADF0-F8342A71132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191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FE7CD-6256-426D-9772-AA3B41B8E525}" type="datetime1">
              <a:rPr lang="en-IN" smtClean="0"/>
              <a:t>24-06-2026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A9CE-540C-4ED0-ADF0-F8342A71132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103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C5C59-CD1B-4642-8932-1E358D160933}" type="datetime1">
              <a:rPr lang="en-IN" smtClean="0"/>
              <a:t>24-06-2026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A9CE-540C-4ED0-ADF0-F8342A71132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85219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DED77-1A5E-4155-8595-76CA07528D0C}" type="datetime1">
              <a:rPr lang="en-IN" smtClean="0"/>
              <a:t>24-06-2026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A9CE-540C-4ED0-ADF0-F8342A71132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4773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E7530-BC29-40CA-9CCF-4A86C4E0478E}" type="datetime1">
              <a:rPr lang="en-IN" smtClean="0"/>
              <a:t>24-06-2026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A9CE-540C-4ED0-ADF0-F8342A71132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9664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5B2B0-9712-4773-AAD9-3E73064435FA}" type="datetime1">
              <a:rPr lang="en-IN" smtClean="0"/>
              <a:t>24-06-2026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A9CE-540C-4ED0-ADF0-F8342A71132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4020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636E6-A646-4174-8E1B-828A1C84CB3C}" type="datetime1">
              <a:rPr lang="en-IN" smtClean="0"/>
              <a:t>24-06-2026</a:t>
            </a:fld>
            <a:endParaRPr lang="en-IN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A9CE-540C-4ED0-ADF0-F8342A71132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81281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7240B-A357-48A2-B024-41F6B7BCD855}" type="datetime1">
              <a:rPr lang="en-IN" smtClean="0"/>
              <a:t>24-06-2026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A9CE-540C-4ED0-ADF0-F8342A71132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5592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8483E-CF2B-4CD9-830E-50FBBB185A51}" type="datetime1">
              <a:rPr lang="en-IN" smtClean="0"/>
              <a:t>24-06-2026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A9CE-540C-4ED0-ADF0-F8342A71132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1916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36E75B45-D071-466E-BC5B-0ADE7606E0ED}" type="datetime1">
              <a:rPr lang="en-IN" smtClean="0"/>
              <a:t>24-06-2026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n-lt"/>
              </a:defRPr>
            </a:lvl1pPr>
          </a:lstStyle>
          <a:p>
            <a:fld id="{6F5AA9CE-540C-4ED0-ADF0-F8342A71132D}" type="slidenum">
              <a:rPr lang="en-IN" smtClean="0"/>
              <a:t>‹#›</a:t>
            </a:fld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5D0346E-9176-A772-E269-3D090B0BD130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8208" y="0"/>
            <a:ext cx="1013791" cy="1013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643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cap="none" baseline="0">
          <a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8D19B1-9B03-AC09-0DC3-68610663C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4C960-0093-4F94-AAC9-68C3058E45A5}" type="datetime1">
              <a:rPr lang="en-IN" smtClean="0"/>
              <a:t>24-06-2026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03F271-D1B3-F515-12D8-5647FB8DA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A9CE-540C-4ED0-ADF0-F8342A71132D}" type="slidenum">
              <a:rPr lang="en-IN" smtClean="0"/>
              <a:t>1</a:t>
            </a:fld>
            <a:endParaRPr lang="en-IN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4378498-5668-ADA7-4D49-7FBCD76F9A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708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78D5F75-4684-7995-41CA-B5299953F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Objectives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36B6EFE-FD43-5A47-BFF9-C196AF3B70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Define postural drainage</a:t>
            </a:r>
          </a:p>
          <a:p>
            <a:r>
              <a:rPr lang="en-IN" dirty="0"/>
              <a:t>Explain physiological basis</a:t>
            </a:r>
          </a:p>
          <a:p>
            <a:r>
              <a:rPr lang="en-IN" dirty="0"/>
              <a:t>Describe indications and contraindications </a:t>
            </a:r>
          </a:p>
          <a:p>
            <a:r>
              <a:rPr lang="en-IN" dirty="0"/>
              <a:t>Demonstrate drainage positions </a:t>
            </a:r>
          </a:p>
          <a:p>
            <a:r>
              <a:rPr lang="en-IN" dirty="0"/>
              <a:t>Perform percussion and vibration </a:t>
            </a:r>
          </a:p>
          <a:p>
            <a:r>
              <a:rPr lang="en-IN" dirty="0"/>
              <a:t>Apply evidence-based airway clearance principles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07EBD0-A9B0-588E-4BCC-A0E9AD72F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0E7530-BC29-40CA-9CCF-4A86C4E0478E}" type="datetime1">
              <a:rPr lang="en-IN" smtClean="0"/>
              <a:t>24-06-2026</a:t>
            </a:fld>
            <a:endParaRPr lang="en-IN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55B3A9-E3A5-B882-0883-DBDEE2744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A9CE-540C-4ED0-ADF0-F8342A71132D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0318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C5D89-8300-13D7-99A7-7F1F079CF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Definition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EB69FD-DC12-9099-5F25-6772BAA09D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Postural drainage (PD) is a therapeutic positioning technique that uses gravity to facilitate movement of bronchopulmonary secretions from peripheral lung segments toward the central airways where they can be removed by coughing, huffing, or suctioning.</a:t>
            </a:r>
          </a:p>
          <a:p>
            <a:r>
              <a:rPr lang="en-US" dirty="0"/>
              <a:t>It is a </a:t>
            </a:r>
            <a:r>
              <a:rPr lang="en-IN" dirty="0"/>
              <a:t>component of chest physiotherapy (CPT) commonly combined with percussion and vibration to improve bronchial hygiene.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4DEA00-98CB-43A7-8410-14C8CFA7A1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45489-AE30-463A-891B-7D0DF6C3C1B9}" type="datetime1">
              <a:rPr lang="en-IN" smtClean="0"/>
              <a:t>24-06-2026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B892CB-9087-7438-83CC-EBCC8722E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A9CE-540C-4ED0-ADF0-F8342A71132D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8968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77A4A-76C7-0832-7836-A6EB2A610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Postural drainage was considered:</a:t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0E17ED-ACAE-57C0-EA76-EAA69D14BC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Individualized airway clearance</a:t>
            </a:r>
          </a:p>
          <a:p>
            <a:r>
              <a:rPr lang="en-IN" dirty="0"/>
              <a:t>Patient-</a:t>
            </a:r>
            <a:r>
              <a:rPr lang="en-IN" dirty="0" err="1"/>
              <a:t>centered</a:t>
            </a:r>
            <a:r>
              <a:rPr lang="en-IN" dirty="0"/>
              <a:t> treatment </a:t>
            </a:r>
          </a:p>
          <a:p>
            <a:r>
              <a:rPr lang="en-IN" dirty="0"/>
              <a:t>Integration with ACBT, PEP, OPEP, Autogenic Drainage </a:t>
            </a:r>
          </a:p>
          <a:p>
            <a:r>
              <a:rPr lang="en-IN" dirty="0"/>
              <a:t>Reduced reliance on routine head-down positions</a:t>
            </a:r>
          </a:p>
          <a:p>
            <a:r>
              <a:rPr lang="en-IN" dirty="0"/>
              <a:t>Usually combined with percussion and vibration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B492C0-C7F5-3B8C-D2C2-0D601AEC2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0BF68-6F2C-46DE-9D4E-FC213996A713}" type="datetime1">
              <a:rPr lang="en-IN" smtClean="0"/>
              <a:t>24-06-2026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A5460B-D249-5AAC-CBB7-FCA8AF05F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A9CE-540C-4ED0-ADF0-F8342A71132D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44524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B8F11-72CC-4E1E-3D28-FCFDBB4CB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7411"/>
            <a:ext cx="10515600" cy="777875"/>
          </a:xfrm>
        </p:spPr>
        <p:txBody>
          <a:bodyPr>
            <a:normAutofit/>
          </a:bodyPr>
          <a:lstStyle/>
          <a:p>
            <a:r>
              <a:rPr lang="en-IN" dirty="0"/>
              <a:t>Physiological basis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419E5F-E81F-620C-8574-1A614D002E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401082"/>
            <a:ext cx="5181600" cy="50868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b="1" dirty="0"/>
              <a:t>1. Gravity-Assisted Mucus Transport</a:t>
            </a:r>
          </a:p>
          <a:p>
            <a:r>
              <a:rPr lang="en-IN" dirty="0"/>
              <a:t>Mucus movement based on:</a:t>
            </a:r>
          </a:p>
          <a:p>
            <a:r>
              <a:rPr lang="en-IN" dirty="0"/>
              <a:t>Gravity </a:t>
            </a:r>
          </a:p>
          <a:p>
            <a:r>
              <a:rPr lang="en-IN" dirty="0"/>
              <a:t>Airflow bias </a:t>
            </a:r>
          </a:p>
          <a:p>
            <a:r>
              <a:rPr lang="en-IN" dirty="0"/>
              <a:t>Mucociliary clearance </a:t>
            </a:r>
          </a:p>
          <a:p>
            <a:r>
              <a:rPr lang="en-IN" dirty="0"/>
              <a:t>PD positions align bronchial segments vertically so secretions move toward larger airways.</a:t>
            </a:r>
          </a:p>
          <a:p>
            <a:endParaRPr lang="en-IN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87E0A-6C08-A2D1-68F4-EAB85D9B1C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01082"/>
            <a:ext cx="5181600" cy="50868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/>
              <a:t>Secretions move:</a:t>
            </a:r>
          </a:p>
          <a:p>
            <a:r>
              <a:rPr lang="en-IN" dirty="0"/>
              <a:t>Peripheral Airways</a:t>
            </a:r>
            <a:br>
              <a:rPr lang="en-IN" dirty="0"/>
            </a:br>
            <a:r>
              <a:rPr lang="en-IN" dirty="0"/>
              <a:t>↓</a:t>
            </a:r>
            <a:br>
              <a:rPr lang="en-IN" dirty="0"/>
            </a:br>
            <a:r>
              <a:rPr lang="en-IN" dirty="0"/>
              <a:t>Segmental Bronchi</a:t>
            </a:r>
            <a:br>
              <a:rPr lang="en-IN" dirty="0"/>
            </a:br>
            <a:r>
              <a:rPr lang="en-IN" dirty="0"/>
              <a:t>↓</a:t>
            </a:r>
            <a:br>
              <a:rPr lang="en-IN" dirty="0"/>
            </a:br>
            <a:r>
              <a:rPr lang="en-IN" dirty="0"/>
              <a:t>Lobar Bronchi</a:t>
            </a:r>
            <a:br>
              <a:rPr lang="en-IN" dirty="0"/>
            </a:br>
            <a:r>
              <a:rPr lang="en-IN" dirty="0"/>
              <a:t>↓</a:t>
            </a:r>
            <a:br>
              <a:rPr lang="en-IN" dirty="0"/>
            </a:br>
            <a:r>
              <a:rPr lang="en-IN" dirty="0"/>
              <a:t>Main Bronchi</a:t>
            </a:r>
            <a:br>
              <a:rPr lang="en-IN" dirty="0"/>
            </a:br>
            <a:r>
              <a:rPr lang="en-IN" dirty="0"/>
              <a:t>↓</a:t>
            </a:r>
            <a:br>
              <a:rPr lang="en-IN" dirty="0"/>
            </a:br>
            <a:r>
              <a:rPr lang="en-IN" dirty="0"/>
              <a:t>Trachea</a:t>
            </a:r>
          </a:p>
          <a:p>
            <a:endParaRPr lang="en-IN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02616A-2E53-1667-E81E-57EEFE960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63D4E-4AB2-4C3C-B693-CDE84777963D}" type="datetime1">
              <a:rPr lang="en-IN" smtClean="0"/>
              <a:t>24-06-2026</a:t>
            </a:fld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34F978-2916-B52F-CA34-8ADC8C2F9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A9CE-540C-4ED0-ADF0-F8342A71132D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9687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F0156C-22F7-C4C9-6CD1-C279E2B059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b="1" dirty="0"/>
              <a:t>2.Mucociliary Clearance Enhancement</a:t>
            </a:r>
          </a:p>
          <a:p>
            <a:r>
              <a:rPr lang="en-IN" dirty="0"/>
              <a:t>Normal mucus transport depends upon:</a:t>
            </a:r>
          </a:p>
          <a:p>
            <a:r>
              <a:rPr lang="en-IN" b="1" dirty="0"/>
              <a:t>Ciliary Activity</a:t>
            </a:r>
          </a:p>
          <a:p>
            <a:r>
              <a:rPr lang="en-IN" dirty="0"/>
              <a:t>Frequency:</a:t>
            </a:r>
          </a:p>
          <a:p>
            <a:r>
              <a:rPr lang="en-IN" dirty="0"/>
              <a:t>10–15 Hz </a:t>
            </a:r>
          </a:p>
          <a:p>
            <a:r>
              <a:rPr lang="en-IN" dirty="0"/>
              <a:t>Function:</a:t>
            </a:r>
          </a:p>
          <a:p>
            <a:r>
              <a:rPr lang="en-IN" dirty="0"/>
              <a:t>Propel mucus toward pharynx</a:t>
            </a:r>
          </a:p>
          <a:p>
            <a:endParaRPr lang="en-IN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E623C0-0456-379C-98B6-C4C59CC471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3139A-6E31-486F-A08E-34AB45C350F8}" type="datetime1">
              <a:rPr lang="en-IN" smtClean="0"/>
              <a:t>24-06-2026</a:t>
            </a:fld>
            <a:endParaRPr lang="en-IN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B13D69-3075-88CA-E1D9-DBEA2A9AC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A9CE-540C-4ED0-ADF0-F8342A71132D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321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C6817B-D2BB-5652-9A04-6E7D86B43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b="1" dirty="0"/>
              <a:t>3. Two-Phase Gas-Liquid Flow Theory</a:t>
            </a:r>
          </a:p>
          <a:p>
            <a:r>
              <a:rPr lang="en-IN" dirty="0"/>
              <a:t>Modern airway clearance physiology suggests mucus movement depends on:</a:t>
            </a:r>
          </a:p>
          <a:p>
            <a:r>
              <a:rPr lang="en-IN" dirty="0"/>
              <a:t>Expiratory airflow exceeding inspiratory airflow </a:t>
            </a:r>
          </a:p>
          <a:p>
            <a:r>
              <a:rPr lang="en-IN" dirty="0"/>
              <a:t>Ventilation behind mucus plugs </a:t>
            </a:r>
          </a:p>
          <a:p>
            <a:r>
              <a:rPr lang="en-IN" dirty="0"/>
              <a:t>Airway shear forces </a:t>
            </a:r>
          </a:p>
          <a:p>
            <a:r>
              <a:rPr lang="en-IN" dirty="0"/>
              <a:t>Gravity alone is often insufficient.</a:t>
            </a:r>
          </a:p>
          <a:p>
            <a:r>
              <a:rPr lang="en-IN" dirty="0"/>
              <a:t>This explains why modern techniques such as ACBT and OPEP may outperform postural drainage alone. </a:t>
            </a:r>
          </a:p>
          <a:p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19622A-4621-A36A-1D84-06ED35DCB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9C57-B14E-4173-BFE6-3A266C4739A8}" type="datetime1">
              <a:rPr lang="en-IN" smtClean="0"/>
              <a:t>24-06-2026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1C3AA7-3663-A47D-48F6-5E25D34B0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A9CE-540C-4ED0-ADF0-F8342A71132D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80722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93A137-D004-0E0E-5D30-D39F8261A4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b="1" dirty="0"/>
              <a:t>4. Ventilation–Perfusion Effects</a:t>
            </a:r>
          </a:p>
          <a:p>
            <a:pPr marL="0" indent="0">
              <a:buNone/>
            </a:pPr>
            <a:r>
              <a:rPr lang="en-IN" dirty="0"/>
              <a:t>Potential benefits:</a:t>
            </a:r>
          </a:p>
          <a:p>
            <a:r>
              <a:rPr lang="en-IN" dirty="0"/>
              <a:t>Improved regional ventilation </a:t>
            </a:r>
          </a:p>
          <a:p>
            <a:r>
              <a:rPr lang="en-IN" dirty="0"/>
              <a:t>Reduced mucus plugging </a:t>
            </a:r>
          </a:p>
          <a:p>
            <a:r>
              <a:rPr lang="en-IN" dirty="0"/>
              <a:t>Prevention of atelectasis </a:t>
            </a:r>
          </a:p>
          <a:p>
            <a:pPr marL="0" indent="0">
              <a:buNone/>
            </a:pPr>
            <a:r>
              <a:rPr lang="en-IN" dirty="0"/>
              <a:t>Potential adverse effects:</a:t>
            </a:r>
          </a:p>
          <a:p>
            <a:r>
              <a:rPr lang="en-IN" dirty="0"/>
              <a:t>Increased V/Q mismatch </a:t>
            </a:r>
          </a:p>
          <a:p>
            <a:r>
              <a:rPr lang="en-IN" dirty="0"/>
              <a:t>Oxygen desaturation </a:t>
            </a:r>
          </a:p>
          <a:p>
            <a:r>
              <a:rPr lang="en-IN" dirty="0"/>
              <a:t>Increased work of breathing in severe disease</a:t>
            </a:r>
          </a:p>
          <a:p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AB778A-660E-A41E-9FBB-D77CB512C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6292B-60C4-458A-BCD3-EEA4AFB4110A}" type="datetime1">
              <a:rPr lang="en-IN" smtClean="0"/>
              <a:t>24-06-2026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641107-1537-3186-8CE0-96BAB3A7B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A9CE-540C-4ED0-ADF0-F8342A71132D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62624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3E0A8-F557-574A-874A-8F718E0CA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Goals of PD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585E06-FDAB-6019-FA70-45BC2170EB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r>
              <a:rPr lang="en-IN" dirty="0"/>
              <a:t>Mobilize retained secretions </a:t>
            </a:r>
          </a:p>
          <a:p>
            <a:r>
              <a:rPr lang="en-IN" dirty="0"/>
              <a:t>Improve mucociliary transport </a:t>
            </a:r>
          </a:p>
          <a:p>
            <a:r>
              <a:rPr lang="en-IN" dirty="0"/>
              <a:t>Reduce airway obstruction </a:t>
            </a:r>
          </a:p>
          <a:p>
            <a:r>
              <a:rPr lang="en-IN" dirty="0"/>
              <a:t>Improve gas exchange </a:t>
            </a:r>
          </a:p>
          <a:p>
            <a:r>
              <a:rPr lang="en-IN" dirty="0"/>
              <a:t>Prevent recurrent infection </a:t>
            </a:r>
          </a:p>
          <a:p>
            <a:r>
              <a:rPr lang="en-IN" dirty="0"/>
              <a:t>Improve pulmonary function </a:t>
            </a:r>
          </a:p>
          <a:p>
            <a:r>
              <a:rPr lang="en-IN" dirty="0"/>
              <a:t>Reduce work of breathing </a:t>
            </a:r>
          </a:p>
          <a:p>
            <a:r>
              <a:rPr lang="en-IN" dirty="0"/>
              <a:t>Improve exercise tolerance </a:t>
            </a:r>
          </a:p>
          <a:p>
            <a:r>
              <a:rPr lang="en-IN" dirty="0"/>
              <a:t>Enhance quality of life </a:t>
            </a:r>
          </a:p>
          <a:p>
            <a:endParaRPr lang="en-IN" dirty="0"/>
          </a:p>
          <a:p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20ACB1-24A4-BDCE-35A9-B7D04C3E7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34961-E0EE-4A3A-BED9-819C1DB2C1E9}" type="datetime1">
              <a:rPr lang="en-IN" smtClean="0"/>
              <a:t>24-06-2026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112BC1-21E7-8D22-5132-B532F2A48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A9CE-540C-4ED0-ADF0-F8342A71132D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19170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E2F1C-A08E-5759-468B-F7F9CD409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058400" cy="1415143"/>
          </a:xfrm>
        </p:spPr>
        <p:txBody>
          <a:bodyPr>
            <a:normAutofit/>
          </a:bodyPr>
          <a:lstStyle/>
          <a:p>
            <a:r>
              <a:rPr lang="en-IN" dirty="0"/>
              <a:t>Indication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524DA-FF1C-C752-1962-A7B4CBB52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7542"/>
            <a:ext cx="10515600" cy="505097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IN" b="1" dirty="0"/>
              <a:t>Excessive Secretions</a:t>
            </a:r>
          </a:p>
          <a:p>
            <a:r>
              <a:rPr lang="en-IN" dirty="0"/>
              <a:t>Bronchiectasis </a:t>
            </a:r>
          </a:p>
          <a:p>
            <a:r>
              <a:rPr lang="en-IN" dirty="0"/>
              <a:t>Cystic Fibrosis </a:t>
            </a:r>
          </a:p>
          <a:p>
            <a:r>
              <a:rPr lang="en-IN" dirty="0"/>
              <a:t>Chronic bronchitis </a:t>
            </a:r>
          </a:p>
          <a:p>
            <a:pPr marL="0" indent="0">
              <a:buNone/>
            </a:pPr>
            <a:r>
              <a:rPr lang="en-IN" b="1" dirty="0"/>
              <a:t>Neuromuscular Disorders</a:t>
            </a:r>
          </a:p>
          <a:p>
            <a:r>
              <a:rPr lang="en-IN" dirty="0"/>
              <a:t>Muscular Dystrophy </a:t>
            </a:r>
          </a:p>
          <a:p>
            <a:r>
              <a:rPr lang="en-IN" dirty="0"/>
              <a:t>Guillain-Barré Syndrome </a:t>
            </a:r>
          </a:p>
          <a:p>
            <a:r>
              <a:rPr lang="en-IN" dirty="0"/>
              <a:t>Spinal cord injury </a:t>
            </a:r>
          </a:p>
          <a:p>
            <a:pPr marL="0" indent="0">
              <a:buNone/>
            </a:pPr>
            <a:r>
              <a:rPr lang="en-IN" b="1" dirty="0"/>
              <a:t>Postoperative Patients</a:t>
            </a:r>
          </a:p>
          <a:p>
            <a:r>
              <a:rPr lang="en-IN" dirty="0"/>
              <a:t>Thoracic surgery </a:t>
            </a:r>
          </a:p>
          <a:p>
            <a:r>
              <a:rPr lang="en-IN" dirty="0"/>
              <a:t>Upper abdominal surgery </a:t>
            </a:r>
          </a:p>
          <a:p>
            <a:pPr marL="0" indent="0">
              <a:buNone/>
            </a:pPr>
            <a:r>
              <a:rPr lang="en-IN" b="1" dirty="0"/>
              <a:t>Artificial Airway Patients</a:t>
            </a:r>
          </a:p>
          <a:p>
            <a:r>
              <a:rPr lang="en-IN" dirty="0"/>
              <a:t>Intubated patients </a:t>
            </a:r>
          </a:p>
          <a:p>
            <a:r>
              <a:rPr lang="en-IN" dirty="0"/>
              <a:t>Tracheostomy patients</a:t>
            </a:r>
          </a:p>
          <a:p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E3EF62-B9F2-418A-E4B9-E1A13AEAE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347B-393C-4270-857C-9A9FC0C72170}" type="datetime1">
              <a:rPr lang="en-IN" smtClean="0"/>
              <a:t>24-06-2026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E17171-91CE-A92F-C127-F4E7D04F3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A9CE-540C-4ED0-ADF0-F8342A71132D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3125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87242-8CA9-6695-DAD1-2E1DC012E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Contraindication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1A764C-C038-FAB3-E203-C85BF5B21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9685"/>
            <a:ext cx="10515600" cy="4337277"/>
          </a:xfrm>
        </p:spPr>
        <p:txBody>
          <a:bodyPr/>
          <a:lstStyle/>
          <a:p>
            <a:pPr marL="0" indent="0">
              <a:buNone/>
            </a:pPr>
            <a:r>
              <a:rPr lang="en-IN" b="1" dirty="0"/>
              <a:t>Absolute Contraindications</a:t>
            </a:r>
          </a:p>
          <a:p>
            <a:r>
              <a:rPr lang="en-IN" dirty="0"/>
              <a:t>Untreated tension pneumothorax </a:t>
            </a:r>
          </a:p>
          <a:p>
            <a:r>
              <a:rPr lang="en-IN" dirty="0"/>
              <a:t>Massive </a:t>
            </a:r>
            <a:r>
              <a:rPr lang="en-IN" dirty="0" err="1"/>
              <a:t>hemoptysis</a:t>
            </a:r>
            <a:r>
              <a:rPr lang="en-IN" dirty="0"/>
              <a:t> </a:t>
            </a:r>
          </a:p>
          <a:p>
            <a:r>
              <a:rPr lang="en-IN" dirty="0"/>
              <a:t>Active pulmonary </a:t>
            </a:r>
            <a:r>
              <a:rPr lang="en-IN" dirty="0" err="1"/>
              <a:t>hemorrhage</a:t>
            </a:r>
            <a:r>
              <a:rPr lang="en-IN" dirty="0"/>
              <a:t> </a:t>
            </a:r>
          </a:p>
          <a:p>
            <a:r>
              <a:rPr lang="en-IN" dirty="0"/>
              <a:t>Unstable spinal injury </a:t>
            </a:r>
          </a:p>
          <a:p>
            <a:r>
              <a:rPr lang="en-IN" dirty="0"/>
              <a:t>Severe hemodynamic instability</a:t>
            </a:r>
          </a:p>
          <a:p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1354B3-2AD9-87F9-577A-285478C06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CD60C-EA74-4B32-9573-426AB40EB9A8}" type="datetime1">
              <a:rPr lang="en-IN" smtClean="0"/>
              <a:t>24-06-2026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981E39-F515-CD65-5FC9-443D832A1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A9CE-540C-4ED0-ADF0-F8342A71132D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35392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AE815C-F17C-1204-40A2-00C46ABCD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942"/>
            <a:ext cx="10515600" cy="649877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IN" b="1" dirty="0"/>
              <a:t>Relative Contraindications</a:t>
            </a:r>
          </a:p>
          <a:p>
            <a:r>
              <a:rPr lang="en-IN" b="1" dirty="0"/>
              <a:t>Neurological</a:t>
            </a:r>
          </a:p>
          <a:p>
            <a:r>
              <a:rPr lang="en-IN" dirty="0"/>
              <a:t>Increased intracranial pressure </a:t>
            </a:r>
          </a:p>
          <a:p>
            <a:r>
              <a:rPr lang="en-IN" dirty="0"/>
              <a:t>Recent neurosurgery </a:t>
            </a:r>
          </a:p>
          <a:p>
            <a:r>
              <a:rPr lang="en-IN" b="1" dirty="0"/>
              <a:t>Cardiovascular</a:t>
            </a:r>
          </a:p>
          <a:p>
            <a:r>
              <a:rPr lang="en-IN" dirty="0"/>
              <a:t>Unstable hypertension </a:t>
            </a:r>
          </a:p>
          <a:p>
            <a:r>
              <a:rPr lang="en-IN" dirty="0"/>
              <a:t>Severe heart failure </a:t>
            </a:r>
          </a:p>
          <a:p>
            <a:r>
              <a:rPr lang="en-IN" dirty="0"/>
              <a:t>Cardiac arrhythmias </a:t>
            </a:r>
          </a:p>
          <a:p>
            <a:r>
              <a:rPr lang="en-IN" b="1" dirty="0"/>
              <a:t>Gastrointestinal</a:t>
            </a:r>
          </a:p>
          <a:p>
            <a:r>
              <a:rPr lang="en-IN" dirty="0"/>
              <a:t>Gastroesophageal reflux disease (GERD) </a:t>
            </a:r>
          </a:p>
          <a:p>
            <a:r>
              <a:rPr lang="en-IN" dirty="0"/>
              <a:t>Hiatal hernia </a:t>
            </a:r>
          </a:p>
          <a:p>
            <a:r>
              <a:rPr lang="en-IN" dirty="0"/>
              <a:t>Recent </a:t>
            </a:r>
            <a:r>
              <a:rPr lang="en-IN" dirty="0" err="1"/>
              <a:t>esophageal</a:t>
            </a:r>
            <a:r>
              <a:rPr lang="en-IN" dirty="0"/>
              <a:t> surgery </a:t>
            </a:r>
          </a:p>
          <a:p>
            <a:r>
              <a:rPr lang="en-IN" b="1" dirty="0"/>
              <a:t>Musculoskeletal</a:t>
            </a:r>
          </a:p>
          <a:p>
            <a:r>
              <a:rPr lang="en-IN" dirty="0"/>
              <a:t>Rib fractures </a:t>
            </a:r>
          </a:p>
          <a:p>
            <a:r>
              <a:rPr lang="en-IN" dirty="0"/>
              <a:t>Severe osteoporosis </a:t>
            </a:r>
          </a:p>
          <a:p>
            <a:r>
              <a:rPr lang="en-IN" dirty="0"/>
              <a:t>Recent spinal surgery </a:t>
            </a:r>
          </a:p>
          <a:p>
            <a:endParaRPr lang="en-IN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833551-ED2C-1E25-82C4-3C29D5E8F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20934D-24F9-45F6-9409-A5589C01992E}" type="datetime1">
              <a:rPr lang="en-IN" smtClean="0"/>
              <a:t>24-06-2026</a:t>
            </a:fld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45C962-6BC4-B545-11D3-E10A59DA1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A9CE-540C-4ED0-ADF0-F8342A71132D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00347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9C12E-347B-9BE6-C41B-ED33042BC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114" y="114753"/>
            <a:ext cx="10515600" cy="1325563"/>
          </a:xfrm>
        </p:spPr>
        <p:txBody>
          <a:bodyPr/>
          <a:lstStyle/>
          <a:p>
            <a:r>
              <a:rPr lang="en-IN" dirty="0"/>
              <a:t>Precautions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1CD57A-7648-2F1E-3EFD-21FAEF87B2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5771"/>
            <a:ext cx="10515600" cy="51162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/>
              <a:t>Monitor:</a:t>
            </a:r>
          </a:p>
          <a:p>
            <a:r>
              <a:rPr lang="en-IN" dirty="0"/>
              <a:t>Heart rate </a:t>
            </a:r>
          </a:p>
          <a:p>
            <a:r>
              <a:rPr lang="en-IN" dirty="0"/>
              <a:t>Blood pressure </a:t>
            </a:r>
          </a:p>
          <a:p>
            <a:r>
              <a:rPr lang="en-IN" dirty="0"/>
              <a:t>Respiratory rate </a:t>
            </a:r>
          </a:p>
          <a:p>
            <a:r>
              <a:rPr lang="en-IN" dirty="0"/>
              <a:t>Oxygen saturation (SpO₂) </a:t>
            </a:r>
          </a:p>
          <a:p>
            <a:r>
              <a:rPr lang="en-IN" dirty="0"/>
              <a:t>Dyspnoea </a:t>
            </a:r>
          </a:p>
          <a:p>
            <a:r>
              <a:rPr lang="en-IN" dirty="0"/>
              <a:t>Fatigue </a:t>
            </a:r>
          </a:p>
          <a:p>
            <a:pPr marL="0" indent="0">
              <a:buNone/>
            </a:pPr>
            <a:r>
              <a:rPr lang="en-IN" dirty="0"/>
              <a:t>Terminate treatment if:</a:t>
            </a:r>
          </a:p>
          <a:p>
            <a:r>
              <a:rPr lang="en-IN" dirty="0"/>
              <a:t>Severe desaturation </a:t>
            </a:r>
          </a:p>
          <a:p>
            <a:r>
              <a:rPr lang="en-IN" dirty="0"/>
              <a:t>Bronchospasm </a:t>
            </a:r>
          </a:p>
          <a:p>
            <a:r>
              <a:rPr lang="en-IN" dirty="0"/>
              <a:t>Chest pain </a:t>
            </a:r>
          </a:p>
          <a:p>
            <a:r>
              <a:rPr lang="en-IN" dirty="0"/>
              <a:t>Hemodynamic instability </a:t>
            </a:r>
          </a:p>
          <a:p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137563-4EAE-039A-B1AB-EA3A3C097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02F3E9-E776-4734-899A-B6C4CE200AE1}" type="datetime1">
              <a:rPr lang="en-IN" smtClean="0"/>
              <a:t>24-06-2026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569944-2EC3-7F14-A38F-777C992AC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A9CE-540C-4ED0-ADF0-F8342A71132D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41468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A2079-76E4-D4B7-8FCA-DDF82122D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52400"/>
            <a:ext cx="10058400" cy="1121229"/>
          </a:xfrm>
        </p:spPr>
        <p:txBody>
          <a:bodyPr/>
          <a:lstStyle/>
          <a:p>
            <a:r>
              <a:rPr lang="en-IN" dirty="0"/>
              <a:t>Equipment's required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141714-76C8-7031-6355-65420B5FE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295400"/>
            <a:ext cx="10058400" cy="55626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IN" b="1" dirty="0"/>
              <a:t>Adjustable Hospital Bed</a:t>
            </a:r>
          </a:p>
          <a:p>
            <a:r>
              <a:rPr lang="en-IN" dirty="0"/>
              <a:t>Manual or electric beds facilitate proper positioning. </a:t>
            </a:r>
          </a:p>
          <a:p>
            <a:r>
              <a:rPr lang="en-IN" dirty="0"/>
              <a:t>Air therapy beds are especially useful in ICU settings for large, critically ill, or unresponsive patients. </a:t>
            </a:r>
          </a:p>
          <a:p>
            <a:pPr marL="0" indent="0">
              <a:buNone/>
            </a:pPr>
            <a:r>
              <a:rPr lang="en-IN" b="1" dirty="0"/>
              <a:t>Positioning Aids</a:t>
            </a:r>
            <a:r>
              <a:rPr lang="en-IN" dirty="0"/>
              <a:t> </a:t>
            </a:r>
          </a:p>
          <a:p>
            <a:r>
              <a:rPr lang="en-IN" dirty="0"/>
              <a:t>Pillows </a:t>
            </a:r>
          </a:p>
          <a:p>
            <a:r>
              <a:rPr lang="en-IN" dirty="0"/>
              <a:t>Bedrolls </a:t>
            </a:r>
          </a:p>
          <a:p>
            <a:r>
              <a:rPr lang="en-IN" dirty="0"/>
              <a:t>Cushions </a:t>
            </a:r>
          </a:p>
          <a:p>
            <a:pPr marL="0" indent="0">
              <a:buNone/>
            </a:pPr>
            <a:r>
              <a:rPr lang="en-IN" dirty="0"/>
              <a:t>Used to support body parts and reduce pressure on bony prominences. </a:t>
            </a:r>
          </a:p>
          <a:p>
            <a:pPr marL="0" indent="0">
              <a:buNone/>
            </a:pPr>
            <a:r>
              <a:rPr lang="en-IN" b="1" dirty="0"/>
              <a:t>Home-Based Positioning Equipment</a:t>
            </a:r>
            <a:r>
              <a:rPr lang="en-IN" dirty="0"/>
              <a:t> </a:t>
            </a:r>
          </a:p>
          <a:p>
            <a:r>
              <a:rPr lang="en-IN" dirty="0"/>
              <a:t>Pillows </a:t>
            </a:r>
          </a:p>
          <a:p>
            <a:r>
              <a:rPr lang="en-IN" dirty="0"/>
              <a:t>Foam wedges </a:t>
            </a:r>
          </a:p>
          <a:p>
            <a:r>
              <a:rPr lang="en-IN" dirty="0"/>
              <a:t>Slant boards </a:t>
            </a:r>
          </a:p>
          <a:p>
            <a:r>
              <a:rPr lang="en-IN" dirty="0"/>
              <a:t>Sofa cushions </a:t>
            </a:r>
          </a:p>
          <a:p>
            <a:r>
              <a:rPr lang="en-IN" dirty="0"/>
              <a:t>Bean bag chairs </a:t>
            </a:r>
          </a:p>
          <a:p>
            <a:r>
              <a:rPr lang="en-IN" dirty="0"/>
              <a:t>Ironing board (for paediatric patients, when appropriate)</a:t>
            </a:r>
          </a:p>
          <a:p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5BE32B-4A11-E966-D955-B02F6A5D22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7B6B3B-78AD-4BE4-B59E-586D8A20EDBF}" type="datetime1">
              <a:rPr lang="en-IN" smtClean="0"/>
              <a:t>24-06-2026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FF98C9-D784-FDD8-B77F-9B53BAA3D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A9CE-540C-4ED0-ADF0-F8342A71132D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80445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FD9C5-33BE-69E8-E1A6-BC106E60C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108858"/>
            <a:ext cx="10058400" cy="1143000"/>
          </a:xfrm>
        </p:spPr>
        <p:txBody>
          <a:bodyPr/>
          <a:lstStyle/>
          <a:p>
            <a:r>
              <a:rPr lang="en-IN" dirty="0"/>
              <a:t>Preparations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9D60C-3D12-A4CE-E62B-5F5EA60B66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153886"/>
            <a:ext cx="10058400" cy="559525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IN" b="1" dirty="0"/>
              <a:t>Administer Bronchodilator (if prescribed)</a:t>
            </a:r>
            <a:r>
              <a:rPr lang="en-IN" dirty="0"/>
              <a:t> </a:t>
            </a:r>
          </a:p>
          <a:p>
            <a:r>
              <a:rPr lang="en-IN" dirty="0"/>
              <a:t>Nebulized bronchodilators may help loosen and mobilize secretions before treatment. </a:t>
            </a:r>
          </a:p>
          <a:p>
            <a:pPr marL="0" indent="0">
              <a:buNone/>
            </a:pPr>
            <a:r>
              <a:rPr lang="en-IN" b="1" dirty="0"/>
              <a:t>Ensure Adequate Hydration</a:t>
            </a:r>
            <a:r>
              <a:rPr lang="en-IN" dirty="0"/>
              <a:t> </a:t>
            </a:r>
          </a:p>
          <a:p>
            <a:r>
              <a:rPr lang="en-IN" dirty="0"/>
              <a:t>Adequate fluid intake reduces secretion viscosity, making mucus easier to clear. </a:t>
            </a:r>
          </a:p>
          <a:p>
            <a:pPr marL="0" indent="0">
              <a:buNone/>
            </a:pPr>
            <a:r>
              <a:rPr lang="en-IN" b="1" dirty="0"/>
              <a:t>Check Bed Functionality</a:t>
            </a:r>
          </a:p>
          <a:p>
            <a:r>
              <a:rPr lang="en-IN" dirty="0"/>
              <a:t>Be familiar with bed controls, especially adjustment to the </a:t>
            </a:r>
            <a:r>
              <a:rPr lang="en-IN" b="1" dirty="0"/>
              <a:t>Trendelenburg position</a:t>
            </a:r>
            <a:r>
              <a:rPr lang="en-IN" dirty="0"/>
              <a:t> when required. </a:t>
            </a:r>
          </a:p>
          <a:p>
            <a:pPr marL="0" indent="0">
              <a:buNone/>
            </a:pPr>
            <a:r>
              <a:rPr lang="en-IN" b="1" dirty="0"/>
              <a:t>Assess Tubes, Lines, and Monitoring Devices</a:t>
            </a:r>
            <a:r>
              <a:rPr lang="en-IN" dirty="0"/>
              <a:t> </a:t>
            </a:r>
          </a:p>
          <a:p>
            <a:r>
              <a:rPr lang="en-IN" dirty="0"/>
              <a:t>In ICU patients, ensure sufficient slack in all IV lines, catheters, drains, and monitoring leads before positioning. </a:t>
            </a:r>
          </a:p>
          <a:p>
            <a:pPr marL="0" indent="0">
              <a:buNone/>
            </a:pPr>
            <a:r>
              <a:rPr lang="en-IN" b="1" dirty="0"/>
              <a:t>Arrange Adequate Assistance</a:t>
            </a:r>
          </a:p>
          <a:p>
            <a:r>
              <a:rPr lang="en-IN" dirty="0"/>
              <a:t>Ensure sufficient staff are available for safe patient handling and positioning. </a:t>
            </a:r>
          </a:p>
          <a:p>
            <a:pPr marL="0" indent="0">
              <a:buNone/>
            </a:pPr>
            <a:r>
              <a:rPr lang="en-IN" b="1" dirty="0"/>
              <a:t>Prepare Suction Equipment</a:t>
            </a:r>
            <a:r>
              <a:rPr lang="en-IN" dirty="0"/>
              <a:t> </a:t>
            </a:r>
          </a:p>
          <a:p>
            <a:r>
              <a:rPr lang="en-IN" dirty="0"/>
              <a:t>Keep suction apparatus ready for patients with artificial airways or those unable to effectively expectorate secretions.</a:t>
            </a:r>
          </a:p>
          <a:p>
            <a:pPr marL="0" indent="0">
              <a:buNone/>
            </a:pP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8859C1-9F43-9606-93DF-33CE1919D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773D4F-E29A-496F-99E5-67A0BDD6D085}" type="datetime1">
              <a:rPr lang="en-IN" smtClean="0"/>
              <a:t>24-06-2026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606824-00EA-F034-5C35-5FF42D5FF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A9CE-540C-4ED0-ADF0-F8342A71132D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49017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A8C34-CD43-193E-4BE1-C75B39F19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Postural Drainage Positions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8E851F9-D7FD-9CD5-DF4B-4F8956A44D7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8930435"/>
              </p:ext>
            </p:extLst>
          </p:nvPr>
        </p:nvGraphicFramePr>
        <p:xfrm>
          <a:off x="849086" y="2100942"/>
          <a:ext cx="10504714" cy="4564265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5246914">
                  <a:extLst>
                    <a:ext uri="{9D8B030D-6E8A-4147-A177-3AD203B41FA5}">
                      <a16:colId xmlns:a16="http://schemas.microsoft.com/office/drawing/2014/main" val="3988265279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3213524181"/>
                    </a:ext>
                  </a:extLst>
                </a:gridCol>
              </a:tblGrid>
              <a:tr h="45393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b="1" dirty="0"/>
                        <a:t>Lung Segment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b="1" dirty="0"/>
                        <a:t>Position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5254076"/>
                  </a:ext>
                </a:extLst>
              </a:tr>
              <a:tr h="45393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Apical Upper Lobe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Sitting upright, Lean backward 30°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9317624"/>
                  </a:ext>
                </a:extLst>
              </a:tr>
              <a:tr h="45393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Posterior Upper Lobe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Sitting, leaning forward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8810829"/>
                  </a:ext>
                </a:extLst>
              </a:tr>
              <a:tr h="45393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Anterior Upper Lobe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Supine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5744309"/>
                  </a:ext>
                </a:extLst>
              </a:tr>
              <a:tr h="47885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Right Middle Lobe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Quarter turn left, Trendelenburg 15–20°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8010864"/>
                  </a:ext>
                </a:extLst>
              </a:tr>
              <a:tr h="45393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Lingula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Quarter turn right, Trendelenburg 15–20°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1345053"/>
                  </a:ext>
                </a:extLst>
              </a:tr>
              <a:tr h="45393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Superior Lower Lobe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Prone, bed flat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0617678"/>
                  </a:ext>
                </a:extLst>
              </a:tr>
              <a:tr h="45393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Anterior Basal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Supine, head-down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6494466"/>
                  </a:ext>
                </a:extLst>
              </a:tr>
              <a:tr h="45393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Lateral Basal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Side-lying, head-down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7768153"/>
                  </a:ext>
                </a:extLst>
              </a:tr>
              <a:tr h="45393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Posterior Basal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Prone, head-down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1843390"/>
                  </a:ext>
                </a:extLst>
              </a:tr>
            </a:tbl>
          </a:graphicData>
        </a:graphic>
      </p:graphicFrame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B99746-639D-EC52-8F32-F8343EAE9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C4F52-63E2-462A-A803-6636B0E1D7E0}" type="datetime1">
              <a:rPr lang="en-IN" smtClean="0"/>
              <a:t>24-06-2026</a:t>
            </a:fld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F17D33-6711-976D-6192-47676BCFA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A9CE-540C-4ED0-ADF0-F8342A71132D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4074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1D95E-F6B4-0662-2173-698E377CF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Modified Postural Drainage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923A9B-C9B4-0467-DDED-8D73B0A896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90861"/>
          </a:xfrm>
        </p:spPr>
        <p:txBody>
          <a:bodyPr/>
          <a:lstStyle/>
          <a:p>
            <a:pPr marL="0" indent="0">
              <a:buNone/>
            </a:pPr>
            <a:r>
              <a:rPr lang="en-IN" b="1" dirty="0"/>
              <a:t>Modified Postural Drainage</a:t>
            </a:r>
          </a:p>
          <a:p>
            <a:r>
              <a:rPr lang="en-IN" dirty="0"/>
              <a:t>No head-down tilt </a:t>
            </a:r>
          </a:p>
          <a:p>
            <a:r>
              <a:rPr lang="en-IN" dirty="0"/>
              <a:t>Gravity-assisted positioning without Trendelenburg </a:t>
            </a:r>
          </a:p>
          <a:p>
            <a:pPr marL="0" indent="0">
              <a:buNone/>
            </a:pPr>
            <a:r>
              <a:rPr lang="en-IN" dirty="0"/>
              <a:t>Recommended when:</a:t>
            </a:r>
          </a:p>
          <a:p>
            <a:r>
              <a:rPr lang="en-IN" dirty="0"/>
              <a:t>GERD present </a:t>
            </a:r>
          </a:p>
          <a:p>
            <a:r>
              <a:rPr lang="en-IN" dirty="0"/>
              <a:t>Patient intolerance </a:t>
            </a:r>
          </a:p>
          <a:p>
            <a:r>
              <a:rPr lang="en-IN" dirty="0"/>
              <a:t>Increased aspiration risk </a:t>
            </a:r>
          </a:p>
          <a:p>
            <a:pPr marL="0" indent="0">
              <a:buNone/>
            </a:pPr>
            <a:r>
              <a:rPr lang="en-IN" dirty="0"/>
              <a:t>                                                                </a:t>
            </a:r>
          </a:p>
          <a:p>
            <a:pPr marL="0" indent="0">
              <a:buNone/>
            </a:pPr>
            <a:r>
              <a:rPr lang="en-IN" sz="2000" i="1" dirty="0"/>
              <a:t>                                                                       British Thoracic Society guidelines </a:t>
            </a:r>
          </a:p>
          <a:p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E31C3F-A30C-1722-B056-FBCDC7B33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1BE18-A341-41F0-983B-1815823057AB}" type="datetime1">
              <a:rPr lang="en-IN" smtClean="0"/>
              <a:t>24-06-2026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8DACE4-2745-D314-3FA2-689B4492A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A9CE-540C-4ED0-ADF0-F8342A71132D}" type="slidenum">
              <a:rPr lang="en-IN" smtClean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72559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B32DC2-454B-E65A-6EB6-6968C0361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8DB62-8D4D-4510-86C5-F62781C3E64C}" type="datetime1">
              <a:rPr lang="en-IN" smtClean="0"/>
              <a:t>24-06-2026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573E21-37CB-C788-48C4-DD980C045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A9CE-540C-4ED0-ADF0-F8342A71132D}" type="slidenum">
              <a:rPr lang="en-IN" smtClean="0"/>
              <a:t>18</a:t>
            </a:fld>
            <a:endParaRPr lang="en-IN"/>
          </a:p>
        </p:txBody>
      </p:sp>
      <p:pic>
        <p:nvPicPr>
          <p:cNvPr id="2" name="Picture 1" descr="Cardiopulmonary Assessment &amp; Intervention: Patient Positions for Postural  Drainage - StudyPK">
            <a:extLst>
              <a:ext uri="{FF2B5EF4-FFF2-40B4-BE49-F238E27FC236}">
                <a16:creationId xmlns:a16="http://schemas.microsoft.com/office/drawing/2014/main" id="{AD428F22-4856-07A3-7FD9-B7DDCE6BCC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8143" y="97970"/>
            <a:ext cx="6323838" cy="6760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3974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9642B-4C96-B12D-FF12-8FC6364A2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IN" dirty="0"/>
              <a:t>Procedure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44A40-4672-A2CD-AF51-06566AEAE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7897"/>
            <a:ext cx="10515600" cy="56901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b="1" dirty="0"/>
              <a:t>Step 1- Assessment</a:t>
            </a:r>
          </a:p>
          <a:p>
            <a:r>
              <a:rPr lang="en-IN" dirty="0"/>
              <a:t>Evaluate:</a:t>
            </a:r>
          </a:p>
          <a:p>
            <a:pPr marL="0" indent="0">
              <a:buNone/>
            </a:pPr>
            <a:r>
              <a:rPr lang="en-IN" b="1" dirty="0"/>
              <a:t>Subjective</a:t>
            </a:r>
          </a:p>
          <a:p>
            <a:r>
              <a:rPr lang="en-IN" dirty="0"/>
              <a:t>Sputum volume </a:t>
            </a:r>
          </a:p>
          <a:p>
            <a:r>
              <a:rPr lang="en-IN" dirty="0" err="1"/>
              <a:t>Dyspnea</a:t>
            </a:r>
            <a:r>
              <a:rPr lang="en-IN" dirty="0"/>
              <a:t> </a:t>
            </a:r>
          </a:p>
          <a:p>
            <a:r>
              <a:rPr lang="en-IN" dirty="0"/>
              <a:t>Fatigue </a:t>
            </a:r>
          </a:p>
          <a:p>
            <a:pPr marL="0" indent="0">
              <a:buNone/>
            </a:pPr>
            <a:r>
              <a:rPr lang="en-IN" b="1" dirty="0"/>
              <a:t>Objective</a:t>
            </a:r>
          </a:p>
          <a:p>
            <a:r>
              <a:rPr lang="en-IN" dirty="0"/>
              <a:t>Respiratory rate </a:t>
            </a:r>
          </a:p>
          <a:p>
            <a:r>
              <a:rPr lang="en-IN" dirty="0"/>
              <a:t>Oxygen saturation </a:t>
            </a:r>
          </a:p>
          <a:p>
            <a:r>
              <a:rPr lang="en-IN" dirty="0"/>
              <a:t>Chest X-ray </a:t>
            </a:r>
          </a:p>
          <a:p>
            <a:r>
              <a:rPr lang="en-IN" dirty="0"/>
              <a:t>CT scan </a:t>
            </a:r>
          </a:p>
          <a:p>
            <a:r>
              <a:rPr lang="en-IN" dirty="0"/>
              <a:t>Breath sound</a:t>
            </a:r>
          </a:p>
          <a:p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65D6AA-643A-87C6-C38D-51DA50253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D1BDE-58BD-4937-B91C-D3F19E1FA629}" type="datetime1">
              <a:rPr lang="en-IN" smtClean="0"/>
              <a:t>24-06-2026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7E7790-F5C6-BFB0-3D99-F65E55833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A9CE-540C-4ED0-ADF0-F8342A71132D}" type="slidenum">
              <a:rPr lang="en-IN" smtClean="0"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16927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45B85-0B29-A22B-992C-8331E5449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4C9830-C818-7FB7-8152-892E7C51CD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b="1" dirty="0"/>
              <a:t>Step 2 Positioning</a:t>
            </a:r>
          </a:p>
          <a:p>
            <a:r>
              <a:rPr lang="en-IN" dirty="0"/>
              <a:t>Appropriate segmental position maintained for:</a:t>
            </a:r>
          </a:p>
          <a:p>
            <a:r>
              <a:rPr lang="en-IN" dirty="0"/>
              <a:t>5–15 minutes</a:t>
            </a:r>
          </a:p>
          <a:p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D80D1B-6D47-2334-2161-574B12353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820B5-A2F2-4093-82CF-80C3CDF26AEC}" type="datetime1">
              <a:rPr lang="en-IN" smtClean="0"/>
              <a:t>24-06-2026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50595A-4946-A0BA-EC56-1089713A2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A9CE-540C-4ED0-ADF0-F8342A71132D}" type="slidenum">
              <a:rPr lang="en-IN" smtClean="0"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62064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F46FC-9E1D-45F8-47E3-DB1B11C7D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47536-6BD1-AD12-AC06-FB969066CF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b="1" dirty="0"/>
              <a:t>Step 3 Percussion</a:t>
            </a:r>
          </a:p>
          <a:p>
            <a:r>
              <a:rPr lang="en-IN" b="1" dirty="0"/>
              <a:t>Technique</a:t>
            </a:r>
          </a:p>
          <a:p>
            <a:r>
              <a:rPr lang="en-IN" dirty="0"/>
              <a:t>Cup-shaped hands applied rhythmically.</a:t>
            </a:r>
          </a:p>
          <a:p>
            <a:r>
              <a:rPr lang="en-IN" dirty="0"/>
              <a:t>Frequency:</a:t>
            </a:r>
          </a:p>
          <a:p>
            <a:r>
              <a:rPr lang="en-IN" dirty="0"/>
              <a:t>3–5 Hz</a:t>
            </a:r>
          </a:p>
          <a:p>
            <a:r>
              <a:rPr lang="en-IN" dirty="0"/>
              <a:t>Duration:</a:t>
            </a:r>
          </a:p>
          <a:p>
            <a:r>
              <a:rPr lang="en-IN" dirty="0"/>
              <a:t>3–5 minutes</a:t>
            </a:r>
          </a:p>
          <a:p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366C16-B04A-E42E-9B43-8EFFB8558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35F78-022A-41EB-9367-21F683C345A2}" type="datetime1">
              <a:rPr lang="en-IN" smtClean="0"/>
              <a:t>24-06-2026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457808-4D8D-CA98-298D-BB7A0B058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A9CE-540C-4ED0-ADF0-F8342A71132D}" type="slidenum">
              <a:rPr lang="en-IN" smtClean="0"/>
              <a:t>21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18481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3CFEC-82EC-5CBF-7332-120AB37F3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9A0310-6FE3-432A-BCFF-9B203CA7F4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b="1" dirty="0"/>
              <a:t>Step 4 Vibration</a:t>
            </a:r>
          </a:p>
          <a:p>
            <a:r>
              <a:rPr lang="en-IN" dirty="0"/>
              <a:t>Applied during expiration.</a:t>
            </a:r>
          </a:p>
          <a:p>
            <a:r>
              <a:rPr lang="en-IN" dirty="0"/>
              <a:t>Purpose:</a:t>
            </a:r>
          </a:p>
          <a:p>
            <a:r>
              <a:rPr lang="en-IN" dirty="0"/>
              <a:t>Loosen mucus </a:t>
            </a:r>
          </a:p>
          <a:p>
            <a:r>
              <a:rPr lang="en-IN" dirty="0"/>
              <a:t>Increase expiratory flow </a:t>
            </a:r>
          </a:p>
          <a:p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FB722C-5812-B8EF-A6DF-DF81388BE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60CB70-76B1-4AEC-B17C-9D7DAA765DE7}" type="datetime1">
              <a:rPr lang="en-IN" smtClean="0"/>
              <a:t>24-06-2026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EA56C0-2D30-3DCA-61D4-7A4721348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A9CE-540C-4ED0-ADF0-F8342A71132D}" type="slidenum">
              <a:rPr lang="en-IN" smtClean="0"/>
              <a:t>22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78343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91936-37DF-F358-BDC8-45D81790F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8C41E-F670-CD46-89B4-268C50AFBB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b="1" dirty="0"/>
              <a:t>Step 5 Airway Clearance</a:t>
            </a:r>
          </a:p>
          <a:p>
            <a:pPr marL="0" indent="0">
              <a:buNone/>
            </a:pPr>
            <a:r>
              <a:rPr lang="en-IN" dirty="0"/>
              <a:t>Methods:</a:t>
            </a:r>
          </a:p>
          <a:p>
            <a:r>
              <a:rPr lang="en-IN" dirty="0"/>
              <a:t>Directed cough </a:t>
            </a:r>
          </a:p>
          <a:p>
            <a:r>
              <a:rPr lang="en-IN" dirty="0"/>
              <a:t>Huffing </a:t>
            </a:r>
          </a:p>
          <a:p>
            <a:r>
              <a:rPr lang="en-IN" dirty="0"/>
              <a:t>Suctioning </a:t>
            </a:r>
          </a:p>
          <a:p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9EFFF1-D106-1642-CE96-3F87D81F2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CCE65-3F73-41B6-85FB-3D5BCB436C2D}" type="datetime1">
              <a:rPr lang="en-IN" smtClean="0"/>
              <a:t>24-06-2026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A9EBAE-59D6-0AF2-7E8D-3395F3F71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A9CE-540C-4ED0-ADF0-F8342A71132D}" type="slidenum">
              <a:rPr lang="en-IN" smtClean="0"/>
              <a:t>23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97250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9BAA4-AF8F-84D5-4A69-7F7CD0989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Complications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E5F52D-E971-4E86-035A-05E03F584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318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b="1" dirty="0"/>
              <a:t>Respiratory</a:t>
            </a:r>
          </a:p>
          <a:p>
            <a:r>
              <a:rPr lang="en-IN" dirty="0"/>
              <a:t>Hypoxemia </a:t>
            </a:r>
          </a:p>
          <a:p>
            <a:r>
              <a:rPr lang="en-IN" dirty="0"/>
              <a:t>Bronchospasm </a:t>
            </a:r>
          </a:p>
          <a:p>
            <a:r>
              <a:rPr lang="en-IN" dirty="0"/>
              <a:t>Increased </a:t>
            </a:r>
            <a:r>
              <a:rPr lang="en-IN" dirty="0" err="1"/>
              <a:t>dyspnea</a:t>
            </a:r>
            <a:r>
              <a:rPr lang="en-IN" dirty="0"/>
              <a:t> </a:t>
            </a:r>
          </a:p>
          <a:p>
            <a:pPr marL="0" indent="0">
              <a:buNone/>
            </a:pPr>
            <a:r>
              <a:rPr lang="en-IN" b="1" dirty="0"/>
              <a:t>Gastrointestinal</a:t>
            </a:r>
          </a:p>
          <a:p>
            <a:r>
              <a:rPr lang="en-IN" dirty="0"/>
              <a:t>Nausea </a:t>
            </a:r>
          </a:p>
          <a:p>
            <a:r>
              <a:rPr lang="en-IN" dirty="0"/>
              <a:t>Vomiting </a:t>
            </a:r>
          </a:p>
          <a:p>
            <a:pPr marL="0" indent="0">
              <a:buNone/>
            </a:pPr>
            <a:r>
              <a:rPr lang="en-IN" b="1" dirty="0"/>
              <a:t>Cardiovascular</a:t>
            </a:r>
          </a:p>
          <a:p>
            <a:r>
              <a:rPr lang="en-IN" dirty="0"/>
              <a:t>Arrhythmias </a:t>
            </a:r>
          </a:p>
          <a:p>
            <a:r>
              <a:rPr lang="en-IN" dirty="0"/>
              <a:t>Blood pressure changes</a:t>
            </a:r>
          </a:p>
          <a:p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930C07-94D4-5F65-9C24-E3CEB08C5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D9D268-588F-4BD4-92B5-03217852A21C}" type="datetime1">
              <a:rPr lang="en-IN" smtClean="0"/>
              <a:t>24-06-2026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4015F7-91CF-8DCC-4CE5-1534E3006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A9CE-540C-4ED0-ADF0-F8342A71132D}" type="slidenum">
              <a:rPr lang="en-IN" smtClean="0"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90782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03910-75FF-AC38-0235-A5468CA42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0"/>
            <a:ext cx="10058400" cy="1415144"/>
          </a:xfrm>
        </p:spPr>
        <p:txBody>
          <a:bodyPr/>
          <a:lstStyle/>
          <a:p>
            <a:r>
              <a:rPr lang="en-IN" b="1" dirty="0"/>
              <a:t>Advantages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895CA2-6F56-14E5-1042-901B59EE83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208315"/>
            <a:ext cx="10058400" cy="5475514"/>
          </a:xfrm>
        </p:spPr>
        <p:txBody>
          <a:bodyPr/>
          <a:lstStyle/>
          <a:p>
            <a:pPr marL="0" indent="0">
              <a:buNone/>
            </a:pPr>
            <a:r>
              <a:rPr lang="en-IN" b="1" dirty="0"/>
              <a:t>Easy to Learn and Perform</a:t>
            </a:r>
            <a:r>
              <a:rPr lang="en-IN" dirty="0"/>
              <a:t> </a:t>
            </a:r>
          </a:p>
          <a:p>
            <a:r>
              <a:rPr lang="en-IN" dirty="0"/>
              <a:t>Patients and caregivers can be trained to perform PD effectively. </a:t>
            </a:r>
          </a:p>
          <a:p>
            <a:pPr marL="0" indent="0">
              <a:buNone/>
            </a:pPr>
            <a:r>
              <a:rPr lang="en-IN" b="1" dirty="0"/>
              <a:t>Can Be Integrated into Daily Activities</a:t>
            </a:r>
            <a:r>
              <a:rPr lang="en-IN" dirty="0"/>
              <a:t> </a:t>
            </a:r>
          </a:p>
          <a:p>
            <a:r>
              <a:rPr lang="en-IN" dirty="0"/>
              <a:t>In hospitals: combined with repositioning, bathing, or other care activities. </a:t>
            </a:r>
          </a:p>
          <a:p>
            <a:r>
              <a:rPr lang="en-IN" dirty="0"/>
              <a:t>At home: can be performed while reading, watching television, or relaxing. </a:t>
            </a:r>
          </a:p>
          <a:p>
            <a:pPr marL="0" indent="0">
              <a:buNone/>
            </a:pPr>
            <a:r>
              <a:rPr lang="en-IN" b="1" dirty="0"/>
              <a:t>Low Equipment Cost</a:t>
            </a:r>
            <a:r>
              <a:rPr lang="en-IN" dirty="0"/>
              <a:t> </a:t>
            </a:r>
          </a:p>
          <a:p>
            <a:r>
              <a:rPr lang="en-IN" dirty="0"/>
              <a:t>Requires minimal equipment. </a:t>
            </a:r>
          </a:p>
          <a:p>
            <a:r>
              <a:rPr lang="en-IN" dirty="0"/>
              <a:t>Household items such as pillows, cushions, and foam wedges can be used. </a:t>
            </a:r>
          </a:p>
          <a:p>
            <a:pPr marL="0" indent="0">
              <a:buNone/>
            </a:pPr>
            <a:r>
              <a:rPr lang="en-IN" b="1" dirty="0"/>
              <a:t>Suitable for Home Management</a:t>
            </a:r>
            <a:r>
              <a:rPr lang="en-IN" dirty="0"/>
              <a:t> </a:t>
            </a:r>
          </a:p>
          <a:p>
            <a:r>
              <a:rPr lang="en-IN" dirty="0"/>
              <a:t>Family members or caregivers can be trained, improving treatment accessibility and flexibility. </a:t>
            </a:r>
          </a:p>
          <a:p>
            <a:pPr marL="0" indent="0">
              <a:buNone/>
            </a:pPr>
            <a:r>
              <a:rPr lang="en-IN" b="1" dirty="0"/>
              <a:t>Facilitates Secretion Clearance</a:t>
            </a:r>
            <a:r>
              <a:rPr lang="en-IN" dirty="0"/>
              <a:t> </a:t>
            </a:r>
          </a:p>
          <a:p>
            <a:r>
              <a:rPr lang="en-IN" dirty="0"/>
              <a:t>Uses gravity to assist mucus drainage from affected lung segments.</a:t>
            </a:r>
          </a:p>
          <a:p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EE4ADF-5E44-D0D4-1995-0AB701499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280DE-E97F-405C-8C92-33380F5003DF}" type="datetime1">
              <a:rPr lang="en-IN" smtClean="0"/>
              <a:t>24-06-2026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276C7D-42D8-2FE6-6BBB-9C568ACA6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A9CE-540C-4ED0-ADF0-F8342A71132D}" type="slidenum">
              <a:rPr lang="en-IN" smtClean="0"/>
              <a:t>25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784017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DD8C4-F149-EB05-DDCE-9B136CACD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87086"/>
            <a:ext cx="10058400" cy="772885"/>
          </a:xfrm>
        </p:spPr>
        <p:txBody>
          <a:bodyPr>
            <a:normAutofit/>
          </a:bodyPr>
          <a:lstStyle/>
          <a:p>
            <a:r>
              <a:rPr lang="en-IN" dirty="0"/>
              <a:t>DISADVANTAGES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C15E6-F82E-EEFE-FB0F-CB2548E01C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859971"/>
            <a:ext cx="10058400" cy="599802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IN" b="1" dirty="0"/>
              <a:t>Positioning Contraindications</a:t>
            </a:r>
          </a:p>
          <a:p>
            <a:r>
              <a:rPr lang="en-IN" dirty="0"/>
              <a:t>Certain drainage positions may be unsuitable for patients with: </a:t>
            </a:r>
          </a:p>
          <a:p>
            <a:pPr lvl="1"/>
            <a:r>
              <a:rPr lang="en-IN" dirty="0"/>
              <a:t>GERD </a:t>
            </a:r>
          </a:p>
          <a:p>
            <a:pPr lvl="1"/>
            <a:r>
              <a:rPr lang="en-IN" dirty="0"/>
              <a:t>Raised intracranial pressure </a:t>
            </a:r>
          </a:p>
          <a:p>
            <a:pPr lvl="1"/>
            <a:r>
              <a:rPr lang="en-IN" dirty="0"/>
              <a:t>Cardiovascular instability </a:t>
            </a:r>
          </a:p>
          <a:p>
            <a:pPr lvl="1"/>
            <a:r>
              <a:rPr lang="en-IN" dirty="0"/>
              <a:t>Musculoskeletal limitations </a:t>
            </a:r>
          </a:p>
          <a:p>
            <a:pPr marL="0" indent="0">
              <a:buNone/>
            </a:pPr>
            <a:r>
              <a:rPr lang="en-IN" b="1" dirty="0"/>
              <a:t>Time-Consuming</a:t>
            </a:r>
            <a:r>
              <a:rPr lang="en-IN" dirty="0"/>
              <a:t> </a:t>
            </a:r>
          </a:p>
          <a:p>
            <a:r>
              <a:rPr lang="en-IN" dirty="0"/>
              <a:t>Multiple positions may be required during a treatment session. </a:t>
            </a:r>
          </a:p>
          <a:p>
            <a:r>
              <a:rPr lang="en-IN" dirty="0"/>
              <a:t>Long treatment duration may reduce adherence. </a:t>
            </a:r>
          </a:p>
          <a:p>
            <a:pPr marL="0" indent="0">
              <a:buNone/>
            </a:pPr>
            <a:r>
              <a:rPr lang="en-IN" b="1" dirty="0"/>
              <a:t>Compliance Issues</a:t>
            </a:r>
            <a:r>
              <a:rPr lang="en-IN" dirty="0"/>
              <a:t> </a:t>
            </a:r>
          </a:p>
          <a:p>
            <a:r>
              <a:rPr lang="en-IN" dirty="0"/>
              <a:t>Patients may find some positions uncomfortable. </a:t>
            </a:r>
          </a:p>
          <a:p>
            <a:r>
              <a:rPr lang="en-IN" dirty="0"/>
              <a:t>Children often require distractions and supervision to maintain positions. </a:t>
            </a:r>
          </a:p>
          <a:p>
            <a:pPr marL="0" indent="0">
              <a:buNone/>
            </a:pPr>
            <a:r>
              <a:rPr lang="en-IN" b="1" dirty="0"/>
              <a:t>Caregiver Dependence</a:t>
            </a:r>
            <a:r>
              <a:rPr lang="en-IN" dirty="0"/>
              <a:t> </a:t>
            </a:r>
          </a:p>
          <a:p>
            <a:r>
              <a:rPr lang="en-IN" dirty="0"/>
              <a:t>Some patients require assistance for positioning and monitoring. </a:t>
            </a:r>
          </a:p>
          <a:p>
            <a:pPr marL="0" indent="0">
              <a:buNone/>
            </a:pPr>
            <a:r>
              <a:rPr lang="en-IN" b="1" dirty="0"/>
              <a:t>Long-Term Cost of Caregiver Time</a:t>
            </a:r>
            <a:r>
              <a:rPr lang="en-IN" dirty="0"/>
              <a:t> </a:t>
            </a:r>
          </a:p>
          <a:p>
            <a:r>
              <a:rPr lang="en-IN" dirty="0"/>
              <a:t>Although equipment costs are low, caregiver involvement can be demanding, especially in chronic respiratory conditions.</a:t>
            </a:r>
          </a:p>
          <a:p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32381A-29ED-5BEA-F03D-E04D50BE2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30BA4-8231-4090-9599-E6B536092C2E}" type="datetime1">
              <a:rPr lang="en-IN" smtClean="0"/>
              <a:t>24-06-2026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F34658-B242-06C3-84AE-A9C773CC6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A9CE-540C-4ED0-ADF0-F8342A71132D}" type="slidenum">
              <a:rPr lang="en-IN" smtClean="0"/>
              <a:t>26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72632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5C3972D-BCE2-1A7B-DC99-872BDF9511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1560" y="1432222"/>
            <a:ext cx="9966960" cy="3497191"/>
          </a:xfrm>
        </p:spPr>
        <p:txBody>
          <a:bodyPr/>
          <a:lstStyle/>
          <a:p>
            <a:pPr algn="ctr"/>
            <a:r>
              <a:rPr lang="en-IN" dirty="0"/>
              <a:t>THANK YOU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55A2AE-FF00-373D-6F17-E4594D2D4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8DB62-8D4D-4510-86C5-F62781C3E64C}" type="datetime1">
              <a:rPr lang="en-IN" smtClean="0"/>
              <a:t>24-06-2026</a:t>
            </a:fld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191C53-FFAF-A3D7-4511-5EED51722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5AA9CE-540C-4ED0-ADF0-F8342A71132D}" type="slidenum">
              <a:rPr lang="en-IN" smtClean="0"/>
              <a:t>27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295245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Wood Type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C6AE0645-98FF-411B-B0E9-59ABD78A0CC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378</TotalTime>
  <Words>1052</Words>
  <Application>Microsoft Office PowerPoint</Application>
  <PresentationFormat>Widescreen</PresentationFormat>
  <Paragraphs>298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Aptos</vt:lpstr>
      <vt:lpstr>Georgia</vt:lpstr>
      <vt:lpstr>Trebuchet MS</vt:lpstr>
      <vt:lpstr>Wingdings</vt:lpstr>
      <vt:lpstr>Wood Type</vt:lpstr>
      <vt:lpstr>PowerPoint Presentation</vt:lpstr>
      <vt:lpstr>Objectives</vt:lpstr>
      <vt:lpstr>Definition</vt:lpstr>
      <vt:lpstr>Postural drainage was considered: </vt:lpstr>
      <vt:lpstr>Physiological basis</vt:lpstr>
      <vt:lpstr>PowerPoint Presentation</vt:lpstr>
      <vt:lpstr>PowerPoint Presentation</vt:lpstr>
      <vt:lpstr>PowerPoint Presentation</vt:lpstr>
      <vt:lpstr>Goals of PD</vt:lpstr>
      <vt:lpstr>Indication</vt:lpstr>
      <vt:lpstr>Contraindication </vt:lpstr>
      <vt:lpstr>PowerPoint Presentation</vt:lpstr>
      <vt:lpstr>Precautions </vt:lpstr>
      <vt:lpstr>Equipment's required</vt:lpstr>
      <vt:lpstr>Preparations</vt:lpstr>
      <vt:lpstr>Postural Drainage Positions</vt:lpstr>
      <vt:lpstr>Modified Postural Drainage</vt:lpstr>
      <vt:lpstr>PowerPoint Presentation</vt:lpstr>
      <vt:lpstr>Procedure</vt:lpstr>
      <vt:lpstr>PowerPoint Presentation</vt:lpstr>
      <vt:lpstr>PowerPoint Presentation</vt:lpstr>
      <vt:lpstr>PowerPoint Presentation</vt:lpstr>
      <vt:lpstr>PowerPoint Presentation</vt:lpstr>
      <vt:lpstr>Complications</vt:lpstr>
      <vt:lpstr>Advantages</vt:lpstr>
      <vt:lpstr>DISADVANTAGES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Dr. Priyanka Parida</dc:creator>
  <cp:lastModifiedBy>Dr. Priyanka Parida</cp:lastModifiedBy>
  <cp:revision>13</cp:revision>
  <dcterms:created xsi:type="dcterms:W3CDTF">2026-06-23T18:49:32Z</dcterms:created>
  <dcterms:modified xsi:type="dcterms:W3CDTF">2026-06-24T15:54:02Z</dcterms:modified>
</cp:coreProperties>
</file>