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jaswi Sahal" userId="18b82d1dd8466d6a" providerId="LiveId" clId="{B578F05F-EDAE-4FC3-94A6-8F491BFA7DBD}"/>
    <pc:docChg chg="modSld">
      <pc:chgData name="Ojaswi Sahal" userId="18b82d1dd8466d6a" providerId="LiveId" clId="{B578F05F-EDAE-4FC3-94A6-8F491BFA7DBD}" dt="2026-07-07T14:38:15.303" v="169" actId="20577"/>
      <pc:docMkLst>
        <pc:docMk/>
      </pc:docMkLst>
      <pc:sldChg chg="modSp mod">
        <pc:chgData name="Ojaswi Sahal" userId="18b82d1dd8466d6a" providerId="LiveId" clId="{B578F05F-EDAE-4FC3-94A6-8F491BFA7DBD}" dt="2026-07-07T14:29:16.659" v="83" actId="20577"/>
        <pc:sldMkLst>
          <pc:docMk/>
          <pc:sldMk cId="0" sldId="256"/>
        </pc:sldMkLst>
        <pc:spChg chg="mod">
          <ac:chgData name="Ojaswi Sahal" userId="18b82d1dd8466d6a" providerId="LiveId" clId="{B578F05F-EDAE-4FC3-94A6-8F491BFA7DBD}" dt="2026-07-07T14:29:16.659" v="83" actId="20577"/>
          <ac:spMkLst>
            <pc:docMk/>
            <pc:sldMk cId="0" sldId="256"/>
            <ac:spMk id="9" creationId="{00000000-0000-0000-0000-000000000000}"/>
          </ac:spMkLst>
        </pc:spChg>
      </pc:sldChg>
      <pc:sldChg chg="modSp mod">
        <pc:chgData name="Ojaswi Sahal" userId="18b82d1dd8466d6a" providerId="LiveId" clId="{B578F05F-EDAE-4FC3-94A6-8F491BFA7DBD}" dt="2026-07-07T14:38:15.303" v="169" actId="20577"/>
        <pc:sldMkLst>
          <pc:docMk/>
          <pc:sldMk cId="0" sldId="305"/>
        </pc:sldMkLst>
        <pc:spChg chg="mod">
          <ac:chgData name="Ojaswi Sahal" userId="18b82d1dd8466d6a" providerId="LiveId" clId="{B578F05F-EDAE-4FC3-94A6-8F491BFA7DBD}" dt="2026-07-07T14:38:15.303" v="169" actId="20577"/>
          <ac:spMkLst>
            <pc:docMk/>
            <pc:sldMk cId="0" sldId="305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1051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840480" cy="3840480"/>
          </a:xfrm>
          <a:prstGeom prst="ellipse">
            <a:avLst/>
          </a:prstGeom>
          <a:solidFill>
            <a:srgbClr val="0E7C7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3291840"/>
            <a:ext cx="3108960" cy="3108960"/>
          </a:xfrm>
          <a:prstGeom prst="ellipse">
            <a:avLst/>
          </a:prstGeom>
          <a:solidFill>
            <a:srgbClr val="E8734A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548640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696041"/>
            <a:ext cx="272125" cy="2721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96596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 TISSUE MANIPULATION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48640" y="288036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Principles, Techniques &amp; Clinical Applications of Therapeutic Massage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66928" y="3520440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37033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OJASWI SAHAL PT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EDUCATOR- PHYSIOCITY</a:t>
            </a:r>
          </a:p>
          <a:p>
            <a:pPr marL="0" indent="0">
              <a:lnSpc>
                <a:spcPct val="13000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Objectives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B4F4D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 you will be able to: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soft tissue manipulation (STM) and describe its role within physiotherapy practice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physiological effects of massage on the cardiovascular, lymphatic, integumentary, nervous and muscular systems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correct preparation, positioning, draping and ethical considerations for treatment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technique, procedure, therapeutic effects, indications and contraindications of effleurage, petrissage, tapotement, friction, vibration and shaking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clinical reasoning to select an appropriate STM technique for a given patient presentation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Soft Tissue Manipulation?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group of manual techniques applied to skin, fascia, muscle and subcutaneous tissue to produce a therapeutic effect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known as therapeutic or classical massage — one of the oldest documented physiotherapy interventions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through rhythmic, graded pressure, stretch and movement of the therapist's hands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Purpose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local and systemic relaxation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local blood flow and lymphatic drainage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Breaks down adhesions between tissue layers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Encourages venous return and reduces oedema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stress, unknots tense muscles, relieves headache and improves sleep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 · 1 OF 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Cardiovascular &amp; Circulatory Effects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Mechanism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pressure empties venous and lymphatic vessels, drawing fresh arterial blood into the area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 of histamine and acetylcholine from the skin produces local vasodilation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 stimulation of cutaneous receptors lowers sympathetic tone, reducing heart rate and blood pressure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Effect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local and systemic blood circulation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 blood pressure and heart rate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Removes metabolic waste products such as lactic acid and carbon dioxide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oxygen and nutrient delivery to healing tissue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 · 2 OF 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Lymphatic &amp; Immune System Effects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Lymphatic Drainage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pressure directed toward the nearest lymph nodes mechanically assists lymph flow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lymphoedema and dependent oedema by improving fluid clearance from the interstitial space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Immune Function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massage is associated with increased lymphocyte and natural-killer cell activity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Strengthens the immune system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Lowers circulating cortisol, indirectly reducing the immune suppression caused by chronic stress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 · 3 OF 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Integumentary (Skin) Effects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Physiological Response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vasomotor activity, producing localised erythema — the skin's therapeutic "triple response"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Stimulates sebaceous and sweat gland activity, keeping skin supple and healthy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Removes dead epithelial cells through friction and stretch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Tissue Remodelling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Encourages more organised collagen fibre alignment during healing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 the formation of keloids and hypertrophic scars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mobility of skin and subcutaneous tissue over deeper structures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 · 4 OF 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Nervous System Effects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Sedative / Reflex Effects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Rhythmic stroking stimulates large-diameter mechanoreceptors which, via the Gate Control Theory, inhibit pain transmission at the spinal cord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Stimulates and soothes the peripheral nervous system, producing an overall sedative effect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Slow, superficial techniques stimulate the parasympathetic nervous system, promoting relaxation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Neurohormonal Effects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 circulating cortisol, the primary stress hormone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release of endorphins and serotonin, improving mood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 insomnia and improves sleep quality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Faster, deeper strokes can instead stimulate and facilitate a hypotonic muscle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PHYSIOLOGICAL EFFECTS · 5 OF 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Muscular System Effects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Mechanical Effects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extensibility and pliability of muscle and fascial fibres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Breaks down adhesion formations between individual muscle fibres and fascial planes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local blood circulation, aiding removal of metabolic by-products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Neuromuscular Effects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Decreases muscle stiffness and protective guarding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muscle spasm by influencing the muscle spindle and Golgi tendon organ reflex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extensibility of fibres and may reduce delayed-onset muscle soreness (DOMS) after exercise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2377440"/>
            <a:ext cx="4206240" cy="4206240"/>
          </a:xfrm>
          <a:prstGeom prst="ellipse">
            <a:avLst/>
          </a:prstGeom>
          <a:solidFill>
            <a:srgbClr val="0E7C7B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-1463040"/>
            <a:ext cx="2926080" cy="2926080"/>
          </a:xfrm>
          <a:prstGeom prst="ellipse">
            <a:avLst/>
          </a:prstGeom>
          <a:solidFill>
            <a:srgbClr val="E8734A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05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6400" dirty="0"/>
          </a:p>
        </p:txBody>
      </p:sp>
      <p:sp>
        <p:nvSpPr>
          <p:cNvPr id="5" name="Shape 3"/>
          <p:cNvSpPr/>
          <p:nvPr/>
        </p:nvSpPr>
        <p:spPr>
          <a:xfrm>
            <a:off x="7772400" y="502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708" y="6812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3317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PREPARATION &amp; PATIENT CARE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585216" y="3063240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66928" y="32004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up a safe, effective and professional treatment environment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Preparing the Treatment Environment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Environment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be quiet, noise-free and warm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Lighting should be dim and soft to promote relaxation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Treatment Plinth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Adjustable-height treatment plinth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be solid, firm and stable, supporting body weight and correct working height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457200" y="3246120"/>
            <a:ext cx="397764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58368" y="34472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201" y="3528121"/>
            <a:ext cx="149230" cy="1492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78992" y="34290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Linen &amp; Support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76656" y="3922776"/>
            <a:ext cx="35387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Towels, pillows, wedges or bolsters support body contours and joints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comfort and allows full muscle relaxation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4709160" y="3246120"/>
            <a:ext cx="397764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4910328" y="34472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1161" y="3528121"/>
            <a:ext cx="149230" cy="14923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330952" y="34290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Lubricant Options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928616" y="3922776"/>
            <a:ext cx="35387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Oil, cream or powder reduces friction between therapist's hands and skin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Oil: best glide · Cream: moderate glide · Powder: minimal glide (hairy/sweaty skin)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Positioning &amp; Therapist Body Mechanics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a Position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Positioning depends on the treatment aim, the body part being treated and the client's preference and comfort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Prone, supine and side-lying positions are used depending on the region being treated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Therapist Stance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Therapist stands in a walk-stance (one foot forward) allowing smooth forward/backward weight transfer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weight — not arm strength — generates stroke pressure, protecting the therapist from overuse injury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height should keep elbows near neutral, avoiding excessive shoulder elevation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Draping: Principles &amp; Professional Ethics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Draping Principles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Draping should keep the client safe, warm and comfortable throughout treatment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area being actively treated should be undraped — one region at a time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Gluteal cleft, perineum, genitalia and the female breast must never be routinely undraped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Consent &amp; Professional Conduct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female breast may only be undraped if massage is clinically indicated, and only with prior informed consent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communication and documentation of consent protects both patient and therapist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must practise techniques with appropriate professional respect during classroom sessions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2377440"/>
            <a:ext cx="4206240" cy="4206240"/>
          </a:xfrm>
          <a:prstGeom prst="ellipse">
            <a:avLst/>
          </a:prstGeom>
          <a:solidFill>
            <a:srgbClr val="0E7C7B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-1463040"/>
            <a:ext cx="2926080" cy="2926080"/>
          </a:xfrm>
          <a:prstGeom prst="ellipse">
            <a:avLst/>
          </a:prstGeom>
          <a:solidFill>
            <a:srgbClr val="E8734A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05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6400" dirty="0"/>
          </a:p>
        </p:txBody>
      </p:sp>
      <p:sp>
        <p:nvSpPr>
          <p:cNvPr id="5" name="Shape 3"/>
          <p:cNvSpPr/>
          <p:nvPr/>
        </p:nvSpPr>
        <p:spPr>
          <a:xfrm>
            <a:off x="7772400" y="502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708" y="6812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3317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EFFLEURAGE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585216" y="3063240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66928" y="32004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Long, soothing stroking movements that open and close a massage session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Overview &amp; Classification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long, soothing stroking movement performed with the palmar surface of the fingers or whole hand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Traditionally used to begin and end a massage session, soothing peripheral nerve endings and preparing the tissue for deeper work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Classification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Superficial effleurage — light pressure, introduces touch and assesses tissue</a:t>
            </a:r>
            <a:endParaRPr lang="en-US" sz="1250" dirty="0"/>
          </a:p>
          <a:p>
            <a:pPr marL="685800" lvl="1" indent="-342900">
              <a:lnSpc>
                <a:spcPct val="108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stroke</a:t>
            </a:r>
            <a:endParaRPr lang="en-US" sz="1250" dirty="0"/>
          </a:p>
          <a:p>
            <a:pPr marL="685800" lvl="1" indent="-342900">
              <a:lnSpc>
                <a:spcPct val="108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longitudinal stroke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effleurage — firmer, circular pressure directed along the muscle fibres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SUPERFICIAL 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General Technique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Characteristics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be performed with one or both hands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and fingers are relaxed and slightly abducted, with minimal radial deviation so the hand conforms to local body contours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are placed on the patient in this relaxed position before the stroke begins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variations exist: the longitudinal stroke and the reverse longitudinal stroke, detailed on the following slides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SUPERFICIAL 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Longitudinal Stroke — Procedure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8229600" cy="2788920"/>
          </a:xfrm>
          <a:prstGeom prst="roundRect">
            <a:avLst>
              <a:gd name="adj" fmla="val 262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13232" y="1609344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16093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33856" y="1563624"/>
            <a:ext cx="7296912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Position: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Prone lying, whole back exposed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13232" y="2086661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1" name="Text 9"/>
          <p:cNvSpPr/>
          <p:nvPr/>
        </p:nvSpPr>
        <p:spPr>
          <a:xfrm>
            <a:off x="713232" y="2086661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33856" y="2040941"/>
            <a:ext cx="7296912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Therapist Position: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at the side of the patient in a stance position, allowing weight to shift forward and backward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13232" y="2563978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256397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33856" y="2518258"/>
            <a:ext cx="7296912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oil or talc applied, both hands move longitudinally from the sacrum → lumbar → thoracic region → axilla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13232" y="3041294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304129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33856" y="2995574"/>
            <a:ext cx="7296912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Phase: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Mild pressure is applied by shifting body weight forward as hands travel upward; pressure releases as hands reach the upper thorax and slide to the axilla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13232" y="3518611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20" name="Text 18"/>
          <p:cNvSpPr/>
          <p:nvPr/>
        </p:nvSpPr>
        <p:spPr>
          <a:xfrm>
            <a:off x="713232" y="3518611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33856" y="3472891"/>
            <a:ext cx="7296912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Phase: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return to the starting position with fingers maintaining light contact but no pressure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57200" y="4279392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EAF6F2"/>
          </a:solidFill>
          <a:ln w="12700">
            <a:solidFill>
              <a:srgbClr val="E4EEE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" y="4393692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15" y="4465015"/>
            <a:ext cx="131674" cy="131674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024128" y="4279392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stroke follows a steady rhythm — each cycle takes approximately 6 seconds.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SUPERFICIAL 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Reverse Longitudinal Stroke — Procedure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822960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13232" y="1609344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16093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33856" y="1563624"/>
            <a:ext cx="7296912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Position: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Prone lying, whole back exposed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13232" y="2114550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1" name="Text 9"/>
          <p:cNvSpPr/>
          <p:nvPr/>
        </p:nvSpPr>
        <p:spPr>
          <a:xfrm>
            <a:off x="713232" y="211455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33856" y="2068830"/>
            <a:ext cx="7296912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Therapist Position: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at the head of the patient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13232" y="2619756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26197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33856" y="2574036"/>
            <a:ext cx="7296912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from the cervical area, hands slide down the back and toward the groin with light pressure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13232" y="3124962"/>
            <a:ext cx="292608" cy="292608"/>
          </a:xfrm>
          <a:prstGeom prst="ellipse">
            <a:avLst/>
          </a:prstGeom>
          <a:solidFill>
            <a:srgbClr val="0E7C7B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312496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33856" y="3079242"/>
            <a:ext cx="7296912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Phase:  </a:t>
            </a: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stroke finishes at the groin, hands return along the lateral border of the trunk toward the upper back, maintaining contact without pressure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" y="3913632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EAF6F2"/>
          </a:solidFill>
          <a:ln w="12700">
            <a:solidFill>
              <a:srgbClr val="E4EE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027932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15" y="4099255"/>
            <a:ext cx="131674" cy="131674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24128" y="3913632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0B4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Performed for 5–7 repeated strokes per treatment session.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Effleurage — Technique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Characteristics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wrist is maintained in a neutral position throughout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Strokes are circular, applied parallel to the long axis of the muscle or muscle group, and may cover the whole back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pressure phase and return stroke combine to form circles oriented along or across the muscle fibres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Procedure mirrors superficial effleurage, but with substantially greater applied pressure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Superficial vs. Deep Effleurage</a:t>
            </a:r>
            <a:endParaRPr lang="en-US" sz="2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8229600" cy="283464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Superficial Effleurage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Effleurage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Light, skin-level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Firm, penetrates muscle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Aim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Relaxation, introduces touch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Increases circulation, breaks adhesions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Stroke Pattern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Long, straight strokes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Circular strokes along fibres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Timing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 / end of session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Mid-session, chronic tension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Therapeutic Effects &amp; Clinical Uses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Therapeutic Effects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lymphatic and venous return from the treated region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dilation of superficial arterioles, warming the tissue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Uses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Lymphatic congestion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Dependent oedema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Oedema or effusion associated with the acute or sub-acute phase of an injury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Cautions &amp; Contraindications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3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D98A3D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9A4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Caution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cardiac conditions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Congestive heart failure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DEC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A2363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236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Contraindicated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orthopaedic injuries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Newly forming scars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Infected areas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Hypothermia and hyperthermia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wounds, burns and ulcers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2377440"/>
            <a:ext cx="4206240" cy="4206240"/>
          </a:xfrm>
          <a:prstGeom prst="ellipse">
            <a:avLst/>
          </a:prstGeom>
          <a:solidFill>
            <a:srgbClr val="0E7C7B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-1463040"/>
            <a:ext cx="2926080" cy="2926080"/>
          </a:xfrm>
          <a:prstGeom prst="ellipse">
            <a:avLst/>
          </a:prstGeom>
          <a:solidFill>
            <a:srgbClr val="E8734A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05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6400" dirty="0"/>
          </a:p>
        </p:txBody>
      </p:sp>
      <p:sp>
        <p:nvSpPr>
          <p:cNvPr id="5" name="Shape 3"/>
          <p:cNvSpPr/>
          <p:nvPr/>
        </p:nvSpPr>
        <p:spPr>
          <a:xfrm>
            <a:off x="7772400" y="502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708" y="6812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3317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PETRISSAGE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585216" y="3063240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66928" y="32004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Compression, lifting and squeezing techniques that work deeper tissue layers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 &amp; Classification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group of STM techniques in which tissues are compressed, lifted, squeezed and released with varying pressure, drag and glide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at a deeper tissue level than effleurage, targeting muscle and fascia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Classification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Kneading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Picking up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Wringing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rolling</a:t>
            </a:r>
            <a:endParaRPr lang="en-US" sz="1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Kneading — Mechanism &amp; Phases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Kneading Works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and subcutaneous tissue are alternately compressed and released in a circular motion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phase — the hand or fingertip moves the underlying structure together with the skin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 phase — pressure is released while the hand glides smoothly to the next area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phases together should be completed within 3–4 seconds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Kneading Variants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2624328" cy="3429000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1801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Palmar Kneading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2185416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palm directs pressure through both phases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Performed over large areas — back, thigh, calf, arms, gluteal region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264408" y="1417320"/>
            <a:ext cx="2624328" cy="3429000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65576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409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886200" y="1600200"/>
            <a:ext cx="1801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Finger Pad Kneading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483864" y="2093976"/>
            <a:ext cx="2185416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Pads of one or two fingers deliver the stroke over a small target area, in a circular motion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in tendonitis, fibromyalgia and localised muscle spasm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071616" y="1417320"/>
            <a:ext cx="2624328" cy="3429000"/>
          </a:xfrm>
          <a:prstGeom prst="roundRect">
            <a:avLst>
              <a:gd name="adj" fmla="val 2787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272784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617" y="1699321"/>
            <a:ext cx="149230" cy="1492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693408" y="1600200"/>
            <a:ext cx="1801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Thumb Pad Kneading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291072" y="2093976"/>
            <a:ext cx="2185416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over small areas — elbow, wrist, ankle, face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Knuckle &amp; Reinforced Kneading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Knuckle Kneading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applied through the proximal or middle phalanges over small areas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where a firmer, more focal contact is required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Reinforced Kneading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extra hand reinforces the working hand to deliver greater pressure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used on larger or more heavily muscled patients to achieve an effective depth of treatment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Picking Up &amp; Wringing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Picking Up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Skin, subcutaneous tissue and muscle are grasped, lifted and squeezed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Compression is released and the hands move to the adjacent area to begin the next stroke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Wringing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and muscle are grasped, lifted and squeezed alternately by both hands, working in opposite directions to each other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wringing cycle traces an "S" shape across the tissue, twice</a:t>
            </a:r>
            <a:endParaRPr lang="en-US" sz="1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Skin Rolling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 &amp; Purpose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and subcutaneous tissue are lifted and rolled over the underlying muscle and fascia, rather than pressed into it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Assesses and mobilises the superficial fascia, identifying areas of restriction or thickening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Frequently used to detect and treat myofascial restrictions and post-surgical adhesions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Therapeutic Effects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Physiological Effects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Dilates capillaries and arterioles, increasing blood supply and promoting resolution of inflammatory processes in the skin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extensibility and elasticity of skin and subcutaneous tissue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blood supply to muscle and clears metabolic waste, relaxing muscle and increasing flexibility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lymphatic flow</a:t>
            </a:r>
            <a:endParaRPr lang="en-US" sz="13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Therapeutic Uses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Applications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extensibility and mobility of connective tissue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stress and anxiety and promote relaxation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Alleviate behavioural symptoms of depression and hyperactivity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joint range of motion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Decrease chronic oedema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various types of pain, including labour pain</a:t>
            </a:r>
            <a:endParaRPr lang="en-US" sz="13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PETRISSAGE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Contraindications &amp; Precautions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DEC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A23636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236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Contraindicated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inflammation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or suspected thrombosis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Malignant disease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musculoskeletal injuries such as sprain or strain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3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D98A3D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9A4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Extra Care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on anticoagulant medication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with osteoporosis</a:t>
            </a:r>
            <a:endParaRPr lang="en-US" sz="1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2377440"/>
            <a:ext cx="4206240" cy="4206240"/>
          </a:xfrm>
          <a:prstGeom prst="ellipse">
            <a:avLst/>
          </a:prstGeom>
          <a:solidFill>
            <a:srgbClr val="0E7C7B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-1463040"/>
            <a:ext cx="2926080" cy="2926080"/>
          </a:xfrm>
          <a:prstGeom prst="ellipse">
            <a:avLst/>
          </a:prstGeom>
          <a:solidFill>
            <a:srgbClr val="E8734A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05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6400" dirty="0"/>
          </a:p>
        </p:txBody>
      </p:sp>
      <p:sp>
        <p:nvSpPr>
          <p:cNvPr id="5" name="Shape 3"/>
          <p:cNvSpPr/>
          <p:nvPr/>
        </p:nvSpPr>
        <p:spPr>
          <a:xfrm>
            <a:off x="7772400" y="502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708" y="6812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3317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TAPOTEMENT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585216" y="3063240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66928" y="32004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Fast, percussive strokes used to stimulate tissue and mobilise secretions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 &amp; Classification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treated part is struck repeatedly using various modified hand positions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Strokes are fast and precise, bringing one hand quickly after the other into contact with the patient's body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Classification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Clapping / cupping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Beating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Hacking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Pounding</a:t>
            </a:r>
            <a:endParaRPr lang="en-US" sz="1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Clapping / Cupping / Percussion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 &amp; Clinical Use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Cup-shaped hands strike the patient's body alternately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over the posterior chest wall and lateral rib cage using alternating wrist flexion and extension, with elbows fully extended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use: loosens bronchial secretions and drains fluid from the lungs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Beating &amp; Hacking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Beating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patient's skin is struck by the dorsal aspect of the finger heels of one or both hands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Mild to moderate pressure is applied according to the body part, with the elbow in extension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mobilises muscle, stimulates skin and subcutaneous tissue, mobilises joints such as the lumbosacral joint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Hacking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is struck alternately by the ulnar border/little finger in rapid succession to achieve a muscle stimulation effect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Performed along the long axis of fleshy muscles with one or both hands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pressure beyond the weight of the relaxed fingers is used</a:t>
            </a:r>
            <a:endParaRPr lang="en-US" sz="11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stimulates skin and subcutaneous tissue, mobilises muscle</a:t>
            </a:r>
            <a:endParaRPr lang="en-US" sz="11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Pounding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 &amp; Uses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is struck alternately by the ulnar border of a loosely clenched fist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Movements are rapid but must remain controlled and coordinated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delivered through the ulnar border is deeper than that of hacking</a:t>
            </a:r>
            <a:endParaRPr lang="en-US" sz="14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4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mobilises large fleshy muscles, increases flexibility of skin and subcutaneous tissue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TAPOTEMENT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Therapeutic Effects &amp; Contraindications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Therapeutic Effects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Clapping loosens bronchial secretions and facilitates airway clearance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Hacking and beating stimulate sensory nerve endings and produce a reflex contraction of muscle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DEC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A2363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236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Contraindicated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 fractures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Untreated pneumothorax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Coronary thrombosis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Pulmonary embolism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trauma</a:t>
            </a:r>
            <a:endParaRPr lang="en-US" sz="1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2377440"/>
            <a:ext cx="4206240" cy="4206240"/>
          </a:xfrm>
          <a:prstGeom prst="ellipse">
            <a:avLst/>
          </a:prstGeom>
          <a:solidFill>
            <a:srgbClr val="0E7C7B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-1463040"/>
            <a:ext cx="2926080" cy="2926080"/>
          </a:xfrm>
          <a:prstGeom prst="ellipse">
            <a:avLst/>
          </a:prstGeom>
          <a:solidFill>
            <a:srgbClr val="E8734A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05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6400" dirty="0"/>
          </a:p>
        </p:txBody>
      </p:sp>
      <p:sp>
        <p:nvSpPr>
          <p:cNvPr id="5" name="Shape 3"/>
          <p:cNvSpPr/>
          <p:nvPr/>
        </p:nvSpPr>
        <p:spPr>
          <a:xfrm>
            <a:off x="7772400" y="502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708" y="6812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3317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FRICTION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585216" y="3063240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66928" y="32004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Brisk, localised, deep strokes targeting specific structures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8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 &amp; Classification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Brisk, repetitive, specific compressive strokes delivered by the hand, fingertip or thumb directly on the skin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Classified by the direction and amount of force applied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Classification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Superficial friction massage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friction massage</a:t>
            </a:r>
            <a:endParaRPr lang="en-US" sz="1250" dirty="0"/>
          </a:p>
          <a:p>
            <a:pPr marL="685800" lvl="1" indent="-342900">
              <a:lnSpc>
                <a:spcPct val="108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 (cross-fibre) friction</a:t>
            </a:r>
            <a:endParaRPr lang="en-US" sz="1250" dirty="0"/>
          </a:p>
          <a:p>
            <a:pPr marL="685800" lvl="1" indent="-342900">
              <a:lnSpc>
                <a:spcPct val="108000"/>
              </a:lnSpc>
              <a:spcAft>
                <a:spcPts val="800"/>
              </a:spcAft>
              <a:buSzPct val="100000"/>
              <a:buChar char="–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friction</a:t>
            </a:r>
            <a:endParaRPr lang="en-US" sz="12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Superficial vs. Deep Friction Massage</a:t>
            </a:r>
            <a:endParaRPr lang="en-US" sz="28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8229600" cy="283464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Superficial Friction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Friction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Depth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 rubbing of the body surface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Small, localised, deep-penetrating strokes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Contact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hands, fingers/thumb adducted, moving in opposite directions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Fingertip, thumb or olecranon process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Lubricant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 lubricant, adjusted to hair growth and speed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 or none — grip on skin is needed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General skin surface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Muscle, tendon or ligament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FRICTION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Transverse (Cross-Fibre) Friction — Principle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Principle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known as deep transverse friction or Cyriax friction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treatment area must be exposed and accessible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receiving the massage should be held at appropriate tension, except at the muscle belly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Procedure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fingertip or thumb is placed on the affected area and moves together with the skin — not sliding over it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 is applied directly across the fibres of the affected structure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Intensity is graded to the stage of the lesion — gentle in acute stages, more rigorous in chronic stages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FRICTION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Transverse Friction — Dosage &amp; Clinical Uses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Dosage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 ranges from 5 to 20 minutes depending on the condition being treated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given on alternate days for 6–12 sessions, depending on symptom severity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continuous discomfort occurs, the massage should be stopped immediately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Uses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Tendinitis / tendinosis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capsule adhesions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Scar tissue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points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Fibrosis and ligamentous injuries</a:t>
            </a:r>
            <a:endParaRPr lang="en-U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FRICTION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Circular Friction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 &amp; Clinical Uses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Performed with the second, third and fourth digits, or the thumb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fingertip or thumb is placed over the exact location of the affected structure and moved together with the skin in a circular direction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Rate: 2–3 cycles per second, for 5–6 minutes during the first session, increasing by 2–3 minutes each subsequent session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tendinitis, fasciitis, trigger points</a:t>
            </a:r>
            <a:endParaRPr lang="en-US" sz="13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2377440"/>
            <a:ext cx="4206240" cy="4206240"/>
          </a:xfrm>
          <a:prstGeom prst="ellipse">
            <a:avLst/>
          </a:prstGeom>
          <a:solidFill>
            <a:srgbClr val="0E7C7B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-1463040"/>
            <a:ext cx="2926080" cy="2926080"/>
          </a:xfrm>
          <a:prstGeom prst="ellipse">
            <a:avLst/>
          </a:prstGeom>
          <a:solidFill>
            <a:srgbClr val="E8734A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05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6400" dirty="0"/>
          </a:p>
        </p:txBody>
      </p:sp>
      <p:sp>
        <p:nvSpPr>
          <p:cNvPr id="5" name="Shape 3"/>
          <p:cNvSpPr/>
          <p:nvPr/>
        </p:nvSpPr>
        <p:spPr>
          <a:xfrm>
            <a:off x="7772400" y="502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708" y="6812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3317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VIBRATION &amp; SHAKING</a:t>
            </a:r>
            <a:endParaRPr 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585216" y="3063240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66928" y="32004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and rhythmic oscillatory techniques used mainly for the respiratory system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0" y="482803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8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 &amp; SHAKING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Technique, Indications &amp; Contraindications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Fine, rapid shaking strokes performed with one or both hands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to the lateral and posterior chest wall to loosen lung secretions; strokes are delivered during the expiratory phase of respiration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57200" y="2999232"/>
            <a:ext cx="3977640" cy="1847088"/>
          </a:xfrm>
          <a:prstGeom prst="roundRect">
            <a:avLst>
              <a:gd name="adj" fmla="val 3960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8368" y="3200400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01" y="3281233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78992" y="3182112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Indications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76656" y="3675888"/>
            <a:ext cx="35387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COPD</a:t>
            </a:r>
            <a:endParaRPr lang="en-US" sz="11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Pre/post thoracic or abdominal surgery, to help clear the lungs</a:t>
            </a:r>
            <a:endParaRPr lang="en-US" sz="11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reduce chronic oedema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709160" y="2999232"/>
            <a:ext cx="3977640" cy="1847088"/>
          </a:xfrm>
          <a:prstGeom prst="roundRect">
            <a:avLst>
              <a:gd name="adj" fmla="val 3960"/>
            </a:avLst>
          </a:prstGeom>
          <a:solidFill>
            <a:srgbClr val="FDEC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910328" y="3200400"/>
            <a:ext cx="310896" cy="310896"/>
          </a:xfrm>
          <a:prstGeom prst="ellipse">
            <a:avLst/>
          </a:prstGeom>
          <a:solidFill>
            <a:srgbClr val="A23636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161" y="3281233"/>
            <a:ext cx="149230" cy="1492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330952" y="3182112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A236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Contraindications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928616" y="3675888"/>
            <a:ext cx="35387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rib fracture</a:t>
            </a:r>
            <a:endParaRPr lang="en-US" sz="11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pulmonary embolism</a:t>
            </a:r>
            <a:endParaRPr lang="en-US" sz="11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Hypertension</a:t>
            </a:r>
            <a:endParaRPr lang="en-US" sz="11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Spasticity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 &amp; SHAKING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SHAKING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Technique, Indications &amp; Contraindications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E8734A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Technique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779068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Rhythmic shaking strokes delivered over the patient's body using one or both hands</a:t>
            </a:r>
            <a:endParaRPr lang="en-US" sz="12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to the lateral or posterior chest wall, and directly over muscles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57200" y="2999232"/>
            <a:ext cx="3977640" cy="1847088"/>
          </a:xfrm>
          <a:prstGeom prst="roundRect">
            <a:avLst>
              <a:gd name="adj" fmla="val 3960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8368" y="3200400"/>
            <a:ext cx="310896" cy="310896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01" y="3281233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78992" y="3182112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Indications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76656" y="3675888"/>
            <a:ext cx="35387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Loosens adherent mucus secretions from the lungs</a:t>
            </a:r>
            <a:endParaRPr lang="en-US" sz="11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Alters resting muscle tone by stimulating complex proprioceptive reflexes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709160" y="2999232"/>
            <a:ext cx="3977640" cy="1847088"/>
          </a:xfrm>
          <a:prstGeom prst="roundRect">
            <a:avLst>
              <a:gd name="adj" fmla="val 3960"/>
            </a:avLst>
          </a:prstGeom>
          <a:solidFill>
            <a:srgbClr val="FDEC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910328" y="3200400"/>
            <a:ext cx="310896" cy="310896"/>
          </a:xfrm>
          <a:prstGeom prst="ellipse">
            <a:avLst/>
          </a:prstGeom>
          <a:solidFill>
            <a:srgbClr val="A23636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161" y="3281233"/>
            <a:ext cx="149230" cy="1492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330952" y="3182112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A236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Contraindications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928616" y="3675888"/>
            <a:ext cx="35387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muscular injury</a:t>
            </a:r>
            <a:endParaRPr lang="en-US" sz="11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1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Spasticity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 STM Techniques at a Glance</a:t>
            </a:r>
            <a:endParaRPr lang="en-US" sz="25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321564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Technique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Mechanism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Clinical Use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Contraindication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Effleurage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 stroking, soothes nerve endings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Oedema, lymphatic congestion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wounds, acute injury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Petrissage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Compress – lift – squeeze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Adhesions, chronic tension, ROM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Thrombosis, malignancy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Tapotement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Rapid percussion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Secretion clearance, muscle stimulation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Rib fracture, pulmonary embolism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Friction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Localised deep pressure across fibres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Tendinitis, scar tissue, trigger points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Acute inflammation, infection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Vibration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Fine oscillation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Airway clearance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Severe rib fracture, hypertension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Shaking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Rhythmic whole-hand shaking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Mucus mobilisation, tone alteration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C2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Acute muscular injury, spasticity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General Contraindications &amp; Precautions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DEC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618488"/>
            <a:ext cx="310896" cy="310896"/>
          </a:xfrm>
          <a:prstGeom prst="ellipse">
            <a:avLst/>
          </a:prstGeom>
          <a:solidFill>
            <a:srgbClr val="A23636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1" y="1699321"/>
            <a:ext cx="149230" cy="1492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7899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236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Absolute Contraindications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665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 infection or fever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vein thrombosis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Malignancy in the treatment area, unless medically cleared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Unhealed fractures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A236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wounds or skin infections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09160" y="1417320"/>
            <a:ext cx="3977640" cy="3429000"/>
          </a:xfrm>
          <a:prstGeom prst="roundRect">
            <a:avLst>
              <a:gd name="adj" fmla="val 2133"/>
            </a:avLst>
          </a:prstGeom>
          <a:solidFill>
            <a:srgbClr val="FFF3EC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910328" y="1618488"/>
            <a:ext cx="310896" cy="310896"/>
          </a:xfrm>
          <a:prstGeom prst="ellipse">
            <a:avLst/>
          </a:prstGeom>
          <a:solidFill>
            <a:srgbClr val="D98A3D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61" y="1699321"/>
            <a:ext cx="149230" cy="1492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330952" y="1600200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9A4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Relative — Use Caution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928616" y="2093976"/>
            <a:ext cx="3538728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Anticoagulant therapy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Osteoporosis or fragile bone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Pregnancy — specific areas and positions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Uncontrolled cardiac or respiratory disease</a:t>
            </a:r>
            <a:endParaRPr lang="en-US" sz="120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200" dirty="0">
                <a:solidFill>
                  <a:srgbClr val="9A4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surgery in the region</a:t>
            </a:r>
            <a:endParaRPr lang="en-US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90118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0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8229600" y="4901184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C6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4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EEEC"/>
            </a:solidFill>
            <a:prstDash val="solid"/>
          </a:ln>
          <a:effectLst>
            <a:outerShdw blurRad="101600" dist="38100" dir="5400000" algn="bl" rotWithShape="0">
              <a:srgbClr val="0B4F4D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76656" y="1618488"/>
            <a:ext cx="779068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STM produces measurable effects across the cardiovascular, lymphatic, integumentary, nervous and muscular systems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preparation, positioning and draping protect both patient dignity and treatment quality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Effleurage opens/closes treatment and promotes circulation; petrissage mobilises deeper tissue; tapotement stimulates and clears secretions; friction targets focal lesions; vibration and shaking primarily support the respiratory system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technique carries specific indications and contraindications — always screen the patient before treatment</a:t>
            </a:r>
            <a:endParaRPr lang="en-US" sz="1350" dirty="0"/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C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reasoning, not habit, should guide technique selection</a:t>
            </a:r>
            <a:endParaRPr lang="en-US" sz="13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6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840480" cy="3840480"/>
          </a:xfrm>
          <a:prstGeom prst="ellipse">
            <a:avLst/>
          </a:prstGeom>
          <a:solidFill>
            <a:srgbClr val="0E7C7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3291840"/>
            <a:ext cx="3108960" cy="3108960"/>
          </a:xfrm>
          <a:prstGeom prst="ellipse">
            <a:avLst/>
          </a:prstGeom>
          <a:solidFill>
            <a:srgbClr val="E8734A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822960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970361"/>
            <a:ext cx="272125" cy="2721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21031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48640" y="2880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8FD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66928" y="3456432"/>
            <a:ext cx="502920" cy="27432"/>
          </a:xfrm>
          <a:prstGeom prst="rect">
            <a:avLst/>
          </a:prstGeom>
          <a:solidFill>
            <a:srgbClr val="E8734A"/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361188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OJASWI SAHAL PT</a:t>
            </a:r>
            <a:endParaRPr lang="en-US" sz="13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EDUCATOR PHYSIOCITY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3185</Words>
  <Application>Microsoft Office PowerPoint</Application>
  <PresentationFormat>On-screen Show (16:9)</PresentationFormat>
  <Paragraphs>608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 Tissue Manipulation</dc:title>
  <dc:subject>PptxGenJS Presentation</dc:subject>
  <dc:creator>Dr. Tanvi Sethi</dc:creator>
  <cp:lastModifiedBy>Ojaswi Sahal</cp:lastModifiedBy>
  <cp:revision>1</cp:revision>
  <dcterms:created xsi:type="dcterms:W3CDTF">2026-07-05T13:31:46Z</dcterms:created>
  <dcterms:modified xsi:type="dcterms:W3CDTF">2026-07-07T14:50:43Z</dcterms:modified>
</cp:coreProperties>
</file>