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51"/>
    <p:restoredTop sz="94646"/>
  </p:normalViewPr>
  <p:slideViewPr>
    <p:cSldViewPr snapToGrid="0">
      <p:cViewPr varScale="1">
        <p:scale>
          <a:sx n="84" d="100"/>
          <a:sy n="84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C8A2D-59CD-CF3E-5DB7-FBF1134110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BF3A80-9E71-01AF-CE88-BBA337B4FA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1866DA-5452-308B-70DF-7E5E2EDB7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63F8-902D-FA49-98D2-EAA49DA70733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23DD3-1410-3442-4E97-4A00DC691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8B4D8-F050-FF93-2C5B-87607AD5F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F5CD-21DB-CC4B-BFD4-840EBDCCA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161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14101-C88D-258C-86EF-D274BCF56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FEB49-0E2B-E591-5046-CA3FD7AB2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6BFD5-DA07-4C8C-F43E-916976486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63F8-902D-FA49-98D2-EAA49DA70733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A6BC4A-3438-0256-BB7A-8572E31EC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9A13CB-5EE0-1A41-C0A6-3CB427B87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F5CD-21DB-CC4B-BFD4-840EBDCCA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59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0414E-00AD-3E6B-1161-EAEC5224D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3DDE82-5D12-D790-0D29-B0AA8A105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67667-688C-16F8-374B-6982C51E8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63F8-902D-FA49-98D2-EAA49DA70733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9831D-FAA4-A529-721B-4EE978731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F1824-253F-72FE-A05F-FA5C8B97E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F5CD-21DB-CC4B-BFD4-840EBDCCA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59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8A504-7EFE-67D6-B256-A6A17BD92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81CCF-1827-7432-6989-9D67CCFB8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8819FA-ED5A-BFED-D150-6A76984241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1F1768-B6BC-E85C-C826-A78D61A8B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63F8-902D-FA49-98D2-EAA49DA70733}" type="datetimeFigureOut">
              <a:rPr lang="en-US" smtClean="0"/>
              <a:t>7/14/26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FA8A3-5176-3451-4437-2055C5C5D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1561B-EA4A-7DC2-1297-9F6665979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F5CD-21DB-CC4B-BFD4-840EBDCCA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81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A80CF-6A91-FFAA-9C45-A6C38838F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3922C-7F2F-4ABB-0541-122ED0CF0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44816F-FB6B-89AA-8680-2D7FFF12F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ED7204-DCC6-6D51-8203-41EE7C1C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D8699-9257-FD8D-490E-776A5563B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2793E6-76FC-5C11-FD07-FECBFBF90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63F8-902D-FA49-98D2-EAA49DA70733}" type="datetimeFigureOut">
              <a:rPr lang="en-US" smtClean="0"/>
              <a:t>7/14/26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A41E8-1C65-7248-1FE8-333F69B6E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07BAEE-1289-5062-EB88-29F097D22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F5CD-21DB-CC4B-BFD4-840EBDCCA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19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5D95D-3F15-F23C-371F-C59449C7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CEE36B-77C7-DA5A-B9D3-1B4BA186A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63F8-902D-FA49-98D2-EAA49DA70733}" type="datetimeFigureOut">
              <a:rPr lang="en-US" smtClean="0"/>
              <a:t>7/14/26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4377E7-D309-376B-2F6A-43936D6A2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3ADFCA-E95D-B284-719A-4EBF178CA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F5CD-21DB-CC4B-BFD4-840EBDCCA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24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F94BEE-8032-A6E7-8BD5-A1E9B2AB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63F8-902D-FA49-98D2-EAA49DA70733}" type="datetimeFigureOut">
              <a:rPr lang="en-US" smtClean="0"/>
              <a:t>7/14/26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204443-8C6E-E14F-6955-6B036ADFF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63C71C-B9CA-7B50-6DC6-CF75EB5DB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F5CD-21DB-CC4B-BFD4-840EBDCCA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55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18C06-50F6-3550-E0E3-90556AB3A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022E0-64F2-46EE-DD88-51F7CD88E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37851-A30A-1776-6BAA-76681D384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2FF2C0-BC90-D368-9C73-BF09463C8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63F8-902D-FA49-98D2-EAA49DA70733}" type="datetimeFigureOut">
              <a:rPr lang="en-US" smtClean="0"/>
              <a:t>7/14/26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6BBA5F-D4FA-ADB7-B2D1-EA6008D72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9F971A-27CD-8DC0-2D60-E04EF9F52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F5CD-21DB-CC4B-BFD4-840EBDCCA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416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FC1EE-EB17-FCCF-630C-D244D83A5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74A460-6FF8-AFD7-33BA-976B445F8A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88880-3AAF-B5C7-BE75-393ED69C12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A8D037-2E1B-3EA2-08F2-4EC594F80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63F8-902D-FA49-98D2-EAA49DA70733}" type="datetimeFigureOut">
              <a:rPr lang="en-US" smtClean="0"/>
              <a:t>7/14/26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10CE2F-1E4C-D5BA-26DA-808F15B26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EBB552-DE78-7593-4078-7E4FC061C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F5CD-21DB-CC4B-BFD4-840EBDCCA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69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B1A5E-82C8-F27E-997C-5DB5B264F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54EA9F-02B9-A598-6297-84B7ABE1C7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FA69F-B682-2842-5940-25B630E90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63F8-902D-FA49-98D2-EAA49DA70733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659C9-1D4D-3AE6-F41E-3D9727825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C77F5-F0E6-AFD5-A3AC-E9350C43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F5CD-21DB-CC4B-BFD4-840EBDCCA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3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34F1DE-BAEF-5C60-019D-37FF47D1DF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48B1D2-4603-F615-073A-BAFA39287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C261C-01A6-C70B-0618-C97D7F476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63F8-902D-FA49-98D2-EAA49DA70733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0F7CA-86D8-0458-BA6D-78348447A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67673-C86A-3907-8DE0-2F1A73339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5F5CD-21DB-CC4B-BFD4-840EBDCCA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604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EA88AC-A51A-BC2F-CA77-79A84D6E9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28BAA-8766-0502-C83F-4594EC5C7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30674-3F0B-546A-DD2C-EF1C1C3885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C563F8-902D-FA49-98D2-EAA49DA70733}" type="datetimeFigureOut">
              <a:rPr lang="en-US" smtClean="0"/>
              <a:t>7/14/26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D21A3-4F9B-3E63-7B65-E134F09F93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0497B-7454-1EA7-4422-4227662770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95F5CD-21DB-CC4B-BFD4-840EBDCCA2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52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Vector illustration of Halloween Skeleton cartoon line on white background.  11500739 Vector Art at Vecteezy">
            <a:extLst>
              <a:ext uri="{FF2B5EF4-FFF2-40B4-BE49-F238E27FC236}">
                <a16:creationId xmlns:a16="http://schemas.microsoft.com/office/drawing/2014/main" id="{EDF251DE-20DC-EC0E-D2BA-AB9E5550C29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r="-1" b="13278"/>
          <a:stretch>
            <a:fillRect/>
          </a:stretch>
        </p:blipFill>
        <p:spPr>
          <a:xfrm>
            <a:off x="4283902" y="0"/>
            <a:ext cx="7908098" cy="685799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666360-E979-F267-4181-0A18A748A5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663" y="1115219"/>
            <a:ext cx="6144577" cy="2387600"/>
          </a:xfrm>
        </p:spPr>
        <p:txBody>
          <a:bodyPr>
            <a:normAutofit/>
          </a:bodyPr>
          <a:lstStyle/>
          <a:p>
            <a:pPr algn="l"/>
            <a:br>
              <a:rPr lang="en-IN" sz="3500" dirty="0">
                <a:solidFill>
                  <a:schemeClr val="bg1"/>
                </a:solidFill>
              </a:rPr>
            </a:br>
            <a:br>
              <a:rPr lang="en-IN" sz="3500" dirty="0">
                <a:solidFill>
                  <a:schemeClr val="bg1"/>
                </a:solidFill>
              </a:rPr>
            </a:br>
            <a:r>
              <a:rPr lang="en-IN" sz="4000" dirty="0">
                <a:solidFill>
                  <a:schemeClr val="bg1"/>
                </a:solidFill>
              </a:rPr>
              <a:t> </a:t>
            </a:r>
            <a:r>
              <a:rPr lang="en-I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 Orthopaedic Tests </a:t>
            </a:r>
            <a:br>
              <a:rPr lang="en-IN" sz="3500" dirty="0">
                <a:solidFill>
                  <a:schemeClr val="bg1"/>
                </a:solidFill>
              </a:rPr>
            </a:b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2CEC79-14A1-C270-E5D2-38831843E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663" y="3902075"/>
            <a:ext cx="5505449" cy="1655762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B.Maithili Dutta Pradhan,</a:t>
            </a:r>
          </a:p>
          <a:p>
            <a:pPr algn="l"/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Sports Physio, Asst. Professor, PhD Scholar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8585" y="3681408"/>
            <a:ext cx="1193482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6539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6581D-3A23-1534-006A-AA62D909C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Special Tests Matter</a:t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E9037-7CE0-B2DE-61CC-C99832B26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8025"/>
            <a:ext cx="10515600" cy="4351338"/>
          </a:xfrm>
        </p:spPr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(clinical/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orthopedic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tests are provocative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maneuvers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used to stress a specific structure - ligament, tendon, </a:t>
            </a:r>
            <a:r>
              <a:rPr lang="en-I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labrum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meniscus, or nerve - to reproduce a patient’s symptoms or reveal instability.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test has a purpose, a procedure, and a positive finding.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43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74D00F-B53C-726E-58D2-A39C096FB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Shoulder Joint: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039F7F4-252F-14E6-9E68-64FDDC2118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81400" y="422434"/>
            <a:ext cx="8153400" cy="601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676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576732F-3A6C-C73B-A667-2D148EFEF0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409494"/>
              </p:ext>
            </p:extLst>
          </p:nvPr>
        </p:nvGraphicFramePr>
        <p:xfrm>
          <a:off x="1082040" y="1645920"/>
          <a:ext cx="10271760" cy="2628823"/>
        </p:xfrm>
        <a:graphic>
          <a:graphicData uri="http://schemas.openxmlformats.org/drawingml/2006/table">
            <a:tbl>
              <a:tblPr/>
              <a:tblGrid>
                <a:gridCol w="2606040">
                  <a:extLst>
                    <a:ext uri="{9D8B030D-6E8A-4147-A177-3AD203B41FA5}">
                      <a16:colId xmlns:a16="http://schemas.microsoft.com/office/drawing/2014/main" val="2137402346"/>
                    </a:ext>
                  </a:extLst>
                </a:gridCol>
                <a:gridCol w="3718560">
                  <a:extLst>
                    <a:ext uri="{9D8B030D-6E8A-4147-A177-3AD203B41FA5}">
                      <a16:colId xmlns:a16="http://schemas.microsoft.com/office/drawing/2014/main" val="3943833012"/>
                    </a:ext>
                  </a:extLst>
                </a:gridCol>
                <a:gridCol w="3947160">
                  <a:extLst>
                    <a:ext uri="{9D8B030D-6E8A-4147-A177-3AD203B41FA5}">
                      <a16:colId xmlns:a16="http://schemas.microsoft.com/office/drawing/2014/main" val="2937113708"/>
                    </a:ext>
                  </a:extLst>
                </a:gridCol>
              </a:tblGrid>
              <a:tr h="1329807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4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Sulcus</a:t>
                      </a:r>
                      <a:r>
                        <a:rPr lang="en-IN" sz="24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4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en-IN" sz="24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2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Inferior glenohumeral </a:t>
                      </a:r>
                      <a:r>
                        <a:rPr lang="en-IN" sz="24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instability</a:t>
                      </a:r>
                      <a:endParaRPr lang="en-IN" sz="24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" marR="0">
                        <a:spcBef>
                          <a:spcPts val="563"/>
                        </a:spcBef>
                        <a:buNone/>
                      </a:pPr>
                      <a:r>
                        <a:rPr lang="en-IN" sz="2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Sulcus/dimple below acromion on downward</a:t>
                      </a:r>
                      <a:r>
                        <a:rPr lang="en-IN" sz="24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traction</a:t>
                      </a:r>
                      <a:r>
                        <a:rPr lang="en-IN" sz="24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IN" sz="24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arm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4200699"/>
                  </a:ext>
                </a:extLst>
              </a:tr>
              <a:tr h="1299016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4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Drop</a:t>
                      </a:r>
                      <a:r>
                        <a:rPr lang="en-IN" sz="2400" b="1" spc="-83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4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Arm</a:t>
                      </a:r>
                      <a:r>
                        <a:rPr lang="en-IN" sz="2400" b="1" spc="-83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4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4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465"/>
                        </a:spcBef>
                        <a:buNone/>
                      </a:pPr>
                      <a:r>
                        <a:rPr lang="en-IN" sz="2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Rotator</a:t>
                      </a:r>
                      <a:r>
                        <a:rPr lang="en-IN" sz="24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r>
                        <a:rPr lang="en-IN" sz="20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ﬀ </a:t>
                      </a:r>
                      <a:r>
                        <a:rPr lang="en-IN" sz="2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(supraspinatus)</a:t>
                      </a:r>
                      <a:r>
                        <a:rPr lang="en-IN" sz="2400" spc="-6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tear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" marR="0">
                        <a:spcBef>
                          <a:spcPts val="563"/>
                        </a:spcBef>
                        <a:buNone/>
                      </a:pPr>
                      <a:r>
                        <a:rPr lang="en-IN" sz="24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Inability to slowly lower arm from </a:t>
                      </a:r>
                      <a:r>
                        <a:rPr lang="en-IN" sz="20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en-IN" sz="24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 </a:t>
                      </a:r>
                      <a:r>
                        <a:rPr lang="en-IN" sz="24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abduction</a:t>
                      </a:r>
                      <a:endParaRPr lang="en-IN" sz="24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310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367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6E6C4D-6C6C-B8E6-1F7A-519C2FFCF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Elbow Joint &amp; surroundings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CE8A2EE-159B-77CE-8FEB-F1D39C4618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0317" y="701041"/>
            <a:ext cx="8036677" cy="536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559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EB2D35-4921-6AE0-8DCD-1ADB3EE33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Trivia: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E8401-59E3-410F-7F84-1BBBD11FA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IN" sz="2000">
                <a:latin typeface="Times New Roman" panose="02020603050405020304" pitchFamily="18" charset="0"/>
                <a:cs typeface="Times New Roman" panose="02020603050405020304" pitchFamily="18" charset="0"/>
              </a:rPr>
              <a:t>Cozen's test vs Mill's test - both test lateral epicondylitis, but Cozen's is anactive/resisted test (resisted wrist extension) while Mill's is a passive stretch test(passive wrist flexion + pronation).</a:t>
            </a:r>
          </a:p>
          <a:p>
            <a:r>
              <a:rPr lang="en-IN" sz="2000">
                <a:latin typeface="Times New Roman" panose="02020603050405020304" pitchFamily="18" charset="0"/>
                <a:cs typeface="Times New Roman" panose="02020603050405020304" pitchFamily="18" charset="0"/>
              </a:rPr>
              <a:t>"Tennis elbow" = lateral epicondylitis; "Golfer's elbow" = medial epicondylitis – a classic mix-up trap in exams (many students reverse these).</a:t>
            </a:r>
          </a:p>
          <a:p>
            <a:r>
              <a:rPr lang="en-IN" sz="2000">
                <a:latin typeface="Times New Roman" panose="02020603050405020304" pitchFamily="18" charset="0"/>
                <a:cs typeface="Times New Roman" panose="02020603050405020304" pitchFamily="18" charset="0"/>
              </a:rPr>
              <a:t>Lateral epicondylitis primarily involves the Extensor Carpi Radialis Brevis (ECRB)tendon - a frequently asked "which muscle" question.</a:t>
            </a:r>
          </a:p>
          <a:p>
            <a:r>
              <a:rPr lang="en-IN" sz="2000">
                <a:latin typeface="Times New Roman" panose="02020603050405020304" pitchFamily="18" charset="0"/>
                <a:cs typeface="Times New Roman" panose="02020603050405020304" pitchFamily="18" charset="0"/>
              </a:rPr>
              <a:t>Valgus stress test at the elbow is tested at 20–30° flexion (not full extension) because the olecranon locks the joint in full extension, masking ligament laxity.</a:t>
            </a:r>
          </a:p>
          <a:p>
            <a:r>
              <a:rPr lang="en-IN" sz="2000">
                <a:latin typeface="Times New Roman" panose="02020603050405020304" pitchFamily="18" charset="0"/>
                <a:cs typeface="Times New Roman" panose="02020603050405020304" pitchFamily="18" charset="0"/>
              </a:rPr>
              <a:t>Ulnar nerve at the elbow travels through the cubital tunnel, posterior to the medial epicondyle - Tinel's sign here should never be confused with Tinel's at the wrist(median nerve).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905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E1B45-1216-EA10-98D5-476D98DC4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005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Wrist &amp; Hand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1D24505-643E-F62B-EC82-09FEB6AAD1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5526887"/>
              </p:ext>
            </p:extLst>
          </p:nvPr>
        </p:nvGraphicFramePr>
        <p:xfrm>
          <a:off x="640080" y="1341120"/>
          <a:ext cx="11079481" cy="4876798"/>
        </p:xfrm>
        <a:graphic>
          <a:graphicData uri="http://schemas.openxmlformats.org/drawingml/2006/table">
            <a:tbl>
              <a:tblPr/>
              <a:tblGrid>
                <a:gridCol w="3106693">
                  <a:extLst>
                    <a:ext uri="{9D8B030D-6E8A-4147-A177-3AD203B41FA5}">
                      <a16:colId xmlns:a16="http://schemas.microsoft.com/office/drawing/2014/main" val="561207813"/>
                    </a:ext>
                  </a:extLst>
                </a:gridCol>
                <a:gridCol w="4121123">
                  <a:extLst>
                    <a:ext uri="{9D8B030D-6E8A-4147-A177-3AD203B41FA5}">
                      <a16:colId xmlns:a16="http://schemas.microsoft.com/office/drawing/2014/main" val="4094933386"/>
                    </a:ext>
                  </a:extLst>
                </a:gridCol>
                <a:gridCol w="3851665">
                  <a:extLst>
                    <a:ext uri="{9D8B030D-6E8A-4147-A177-3AD203B41FA5}">
                      <a16:colId xmlns:a16="http://schemas.microsoft.com/office/drawing/2014/main" val="2925698728"/>
                    </a:ext>
                  </a:extLst>
                </a:gridCol>
              </a:tblGrid>
              <a:tr h="620558">
                <a:tc>
                  <a:txBody>
                    <a:bodyPr/>
                    <a:lstStyle/>
                    <a:p>
                      <a:pPr marL="74295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3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en-IN" sz="2000" b="1" spc="-9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3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Tested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IN" sz="20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Finding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739580"/>
                  </a:ext>
                </a:extLst>
              </a:tr>
              <a:tr h="1197283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Finkelstein's</a:t>
                      </a:r>
                      <a:r>
                        <a:rPr lang="en-IN" sz="2000" b="1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 algn="just">
                        <a:spcBef>
                          <a:spcPts val="563"/>
                        </a:spcBef>
                        <a:buNone/>
                      </a:pP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 </a:t>
                      </a:r>
                      <a:r>
                        <a:rPr lang="en-IN" sz="1800" dirty="0" err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Quervain's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tenosynovitis </a:t>
                      </a:r>
                      <a:r>
                        <a:rPr lang="en-IN" sz="1800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(APL/EPB)</a:t>
                      </a:r>
                      <a:endParaRPr lang="en-IN" sz="18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 over radial styloid on ulnar deviation with thumb clasped in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ﬁ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0086908"/>
                  </a:ext>
                </a:extLst>
              </a:tr>
              <a:tr h="1197283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Phalen's</a:t>
                      </a:r>
                      <a:r>
                        <a:rPr lang="en-IN" sz="2000" b="1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Median</a:t>
                      </a:r>
                      <a:r>
                        <a:rPr lang="en-IN" sz="1800" spc="-3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nerve</a:t>
                      </a:r>
                      <a:r>
                        <a:rPr lang="en-IN" sz="1800" spc="-3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(carpal tunnel)</a:t>
                      </a:r>
                      <a:endParaRPr lang="en-IN" sz="18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Tingling/numbness in median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distribution</a:t>
                      </a:r>
                      <a:r>
                        <a:rPr lang="en-IN" sz="1800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within</a:t>
                      </a:r>
                      <a:r>
                        <a:rPr lang="en-IN" sz="1800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en-IN" sz="1600" spc="-6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sec</a:t>
                      </a:r>
                      <a:r>
                        <a:rPr lang="en-IN" sz="1800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IN" sz="1800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wrist</a:t>
                      </a:r>
                      <a:r>
                        <a:rPr lang="en-IN" sz="1800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exion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612455"/>
                  </a:ext>
                </a:extLst>
              </a:tr>
              <a:tr h="620558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Tinel's</a:t>
                      </a:r>
                      <a:r>
                        <a:rPr lang="en-IN" sz="2000" b="1" spc="-9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r>
                        <a:rPr lang="en-IN" sz="2000" b="1" spc="-9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(at</a:t>
                      </a:r>
                      <a:r>
                        <a:rPr lang="en-IN" sz="2000" b="1" spc="-9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wrist)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Median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nerve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Tingling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tapping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volar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wrist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over carpal</a:t>
                      </a:r>
                      <a:r>
                        <a:rPr lang="en-IN" sz="1800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tunnel</a:t>
                      </a: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953533"/>
                  </a:ext>
                </a:extLst>
              </a:tr>
              <a:tr h="620558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Watson's Test </a:t>
                      </a: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(Scaphoid</a:t>
                      </a:r>
                      <a:r>
                        <a:rPr lang="en-IN" sz="2000" b="1" spc="-6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Shift</a:t>
                      </a:r>
                      <a:r>
                        <a:rPr lang="en-IN" sz="2000" b="1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Test)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Scapholunate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ligament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instability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Painful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clunk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scaphoid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subluxes dorsally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519939"/>
                  </a:ext>
                </a:extLst>
              </a:tr>
              <a:tr h="620558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3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Bunnel-Littler</a:t>
                      </a:r>
                      <a:r>
                        <a:rPr lang="en-IN" sz="2000" b="1" spc="-9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3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1438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Intrinsic tightness of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810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Restricted PIP </a:t>
                      </a: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exion when MCP held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extended</a:t>
                      </a:r>
                      <a:endParaRPr lang="en-IN" sz="18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  <a:alpha val="65308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6537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3689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7EA42-9E18-A7C7-1EF5-019C64385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8F1C3EA-9CC3-51A6-84D9-BF3BA35B24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385811"/>
              </p:ext>
            </p:extLst>
          </p:nvPr>
        </p:nvGraphicFramePr>
        <p:xfrm>
          <a:off x="838200" y="1690687"/>
          <a:ext cx="10515600" cy="4918235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99773043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0319099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120230723"/>
                    </a:ext>
                  </a:extLst>
                </a:gridCol>
              </a:tblGrid>
              <a:tr h="490615">
                <a:tc>
                  <a:txBody>
                    <a:bodyPr/>
                    <a:lstStyle/>
                    <a:p>
                      <a:pPr marL="74295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73343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en-IN" sz="2000" b="1" spc="-9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Tested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71438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IN" sz="20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Finding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6569549"/>
                  </a:ext>
                </a:extLst>
              </a:tr>
              <a:tr h="490615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Thomas</a:t>
                      </a:r>
                      <a:r>
                        <a:rPr lang="en-IN" sz="2000" b="1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343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exor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(iliopsoas)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tightness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Inability to keep opposite thigh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on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250686"/>
                  </a:ext>
                </a:extLst>
              </a:tr>
              <a:tr h="946575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FABER</a:t>
                      </a: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Patrick's </a:t>
                      </a: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343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pathology,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joint,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iliopsoas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(groin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hip;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posterior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joint); knee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fails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reach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90345"/>
                  </a:ext>
                </a:extLst>
              </a:tr>
              <a:tr h="490615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Trendelenburg</a:t>
                      </a:r>
                      <a:r>
                        <a:rPr lang="en-IN" sz="2000" b="1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343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abductor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weakness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(gluteus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medius)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Pelvis</a:t>
                      </a:r>
                      <a:r>
                        <a:rPr lang="en-IN" sz="1800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drops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contralateral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during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single-leg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stance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8396780"/>
                  </a:ext>
                </a:extLst>
              </a:tr>
              <a:tr h="490615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Ober's</a:t>
                      </a:r>
                      <a:r>
                        <a:rPr lang="en-IN" sz="2000" b="1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343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band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tightness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Thigh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fails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adduct/drop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table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9899502"/>
                  </a:ext>
                </a:extLst>
              </a:tr>
              <a:tr h="946575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Craig's</a:t>
                      </a:r>
                      <a:r>
                        <a:rPr lang="en-IN" sz="2000" b="1" spc="-83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343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Femoral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anteversion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Excessive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internal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rotation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needed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palpate</a:t>
                      </a:r>
                      <a:r>
                        <a:rPr lang="en-IN" sz="1800" spc="-6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greater</a:t>
                      </a:r>
                      <a:r>
                        <a:rPr lang="en-IN" sz="1800" spc="-6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trochanter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9734238"/>
                  </a:ext>
                </a:extLst>
              </a:tr>
              <a:tr h="946575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Scour Test (Quadrant</a:t>
                      </a:r>
                      <a:r>
                        <a:rPr lang="en-IN" sz="2000" b="1" spc="-6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Test)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343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Labral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tear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acetabular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pathology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1438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800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en-IN" sz="1800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catching</a:t>
                      </a:r>
                      <a:r>
                        <a:rPr lang="en-IN" sz="1800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</a:t>
                      </a:r>
                      <a:r>
                        <a:rPr lang="en-IN" sz="1800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</a:t>
                      </a:r>
                      <a:r>
                        <a:rPr lang="en-IN" sz="1800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exion-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adduction</a:t>
                      </a:r>
                      <a:r>
                        <a:rPr lang="en-IN" sz="1800" spc="-7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IN" sz="1800" spc="-7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axial</a:t>
                      </a:r>
                      <a:r>
                        <a:rPr lang="en-IN" sz="1800" spc="-7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compression</a:t>
                      </a:r>
                      <a:endParaRPr lang="en-IN" sz="18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69982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0576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41B90-8F4F-D459-7A88-D55723B79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285"/>
            <a:ext cx="10515600" cy="132556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Knee: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93928CF-E536-3663-0FAF-A251E71931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502426"/>
              </p:ext>
            </p:extLst>
          </p:nvPr>
        </p:nvGraphicFramePr>
        <p:xfrm>
          <a:off x="838200" y="1245669"/>
          <a:ext cx="10515600" cy="5291974"/>
        </p:xfrm>
        <a:graphic>
          <a:graphicData uri="http://schemas.openxmlformats.org/drawingml/2006/table">
            <a:tbl>
              <a:tblPr/>
              <a:tblGrid>
                <a:gridCol w="3154680">
                  <a:extLst>
                    <a:ext uri="{9D8B030D-6E8A-4147-A177-3AD203B41FA5}">
                      <a16:colId xmlns:a16="http://schemas.microsoft.com/office/drawing/2014/main" val="2730451342"/>
                    </a:ext>
                  </a:extLst>
                </a:gridCol>
                <a:gridCol w="3855720">
                  <a:extLst>
                    <a:ext uri="{9D8B030D-6E8A-4147-A177-3AD203B41FA5}">
                      <a16:colId xmlns:a16="http://schemas.microsoft.com/office/drawing/2014/main" val="334223831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955158322"/>
                    </a:ext>
                  </a:extLst>
                </a:gridCol>
              </a:tblGrid>
              <a:tr h="487154">
                <a:tc>
                  <a:txBody>
                    <a:bodyPr/>
                    <a:lstStyle/>
                    <a:p>
                      <a:pPr marL="74295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18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0"/>
                            <a:lumOff val="100000"/>
                          </a:schemeClr>
                        </a:gs>
                        <a:gs pos="35000">
                          <a:schemeClr val="accent2">
                            <a:lumMod val="0"/>
                            <a:lumOff val="100000"/>
                          </a:schemeClr>
                        </a:gs>
                        <a:gs pos="100000">
                          <a:schemeClr val="accent2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7152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18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en-IN" sz="1800" b="1" spc="-9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Tested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0"/>
                            <a:lumOff val="100000"/>
                          </a:schemeClr>
                        </a:gs>
                        <a:gs pos="35000">
                          <a:schemeClr val="accent2">
                            <a:lumMod val="0"/>
                            <a:lumOff val="100000"/>
                          </a:schemeClr>
                        </a:gs>
                        <a:gs pos="100000">
                          <a:schemeClr val="accent2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6200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18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IN" sz="18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Finding</a:t>
                      </a:r>
                      <a:endParaRPr lang="en-IN" sz="18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0"/>
                            <a:lumOff val="100000"/>
                          </a:schemeClr>
                        </a:gs>
                        <a:gs pos="35000">
                          <a:schemeClr val="accent2">
                            <a:lumMod val="0"/>
                            <a:lumOff val="100000"/>
                          </a:schemeClr>
                        </a:gs>
                        <a:gs pos="100000">
                          <a:schemeClr val="accent2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228940854"/>
                  </a:ext>
                </a:extLst>
              </a:tr>
              <a:tr h="487154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18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Lachman</a:t>
                      </a:r>
                      <a:r>
                        <a:rPr lang="en-IN" sz="1800" b="1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</a:t>
                      </a:r>
                      <a:r>
                        <a:rPr lang="en-IN" sz="16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cruciate ligament (ACL) </a:t>
                      </a:r>
                      <a:r>
                        <a:rPr lang="en-IN" sz="14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most </a:t>
                      </a:r>
                      <a:r>
                        <a:rPr lang="en-IN" sz="16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sensitive</a:t>
                      </a:r>
                      <a:endParaRPr lang="en-IN" sz="16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Increased anterior tibial translation, soft/mushy end-feel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808700"/>
                  </a:ext>
                </a:extLst>
              </a:tr>
              <a:tr h="487154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</a:t>
                      </a:r>
                      <a:r>
                        <a:rPr lang="en-IN" sz="18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Drawer</a:t>
                      </a:r>
                      <a:r>
                        <a:rPr lang="en-IN" sz="18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ACL</a:t>
                      </a:r>
                      <a:endParaRPr lang="en-IN" sz="16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Excessive</a:t>
                      </a:r>
                      <a:r>
                        <a:rPr lang="en-IN" sz="1600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</a:t>
                      </a:r>
                      <a:r>
                        <a:rPr lang="en-IN" sz="16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tibial</a:t>
                      </a:r>
                      <a:r>
                        <a:rPr lang="en-IN" sz="16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glide</a:t>
                      </a:r>
                      <a:r>
                        <a:rPr lang="en-IN" sz="16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</a:t>
                      </a:r>
                      <a:r>
                        <a:rPr lang="en-IN" sz="1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knee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exion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587083"/>
                  </a:ext>
                </a:extLst>
              </a:tr>
              <a:tr h="487154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Posterior</a:t>
                      </a:r>
                      <a:r>
                        <a:rPr lang="en-IN" sz="1800" b="1" spc="-6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Drawer</a:t>
                      </a:r>
                      <a:r>
                        <a:rPr lang="en-IN" sz="1800" b="1" spc="-6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Posterior</a:t>
                      </a:r>
                      <a:r>
                        <a:rPr lang="en-IN" sz="16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cruciate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ligament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(PCL)</a:t>
                      </a:r>
                      <a:endParaRPr lang="en-IN" sz="16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Excessive</a:t>
                      </a: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posterior</a:t>
                      </a: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tibial</a:t>
                      </a: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glide</a:t>
                      </a: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 </a:t>
                      </a:r>
                      <a:r>
                        <a:rPr lang="en-IN" sz="1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knee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4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exion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799833"/>
                  </a:ext>
                </a:extLst>
              </a:tr>
              <a:tr h="939896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McMurray's</a:t>
                      </a:r>
                      <a:r>
                        <a:rPr lang="en-IN" sz="1800" b="1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Meniscal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tear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Palpable/audible click with pain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tibial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rotation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extension</a:t>
                      </a:r>
                      <a:endParaRPr lang="en-IN" sz="16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74793"/>
                  </a:ext>
                </a:extLst>
              </a:tr>
              <a:tr h="939896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18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Apley's Compression/Distraction </a:t>
                      </a:r>
                      <a:r>
                        <a:rPr lang="en-IN" sz="18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Meniscus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(compression)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vs </a:t>
                      </a:r>
                      <a:r>
                        <a:rPr lang="en-IN" sz="16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ligament</a:t>
                      </a:r>
                      <a:r>
                        <a:rPr lang="en-IN" sz="1600" spc="-7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(distraction)</a:t>
                      </a:r>
                      <a:endParaRPr lang="en-IN" sz="16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 on compression = meniscus;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distraction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ligament</a:t>
                      </a:r>
                      <a:endParaRPr lang="en-IN" sz="16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431050"/>
                  </a:ext>
                </a:extLst>
              </a:tr>
              <a:tr h="487154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Valgus Stress Test (</a:t>
                      </a:r>
                      <a:r>
                        <a:rPr lang="en-IN" sz="14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 and </a:t>
                      </a:r>
                      <a:r>
                        <a:rPr lang="en-IN" sz="14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en-IN" sz="18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°)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Medial</a:t>
                      </a:r>
                      <a:r>
                        <a:rPr lang="en-IN" sz="16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collateral </a:t>
                      </a:r>
                      <a:r>
                        <a:rPr lang="en-IN" sz="16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ligament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(MCL)</a:t>
                      </a:r>
                      <a:endParaRPr lang="en-IN" sz="16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Pain/laxity</a:t>
                      </a:r>
                      <a:r>
                        <a:rPr lang="en-IN" sz="1600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600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medial</a:t>
                      </a:r>
                      <a:r>
                        <a:rPr lang="en-IN" sz="1600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gapping</a:t>
                      </a:r>
                      <a:endParaRPr lang="en-IN" sz="16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9402361"/>
                  </a:ext>
                </a:extLst>
              </a:tr>
              <a:tr h="487154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Varus Stress Test (</a:t>
                      </a:r>
                      <a:r>
                        <a:rPr lang="en-IN" sz="14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 and </a:t>
                      </a:r>
                      <a:r>
                        <a:rPr lang="en-IN" sz="14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en-IN" sz="18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°)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Lateral</a:t>
                      </a:r>
                      <a:r>
                        <a:rPr lang="en-IN" sz="16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collateral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ligament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(LCL)</a:t>
                      </a:r>
                      <a:endParaRPr lang="en-IN" sz="16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Pain/laxity</a:t>
                      </a:r>
                      <a:r>
                        <a:rPr lang="en-IN" sz="1600" spc="-7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600" spc="-7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lateral</a:t>
                      </a:r>
                      <a:r>
                        <a:rPr lang="en-IN" sz="1600" spc="-7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gapping</a:t>
                      </a:r>
                      <a:endParaRPr lang="en-IN" sz="16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2273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18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Patellar</a:t>
                      </a:r>
                      <a:r>
                        <a:rPr lang="en-IN" sz="1800" b="1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Apprehension</a:t>
                      </a:r>
                      <a:r>
                        <a:rPr lang="en-IN" sz="1800" b="1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Patellar</a:t>
                      </a:r>
                      <a:r>
                        <a:rPr lang="en-IN" sz="1600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instability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Guarding/apprehension</a:t>
                      </a:r>
                      <a:r>
                        <a:rPr lang="en-IN" sz="16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6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lateral patellar</a:t>
                      </a:r>
                      <a:r>
                        <a:rPr lang="en-IN" sz="1600" spc="-5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glide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75316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509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586FD-98AA-AEFF-A661-32AFFD8A8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Ankle &amp; Foot: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E86E7E8-4059-2102-9754-58EAC1CC1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2674732"/>
              </p:ext>
            </p:extLst>
          </p:nvPr>
        </p:nvGraphicFramePr>
        <p:xfrm>
          <a:off x="838200" y="1478280"/>
          <a:ext cx="10515600" cy="4754880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2640664135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77304413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450229303"/>
                    </a:ext>
                  </a:extLst>
                </a:gridCol>
              </a:tblGrid>
              <a:tr h="686193">
                <a:tc>
                  <a:txBody>
                    <a:bodyPr/>
                    <a:lstStyle/>
                    <a:p>
                      <a:pPr marL="74295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7152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en-IN" sz="2000" b="1" spc="-9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Tested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6200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IN" sz="20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Finding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21396510"/>
                  </a:ext>
                </a:extLst>
              </a:tr>
              <a:tr h="686193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</a:t>
                      </a:r>
                      <a:r>
                        <a:rPr lang="en-IN" sz="2000" b="1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Drawer</a:t>
                      </a:r>
                      <a:r>
                        <a:rPr lang="en-IN" sz="2000" b="1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(Ankle)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talo</a:t>
                      </a:r>
                      <a:r>
                        <a:rPr lang="en-IN" sz="16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ﬁ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bular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ligament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(ATFL)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Excessive</a:t>
                      </a:r>
                      <a:r>
                        <a:rPr lang="en-IN" sz="1800" spc="-6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</a:t>
                      </a:r>
                      <a:r>
                        <a:rPr lang="en-IN" sz="1800" spc="-6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translation</a:t>
                      </a:r>
                      <a:r>
                        <a:rPr lang="en-IN" sz="1800" spc="-6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IN" sz="1800" spc="-6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talus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7816621"/>
                  </a:ext>
                </a:extLst>
              </a:tr>
              <a:tr h="686193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Talar</a:t>
                      </a:r>
                      <a:r>
                        <a:rPr lang="en-IN" sz="2000" b="1" spc="-9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Tilt</a:t>
                      </a:r>
                      <a:r>
                        <a:rPr lang="en-IN" sz="2000" b="1" spc="-9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Calcaneo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ﬁ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bular 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ligament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(CFL)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Excessive inversion of talus compared to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opposite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251214"/>
                  </a:ext>
                </a:extLst>
              </a:tr>
              <a:tr h="686193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Thompson</a:t>
                      </a:r>
                      <a:r>
                        <a:rPr lang="en-IN" sz="2000" b="1" spc="-6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</a:t>
                      </a: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(Simmonds'</a:t>
                      </a:r>
                      <a:r>
                        <a:rPr lang="en-IN" sz="2000" b="1" spc="-6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Test)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Achilles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tendon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rupture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plantar</a:t>
                      </a:r>
                      <a:r>
                        <a:rPr lang="en-IN" sz="16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exion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calf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squeeze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371820"/>
                  </a:ext>
                </a:extLst>
              </a:tr>
              <a:tr h="686193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Squeeze</a:t>
                      </a:r>
                      <a:r>
                        <a:rPr lang="en-IN" sz="2000" b="1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Syndesmosis (high ankle</a:t>
                      </a:r>
                      <a:r>
                        <a:rPr lang="en-IN" sz="1800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sprain)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 at syndesmosis on compressing tibia/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ﬁ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bula</a:t>
                      </a:r>
                      <a:r>
                        <a:rPr lang="en-IN" sz="1800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mid-calf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4561019"/>
                  </a:ext>
                </a:extLst>
              </a:tr>
              <a:tr h="1323915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Homans'</a:t>
                      </a:r>
                      <a:r>
                        <a:rPr lang="en-IN" sz="2000" b="1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7152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Deep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vein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thrombosis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(screening)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6200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Calf</a:t>
                      </a:r>
                      <a:r>
                        <a:rPr lang="en-IN" sz="1800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800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800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passive</a:t>
                      </a:r>
                      <a:r>
                        <a:rPr lang="en-IN" sz="1800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ankle</a:t>
                      </a:r>
                      <a:r>
                        <a:rPr lang="en-IN" sz="1800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dorsi</a:t>
                      </a:r>
                      <a:r>
                        <a:rPr lang="en-IN" sz="16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exion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(low</a:t>
                      </a:r>
                      <a:r>
                        <a:rPr lang="en-IN" sz="1800" spc="-83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</a:t>
                      </a:r>
                      <a:r>
                        <a:rPr lang="en-IN" sz="16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ﬁ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city</a:t>
                      </a:r>
                      <a:r>
                        <a:rPr lang="en-IN" sz="1800" spc="-83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</a:t>
                      </a:r>
                      <a:r>
                        <a:rPr lang="en-IN" sz="1600" spc="-7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used</a:t>
                      </a:r>
                      <a:r>
                        <a:rPr lang="en-IN" sz="1800" spc="-83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cautiously)</a:t>
                      </a:r>
                      <a:endParaRPr lang="en-IN" sz="18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1590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1647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FECE7-4F72-EEF4-A0AB-58C6DBC0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Cervical Spine: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25A9832-05C4-F390-7505-33E4D5B718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8535073"/>
              </p:ext>
            </p:extLst>
          </p:nvPr>
        </p:nvGraphicFramePr>
        <p:xfrm>
          <a:off x="838200" y="1539240"/>
          <a:ext cx="10515600" cy="4221482"/>
        </p:xfrm>
        <a:graphic>
          <a:graphicData uri="http://schemas.openxmlformats.org/drawingml/2006/table">
            <a:tbl>
              <a:tblPr/>
              <a:tblGrid>
                <a:gridCol w="3002280">
                  <a:extLst>
                    <a:ext uri="{9D8B030D-6E8A-4147-A177-3AD203B41FA5}">
                      <a16:colId xmlns:a16="http://schemas.microsoft.com/office/drawing/2014/main" val="334452408"/>
                    </a:ext>
                  </a:extLst>
                </a:gridCol>
                <a:gridCol w="4008120">
                  <a:extLst>
                    <a:ext uri="{9D8B030D-6E8A-4147-A177-3AD203B41FA5}">
                      <a16:colId xmlns:a16="http://schemas.microsoft.com/office/drawing/2014/main" val="257972867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599998495"/>
                    </a:ext>
                  </a:extLst>
                </a:gridCol>
              </a:tblGrid>
              <a:tr h="615490">
                <a:tc>
                  <a:txBody>
                    <a:bodyPr/>
                    <a:lstStyle/>
                    <a:p>
                      <a:pPr marL="74295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0"/>
                            <a:lumOff val="100000"/>
                          </a:schemeClr>
                        </a:gs>
                        <a:gs pos="35000">
                          <a:schemeClr val="accent1"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3343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en-IN" sz="2000" b="1" spc="-9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Tested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0"/>
                            <a:lumOff val="100000"/>
                          </a:schemeClr>
                        </a:gs>
                        <a:gs pos="35000">
                          <a:schemeClr val="accent1"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2390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IN" sz="20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Finding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0"/>
                            <a:lumOff val="100000"/>
                          </a:schemeClr>
                        </a:gs>
                        <a:gs pos="35000">
                          <a:schemeClr val="accent1">
                            <a:lumMod val="0"/>
                            <a:lumOff val="100000"/>
                          </a:schemeClr>
                        </a:gs>
                        <a:gs pos="100000">
                          <a:schemeClr val="accent1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503212686"/>
                  </a:ext>
                </a:extLst>
              </a:tr>
              <a:tr h="1187506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Spurling's</a:t>
                      </a:r>
                      <a:r>
                        <a:rPr lang="en-IN" sz="2000" b="1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343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Cervical</a:t>
                      </a:r>
                      <a:r>
                        <a:rPr lang="en-IN" sz="1800" spc="-4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nerve</a:t>
                      </a:r>
                      <a:r>
                        <a:rPr lang="en-IN" sz="1800" spc="-4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root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compression</a:t>
                      </a:r>
                      <a:endParaRPr lang="en-IN" sz="18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Reproduction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radicular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extension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lateral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exion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axial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compression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2475476"/>
                  </a:ext>
                </a:extLst>
              </a:tr>
              <a:tr h="615490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Cervical Distraction</a:t>
                      </a:r>
                      <a:r>
                        <a:rPr lang="en-IN" sz="2000" b="1" spc="-6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343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Nerve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root compression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(relief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test)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Relief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symptoms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manual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traction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535202"/>
                  </a:ext>
                </a:extLst>
              </a:tr>
              <a:tr h="615490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Lhermitte's</a:t>
                      </a:r>
                      <a:r>
                        <a:rPr lang="en-IN" sz="2000" b="1" spc="-83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Sign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343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Cervical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cord/dural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irritation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Electric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shock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sensation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down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spine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neck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exion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419344"/>
                  </a:ext>
                </a:extLst>
              </a:tr>
              <a:tr h="1187506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Vertebral</a:t>
                      </a:r>
                      <a:r>
                        <a:rPr lang="en-IN" sz="2000" b="1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Artery </a:t>
                      </a: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3343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Vertebral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artery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insu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ﬃ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ciency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Dizziness/nystagmus on sustained neck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extension</a:t>
                      </a:r>
                      <a:r>
                        <a:rPr lang="en-IN" sz="1800" spc="-83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IN" sz="1800" spc="-83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rotation</a:t>
                      </a:r>
                      <a:endParaRPr lang="en-IN" sz="18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24685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652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7F119-446D-5ACC-5FC3-56576897D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Lumbar Spine: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89EC6B1-660E-3BFE-8F7C-471F998FDC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272806"/>
              </p:ext>
            </p:extLst>
          </p:nvPr>
        </p:nvGraphicFramePr>
        <p:xfrm>
          <a:off x="838200" y="1690688"/>
          <a:ext cx="10515600" cy="4314193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380245855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10510456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591838860"/>
                    </a:ext>
                  </a:extLst>
                </a:gridCol>
              </a:tblGrid>
              <a:tr h="510855">
                <a:tc>
                  <a:txBody>
                    <a:bodyPr/>
                    <a:lstStyle/>
                    <a:p>
                      <a:pPr marL="74295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4295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en-IN" sz="2000" b="1" spc="-9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Tested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2390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IN" sz="20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Finding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6">
                            <a:lumMod val="5000"/>
                            <a:lumOff val="95000"/>
                          </a:schemeClr>
                        </a:gs>
                        <a:gs pos="74000">
                          <a:schemeClr val="accent6">
                            <a:lumMod val="45000"/>
                            <a:lumOff val="55000"/>
                          </a:schemeClr>
                        </a:gs>
                        <a:gs pos="83000">
                          <a:schemeClr val="accent6">
                            <a:lumMod val="45000"/>
                            <a:lumOff val="55000"/>
                          </a:schemeClr>
                        </a:gs>
                        <a:gs pos="100000">
                          <a:schemeClr val="accent6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73761180"/>
                  </a:ext>
                </a:extLst>
              </a:tr>
              <a:tr h="846457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Straight</a:t>
                      </a:r>
                      <a:r>
                        <a:rPr lang="en-IN" sz="2000" b="1" spc="-7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Leg</a:t>
                      </a:r>
                      <a:r>
                        <a:rPr lang="en-IN" sz="2000" b="1" spc="-6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Raise (SLR) / Lasègue's 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Lumbar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herniation,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sciatic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nerve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tension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Radicular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between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‒70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</a:t>
                      </a:r>
                      <a:r>
                        <a:rPr lang="en-IN" sz="1800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exion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613172"/>
                  </a:ext>
                </a:extLst>
              </a:tr>
              <a:tr h="985627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Slump</a:t>
                      </a:r>
                      <a:r>
                        <a:rPr lang="en-IN" sz="2000" b="1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Neural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tension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(dural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mobility)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Reproduction of radicular symptoms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slumped,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exed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position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5034528"/>
                  </a:ext>
                </a:extLst>
              </a:tr>
              <a:tr h="985627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Femoral</a:t>
                      </a:r>
                      <a:r>
                        <a:rPr lang="en-IN" sz="2000" b="1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Nerve</a:t>
                      </a:r>
                      <a:r>
                        <a:rPr lang="en-IN" sz="2000" b="1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Stretch </a:t>
                      </a: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2‒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nerve</a:t>
                      </a:r>
                      <a:r>
                        <a:rPr lang="en-IN" sz="1800" spc="-2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root/femoral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nerve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Anterior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thigh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passive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knee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exion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prone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position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8388659"/>
                  </a:ext>
                </a:extLst>
              </a:tr>
              <a:tr h="985627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Well</a:t>
                      </a:r>
                      <a:r>
                        <a:rPr lang="en-IN" sz="2000" b="1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Leg</a:t>
                      </a:r>
                      <a:r>
                        <a:rPr lang="en-IN" sz="2000" b="1" spc="-1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Raise (Crossed SLR)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herniation</a:t>
                      </a:r>
                      <a:r>
                        <a:rPr lang="en-IN" sz="18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(highly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ﬁ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c)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465"/>
                        </a:spcBef>
                        <a:buNone/>
                      </a:pP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Symptoms</a:t>
                      </a:r>
                      <a:r>
                        <a:rPr lang="en-IN" sz="1800" spc="-3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reproduced</a:t>
                      </a:r>
                      <a:r>
                        <a:rPr lang="en-IN" sz="1800" spc="-3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</a:t>
                      </a:r>
                      <a:r>
                        <a:rPr lang="en-IN" sz="1800" spc="-3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IN" sz="16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ﬀ</a:t>
                      </a:r>
                      <a:r>
                        <a:rPr lang="en-IN" sz="18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ected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leg</a:t>
                      </a:r>
                      <a:r>
                        <a:rPr lang="en-IN" sz="1800" spc="-9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when</a:t>
                      </a:r>
                      <a:r>
                        <a:rPr lang="en-IN" sz="1800" spc="-9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opposite</a:t>
                      </a:r>
                      <a:r>
                        <a:rPr lang="en-IN" sz="1800" spc="-9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leg</a:t>
                      </a:r>
                      <a:r>
                        <a:rPr lang="en-IN" sz="1800" spc="-9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</a:t>
                      </a:r>
                      <a:r>
                        <a:rPr lang="en-IN" sz="1800" spc="-9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raised</a:t>
                      </a:r>
                      <a:endParaRPr lang="en-IN" sz="18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4877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281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8D502-128A-8E87-E420-94255394D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Sacroiliac Joint: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D0D867D-5CBA-4206-6A50-CE23C978D9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314504"/>
              </p:ext>
            </p:extLst>
          </p:nvPr>
        </p:nvGraphicFramePr>
        <p:xfrm>
          <a:off x="838200" y="1690688"/>
          <a:ext cx="10515600" cy="4374834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332540993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64545861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05993094"/>
                    </a:ext>
                  </a:extLst>
                </a:gridCol>
              </a:tblGrid>
              <a:tr h="729139">
                <a:tc>
                  <a:txBody>
                    <a:bodyPr/>
                    <a:lstStyle/>
                    <a:p>
                      <a:pPr marL="74295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4295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en-IN" sz="2000" b="1" spc="-9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Tested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8105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IN" sz="20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Finding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5">
                            <a:lumMod val="5000"/>
                            <a:lumOff val="95000"/>
                          </a:schemeClr>
                        </a:gs>
                        <a:gs pos="74000">
                          <a:schemeClr val="accent5">
                            <a:lumMod val="45000"/>
                            <a:lumOff val="55000"/>
                          </a:schemeClr>
                        </a:gs>
                        <a:gs pos="83000">
                          <a:schemeClr val="accent5">
                            <a:lumMod val="45000"/>
                            <a:lumOff val="55000"/>
                          </a:schemeClr>
                        </a:gs>
                        <a:gs pos="100000">
                          <a:schemeClr val="accent5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76615442"/>
                  </a:ext>
                </a:extLst>
              </a:tr>
              <a:tr h="729139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Gaenslen's</a:t>
                      </a:r>
                      <a:r>
                        <a:rPr lang="en-IN" sz="2000" b="1" spc="-6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r>
                        <a:rPr lang="en-IN" sz="1800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joint</a:t>
                      </a:r>
                      <a:r>
                        <a:rPr lang="en-IN" sz="1800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stress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810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hyperextension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one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</a:t>
                      </a:r>
                      <a:r>
                        <a:rPr lang="en-IN" sz="1800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opposite</a:t>
                      </a:r>
                      <a:r>
                        <a:rPr lang="en-IN" sz="1800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</a:t>
                      </a:r>
                      <a:r>
                        <a:rPr lang="en-IN" sz="1800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exed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4068840"/>
                  </a:ext>
                </a:extLst>
              </a:tr>
              <a:tr h="729139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FABER</a:t>
                      </a:r>
                      <a:r>
                        <a:rPr lang="en-IN" sz="2000" b="1" spc="-6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 joint / hip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810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Posterior pain on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exion-abduction-external</a:t>
                      </a:r>
                      <a:r>
                        <a:rPr lang="en-IN" sz="1800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rotation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768033"/>
                  </a:ext>
                </a:extLst>
              </a:tr>
              <a:tr h="729139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Compression</a:t>
                      </a:r>
                      <a:r>
                        <a:rPr lang="en-IN" sz="2000" b="1" spc="-6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joint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(posterior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stress)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810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side-lying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compression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 pelvis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1228139"/>
                  </a:ext>
                </a:extLst>
              </a:tr>
              <a:tr h="729139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Distraction</a:t>
                      </a:r>
                      <a:r>
                        <a:rPr lang="en-IN" sz="2000" b="1" spc="-83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20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joint</a:t>
                      </a:r>
                      <a:r>
                        <a:rPr lang="en-IN" sz="1800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(anterior </a:t>
                      </a:r>
                      <a:r>
                        <a:rPr lang="en-IN" sz="18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stress)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810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supine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distraction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of</a:t>
                      </a:r>
                      <a:r>
                        <a:rPr lang="en-IN" sz="18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spc="-3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ASIS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4695885"/>
                  </a:ext>
                </a:extLst>
              </a:tr>
              <a:tr h="729139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20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Thigh</a:t>
                      </a:r>
                      <a:r>
                        <a:rPr lang="en-IN" sz="20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Thrust</a:t>
                      </a:r>
                      <a:r>
                        <a:rPr lang="en-IN" sz="20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r>
                        <a:rPr lang="en-IN" sz="20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(Posterior </a:t>
                      </a: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Shear</a:t>
                      </a:r>
                      <a:r>
                        <a:rPr lang="en-IN" sz="2000" b="1" spc="-83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20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Test)</a:t>
                      </a:r>
                      <a:endParaRPr lang="en-IN" sz="20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r>
                        <a:rPr lang="en-IN" sz="1800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joint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8105" marR="0">
                        <a:spcBef>
                          <a:spcPts val="563"/>
                        </a:spcBef>
                        <a:buNone/>
                      </a:pP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800" spc="-4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800" spc="-4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posterior</a:t>
                      </a:r>
                      <a:r>
                        <a:rPr lang="en-IN" sz="1800" spc="-4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shear</a:t>
                      </a:r>
                      <a:r>
                        <a:rPr lang="en-IN" sz="1800" spc="-4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force</a:t>
                      </a:r>
                      <a:r>
                        <a:rPr lang="en-IN" sz="1800" spc="-4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through </a:t>
                      </a: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ﬂ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exed</a:t>
                      </a:r>
                      <a:r>
                        <a:rPr lang="en-IN" sz="1800" spc="-5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hip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0118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356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669F-A272-C356-3176-E4C0C5A30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TMJ: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EC3F13B-B0DC-C10C-B874-B7FE6FEF99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088025"/>
              </p:ext>
            </p:extLst>
          </p:nvPr>
        </p:nvGraphicFramePr>
        <p:xfrm>
          <a:off x="838200" y="2011680"/>
          <a:ext cx="10515600" cy="252984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336778856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67749416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583254528"/>
                    </a:ext>
                  </a:extLst>
                </a:gridCol>
              </a:tblGrid>
              <a:tr h="843280">
                <a:tc>
                  <a:txBody>
                    <a:bodyPr/>
                    <a:lstStyle/>
                    <a:p>
                      <a:pPr marL="74295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18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0"/>
                            <a:lumOff val="100000"/>
                          </a:schemeClr>
                        </a:gs>
                        <a:gs pos="35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2390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18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Structure</a:t>
                      </a:r>
                      <a:r>
                        <a:rPr lang="en-IN" sz="1800" b="1" spc="-9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 spc="-3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Tested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0"/>
                            <a:lumOff val="100000"/>
                          </a:schemeClr>
                        </a:gs>
                        <a:gs pos="35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72390" marR="0" algn="ctr">
                        <a:spcBef>
                          <a:spcPts val="532"/>
                        </a:spcBef>
                        <a:buNone/>
                      </a:pPr>
                      <a:r>
                        <a:rPr lang="en-IN" sz="18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Positive</a:t>
                      </a:r>
                      <a:r>
                        <a:rPr lang="en-IN" sz="1800" b="1" spc="-2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Finding</a:t>
                      </a:r>
                      <a:endParaRPr lang="en-IN" sz="18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 anchor="ctr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4">
                            <a:lumMod val="0"/>
                            <a:lumOff val="100000"/>
                          </a:schemeClr>
                        </a:gs>
                        <a:gs pos="35000">
                          <a:schemeClr val="accent4">
                            <a:lumMod val="0"/>
                            <a:lumOff val="100000"/>
                          </a:schemeClr>
                        </a:gs>
                        <a:gs pos="100000">
                          <a:schemeClr val="accent4">
                            <a:lumMod val="10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45874567"/>
                  </a:ext>
                </a:extLst>
              </a:tr>
              <a:tr h="843280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18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TMJ</a:t>
                      </a:r>
                      <a:r>
                        <a:rPr lang="en-IN" sz="1800" b="1" spc="-6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Compression</a:t>
                      </a:r>
                      <a:r>
                        <a:rPr lang="en-IN" sz="1800" b="1" spc="-6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800" b="1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18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563"/>
                        </a:spcBef>
                        <a:buNone/>
                      </a:pP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Intra-articular disc/retrodiscal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tissue</a:t>
                      </a:r>
                      <a:endParaRPr lang="en-IN" sz="16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563"/>
                        </a:spcBef>
                        <a:buNone/>
                      </a:pP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6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</a:t>
                      </a:r>
                      <a:r>
                        <a:rPr lang="en-IN" sz="16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posterior</a:t>
                      </a:r>
                      <a:r>
                        <a:rPr lang="en-IN" sz="1600" spc="-4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compression of</a:t>
                      </a:r>
                      <a:r>
                        <a:rPr lang="en-IN" sz="1600" spc="-52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condyle</a:t>
                      </a: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888757"/>
                  </a:ext>
                </a:extLst>
              </a:tr>
              <a:tr h="843280">
                <a:tc>
                  <a:txBody>
                    <a:bodyPr/>
                    <a:lstStyle/>
                    <a:p>
                      <a:pPr marL="74295" marR="0">
                        <a:spcBef>
                          <a:spcPts val="532"/>
                        </a:spcBef>
                        <a:buNone/>
                      </a:pPr>
                      <a:r>
                        <a:rPr lang="en-IN" sz="1800" b="1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Joint Play/Distraction </a:t>
                      </a:r>
                      <a:r>
                        <a:rPr lang="en-IN" sz="1800" b="1" spc="-15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</a:t>
                      </a:r>
                      <a:endParaRPr lang="en-IN" sz="18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563"/>
                        </a:spcBef>
                        <a:buNone/>
                      </a:pP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Capsular</a:t>
                      </a:r>
                      <a:r>
                        <a:rPr lang="en-IN" sz="1600" spc="-9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spc="-8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restriction</a:t>
                      </a:r>
                      <a:endParaRPr lang="en-IN" sz="160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2390" marR="0">
                        <a:spcBef>
                          <a:spcPts val="563"/>
                        </a:spcBef>
                        <a:buNone/>
                      </a:pP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Pain</a:t>
                      </a:r>
                      <a:r>
                        <a:rPr lang="en-IN" sz="1600" spc="-52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  <a:r>
                        <a:rPr lang="en-IN" sz="1600" spc="-4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restricted</a:t>
                      </a:r>
                      <a:r>
                        <a:rPr lang="en-IN" sz="1600" spc="-4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glide</a:t>
                      </a:r>
                      <a:r>
                        <a:rPr lang="en-IN" sz="1600" spc="-45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N" sz="1600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</a:t>
                      </a:r>
                      <a:r>
                        <a:rPr lang="en-IN" sz="1600" spc="-8" dirty="0">
                          <a:solidFill>
                            <a:srgbClr val="111726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distraction</a:t>
                      </a:r>
                      <a:endParaRPr lang="en-IN" sz="1600" dirty="0">
                        <a:solidFill>
                          <a:srgbClr val="111726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0" marB="0">
                    <a:lnL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0D5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3955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940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ouble Thumbs Up Emoji">
            <a:extLst>
              <a:ext uri="{FF2B5EF4-FFF2-40B4-BE49-F238E27FC236}">
                <a16:creationId xmlns:a16="http://schemas.microsoft.com/office/drawing/2014/main" id="{285CD9AE-4A49-427A-7ED0-80EEA11619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-2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3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86D64-9E9C-F51B-96ED-CE9B9249CC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7821" y="1968309"/>
            <a:ext cx="4195673" cy="2913872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en-US" sz="4800" b="1" i="1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Thank You </a:t>
            </a:r>
          </a:p>
          <a:p>
            <a:pPr marL="0" indent="0" algn="ctr">
              <a:buNone/>
            </a:pPr>
            <a:r>
              <a:rPr lang="en-US" sz="4800" b="1" i="1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</a:p>
          <a:p>
            <a:pPr marL="0" indent="0" algn="ctr">
              <a:buNone/>
            </a:pPr>
            <a:r>
              <a:rPr lang="en-US" sz="4800" b="1" i="1" dirty="0">
                <a:solidFill>
                  <a:schemeClr val="tx1">
                    <a:alpha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the Best</a:t>
            </a:r>
          </a:p>
        </p:txBody>
      </p:sp>
      <p:sp>
        <p:nvSpPr>
          <p:cNvPr id="17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8269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1017</Words>
  <Application>Microsoft Macintosh PowerPoint</Application>
  <PresentationFormat>Widescreen</PresentationFormat>
  <Paragraphs>172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Times New Roman</vt:lpstr>
      <vt:lpstr>Office Theme</vt:lpstr>
      <vt:lpstr>   Special Orthopaedic Tests  </vt:lpstr>
      <vt:lpstr>  Why Special Tests Matter </vt:lpstr>
      <vt:lpstr>Shoulder Joint:</vt:lpstr>
      <vt:lpstr>PowerPoint Presentation</vt:lpstr>
      <vt:lpstr>Elbow Joint &amp; surroundings</vt:lpstr>
      <vt:lpstr>Trivia:</vt:lpstr>
      <vt:lpstr>Wrist &amp; Hand</vt:lpstr>
      <vt:lpstr>Hip:</vt:lpstr>
      <vt:lpstr>Knee:</vt:lpstr>
      <vt:lpstr>Ankle &amp; Foot:</vt:lpstr>
      <vt:lpstr>Cervical Spine:</vt:lpstr>
      <vt:lpstr>Lumbar Spine:</vt:lpstr>
      <vt:lpstr>Sacroiliac Joint:</vt:lpstr>
      <vt:lpstr>TMJ: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B.Maithili Dutta Pradhan</dc:creator>
  <cp:lastModifiedBy>B.Maithili Dutta Pradhan</cp:lastModifiedBy>
  <cp:revision>7</cp:revision>
  <dcterms:created xsi:type="dcterms:W3CDTF">2026-07-13T10:09:12Z</dcterms:created>
  <dcterms:modified xsi:type="dcterms:W3CDTF">2026-07-14T15:12:34Z</dcterms:modified>
</cp:coreProperties>
</file>