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2" r:id="rId1"/>
  </p:sldMasterIdLst>
  <p:sldIdLst>
    <p:sldId id="256" r:id="rId2"/>
    <p:sldId id="260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8" r:id="rId24"/>
    <p:sldId id="281" r:id="rId25"/>
    <p:sldId id="286" r:id="rId26"/>
    <p:sldId id="283" r:id="rId27"/>
    <p:sldId id="284" r:id="rId28"/>
    <p:sldId id="289" r:id="rId29"/>
    <p:sldId id="285" r:id="rId30"/>
    <p:sldId id="290" r:id="rId31"/>
    <p:sldId id="298" r:id="rId32"/>
    <p:sldId id="300" r:id="rId33"/>
    <p:sldId id="293" r:id="rId34"/>
    <p:sldId id="291" r:id="rId35"/>
    <p:sldId id="292" r:id="rId36"/>
    <p:sldId id="294" r:id="rId37"/>
    <p:sldId id="295" r:id="rId38"/>
    <p:sldId id="296" r:id="rId39"/>
    <p:sldId id="297" r:id="rId40"/>
    <p:sldId id="299" r:id="rId41"/>
    <p:sldId id="301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09E73-D6FB-2EC1-61B0-58B19CAB80EE}" v="2620" dt="2026-06-11T10:11:00.605"/>
    <p1510:client id="{10FBB05F-2C1C-C6A3-0F37-C33E684D4D1D}" v="1" dt="2026-06-12T15:51:02.563"/>
    <p1510:client id="{6363DE8A-4D76-79CD-E678-672ED52CB0AA}" v="528" dt="2026-06-12T08:45:31.329"/>
    <p1510:client id="{D563B9D9-32FC-442D-8849-F7CADEEE3F95}" v="12" dt="2026-06-13T08:50:05.1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6-10T10:08:46.725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</inkml:brush>
  </inkml:definitions>
  <inkml:trace contextRef="#ctx0" brushRef="#br0">6668 12330 16383 0 0,'11'0'0'0'0,"11"0"0"0"0,5 3 0 0 0,9 6 0 0 0,3 0 0 0 0,1 0 0 0 0,2-3 0 0 0,-3-1 0 0 0,-1 1 0 0 0,-3 0 0 0 0,-3 3 0 0 0,3-1 0 0 0,7 6 0 0 0,3 5 0 0 0,6-2 0 0 0,1-3 0 0 0,3-4 0 0 0,3 0 0 0 0,-5-2 0 0 0,-7-2 0 0 0,-5-3 0 0 0,-2-1 0 0 0,-3-1 0 0 0,-5-1 0 0 0,-3 7 0 0 0,-4 3 0 0 0,-1-1 0 0 0,6 1 0 0 0,9 4 0 0 0,5-1 0 0 0,7-3 0 0 0,-2-3 0 0 0,-5-3 0 0 0,-6-1 0 0 0,-6-3 0 0 0,-9 4 0 0 0,-3 0 0 0 0,-2 1 0 0 0,11-2 0 0 0,19-1 0 0 0,9-1 0 0 0,9 0 0 0 0,13 7 0 0 0,-4 1 0 0 0,-11 0 0 0 0,-12 2 0 0 0,-11-1 0 0 0,-12 2 0 0 0,-12 2 0 0 0,-8 2 0 0 0,-8-1 0 0 0,-6 1 0 0 0,-4 4 0 0 0,-5-1 0 0 0,-3 0 0 0 0,-2-3 0 0 0,-9-4 0 0 0,-11-1 0 0 0,-2-2 0 0 0,3-3 0 0 0,4 2 0 0 0,4-1 0 0 0,4-2 0 0 0,10-5 0 0 0,12-2 0 0 0,18-5 0 0 0,9-13 0 0 0,6-2 0 0 0,9-1 0 0 0,-2-1 0 0 0,0 5 0 0 0,-5-3 0 0 0,-5-1 0 0 0,-10 3 0 0 0,-11 6 0 0 0,-10 4 0 0 0,-11 5 0 0 0,-3 3 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6-10T10:08:46.72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7685 12485 16383 0 0,'22'0'0'0'0,"26"0"0"0"0,19 0 0 0 0,20 0 0 0 0,18 0 0 0 0,20 0 0 0 0,18 0 0 0 0,14 0 0 0 0,14 0 0 0 0,18-8 0 0 0,-1-1 0 0 0,-11-8 0 0 0,-20 0 0 0 0,-19-2 0 0 0,-26 0 0 0 0,-20 2 0 0 0,-15-3 0 0 0,-14-1 0 0 0,-5 2 0 0 0,-10 5 0 0 0,-17 4 0 0 0,-17 4 0 0 0,-14 7 0 0 0,-15 4 0 0 0,-9 0 0 0 0,-3 3 0 0 0,-2 4 0 0 0,2 0 0 0 0,0 2 0 0 0,3-2 0 0 0,4 4 0 0 0,2 0 0 0 0,-3-3 0 0 0,-2-3 0 0 0,0-4 0 0 0,0-3 0 0 0,0-2 0 0 0,0-1 0 0 0,1 0 0 0 0,-4-1 0 0 0,-1 0 0 0 0,1 1 0 0 0,-10-1 0 0 0,-14 12 0 0 0,-28 7 0 0 0,-44 16 0 0 0,-35 16 0 0 0,-23 18 0 0 0,-8 12 0 0 0,-4 4 0 0 0,-3 2 0 0 0,-12 1 0 0 0,7-10 0 0 0,9-11 0 0 0,13-17 0 0 0,20-13 0 0 0,22-13 0 0 0,22-10 0 0 0,25-7 0 0 0,15-5 0 0 0,13-2 0 0 0,6-2 0 0 0,2 1 0 0 0,1-1 0 0 0,-3 2 0 0 0,-13 0 0 0 0,-15-3 0 0 0,-16-9 0 0 0,-14-1 0 0 0,-9-7 0 0 0,5 1 0 0 0,8 4 0 0 0,18 5 0 0 0,22 3 0 0 0,18 4 0 0 0,18 6 0 0 0,11 3 0 0 0,2 0 0 0 0,8 0 0 0 0,10-2 0 0 0,8 0 0 0 0,8-2 0 0 0,8-4 0 0 0,8-5 0 0 0,6-2 0 0 0,-3 2 0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965A7A7B-B71A-428D-833F-0F3507A6DB13}" type="datetimeFigureOut">
              <a:rPr lang="en-US" dirty="0"/>
              <a:t>6/13/2026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05128135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5CF65307-640F-4AE7-B0BE-50C709AD86C5}" type="datetimeFigureOut">
              <a:rPr lang="en-US" dirty="0"/>
              <a:t>6/13/2026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352125"/>
      </p:ext>
    </p:extLst>
  </p:cSld>
  <p:clrMapOvr>
    <a:masterClrMapping/>
  </p:clrMapOvr>
  <p:hf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EA1F9-1F0F-4C65-8F6E-9729B924AAAC}" type="datetimeFigureOut">
              <a:rPr lang="en-US" dirty="0"/>
              <a:t>6/13/2026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918998"/>
      </p:ext>
    </p:extLst>
  </p:cSld>
  <p:clrMapOvr>
    <a:masterClrMapping/>
  </p:clrMapOvr>
  <p:hf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202278E8-5F4B-47D5-A617-8CCDF75D6A33}" type="datetimeFigureOut">
              <a:rPr lang="en-US" dirty="0"/>
              <a:t>6/13/2026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131795"/>
      </p:ext>
    </p:extLst>
  </p:cSld>
  <p:clrMapOvr>
    <a:masterClrMapping/>
  </p:clrMapOvr>
  <p:hf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16AAFA52-7A21-407F-8339-40DF182D7460}" type="datetimeFigureOut">
              <a:rPr lang="en-US" dirty="0"/>
              <a:t>6/13/2026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883677"/>
      </p:ext>
    </p:extLst>
  </p:cSld>
  <p:clrMapOvr>
    <a:masterClrMapping/>
  </p:clrMapOvr>
  <p:hf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0335-1C1A-4243-9BDD-9630C417D284}" type="datetimeFigureOut">
              <a:rPr lang="en-US" dirty="0"/>
              <a:t>6/13/2026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755605"/>
      </p:ext>
    </p:extLst>
  </p:cSld>
  <p:clrMapOvr>
    <a:masterClrMapping/>
  </p:clrMapOvr>
  <p:hf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1513F-8EBD-4612-96F4-CC3E309609AF}" type="datetimeFigureOut">
              <a:rPr lang="en-US" dirty="0"/>
              <a:t>6/13/2026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540357"/>
      </p:ext>
    </p:extLst>
  </p:cSld>
  <p:clrMapOvr>
    <a:masterClrMapping/>
  </p:clrMapOvr>
  <p:hf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6E6483A1-31A8-47A2-AB0A-53A7803D5EBF}" type="datetimeFigureOut">
              <a:rPr lang="en-US" dirty="0"/>
              <a:t>6/13/2026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305665"/>
      </p:ext>
    </p:extLst>
  </p:cSld>
  <p:clrMapOvr>
    <a:masterClrMapping/>
  </p:clrMapOvr>
  <p:hf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6D8810B9-2C7C-4CAF-99E2-617AE20BA331}" type="datetimeFigureOut">
              <a:rPr lang="en-US" dirty="0"/>
              <a:t>6/13/2026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958718"/>
      </p:ext>
    </p:extLst>
  </p:cSld>
  <p:clrMapOvr>
    <a:masterClrMapping/>
  </p:clrMapOvr>
  <p:hf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8F9EB-9D34-4B41-B66C-5FAF50876D2D}" type="datetimeFigureOut">
              <a:rPr lang="en-US" dirty="0"/>
              <a:t>6/13/2026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950517"/>
      </p:ext>
    </p:extLst>
  </p:cSld>
  <p:clrMapOvr>
    <a:masterClrMapping/>
  </p:clrMapOvr>
  <p:hf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89A26-CAA1-4690-8C1F-1641B1B97745}" type="datetimeFigureOut">
              <a:rPr lang="en-US" dirty="0"/>
              <a:t>6/13/2026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096422"/>
      </p:ext>
    </p:extLst>
  </p:cSld>
  <p:clrMapOvr>
    <a:masterClrMapping/>
  </p:clrMapOvr>
  <p:hf sldNum="0"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93E0A-5177-400C-87C9-C93AF466EC49}" type="datetimeFigureOut">
              <a:rPr lang="en-US" dirty="0"/>
              <a:t>6/13/2026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17615-2DB4-4DAA-9DE3-B2B689A846E0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9895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customXml" Target="../ink/ink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37176" y="325137"/>
            <a:ext cx="7315200" cy="3255264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ABG Analysis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6397" y="4994682"/>
            <a:ext cx="7315200" cy="9144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Presented by – Dr. Mayuri Maheshwari PT</a:t>
            </a:r>
          </a:p>
        </p:txBody>
      </p:sp>
      <p:pic>
        <p:nvPicPr>
          <p:cNvPr id="4" name="Picture 3" descr="A logo with a person in the middle&#10;&#10;AI-generated content may be incorrect.">
            <a:extLst>
              <a:ext uri="{FF2B5EF4-FFF2-40B4-BE49-F238E27FC236}">
                <a16:creationId xmlns:a16="http://schemas.microsoft.com/office/drawing/2014/main" id="{D69BA4EA-AF1B-35AE-A9F3-D1CA605826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7494" y="-1715"/>
            <a:ext cx="997077" cy="997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4DE54-4F52-61BD-CA34-5DAB1A16A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1C6DE9-8E23-B43C-03CB-960C2F011E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ABG Analysis is done to evaluate the following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Acid base balance (pH, Paco</a:t>
            </a:r>
            <a:r>
              <a:rPr lang="en-US" baseline="-25000" dirty="0"/>
              <a:t>2,</a:t>
            </a:r>
            <a:r>
              <a:rPr lang="en-US" dirty="0"/>
              <a:t> HCO</a:t>
            </a:r>
            <a:r>
              <a:rPr lang="en-US" baseline="-25000" dirty="0"/>
              <a:t>3</a:t>
            </a:r>
            <a:r>
              <a:rPr lang="en-US" baseline="30000" dirty="0"/>
              <a:t>-</a:t>
            </a:r>
            <a:r>
              <a:rPr lang="en-US" dirty="0"/>
              <a:t>, base </a:t>
            </a:r>
            <a:r>
              <a:rPr lang="en-US"/>
              <a:t>excess</a:t>
            </a:r>
            <a:r>
              <a:rPr lang="en-US" dirty="0"/>
              <a:t>)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Oxygenation status ( Pao</a:t>
            </a:r>
            <a:r>
              <a:rPr lang="en-US" baseline="-25000"/>
              <a:t>2</a:t>
            </a:r>
            <a:r>
              <a:rPr lang="en-US"/>
              <a:t>, Sao</a:t>
            </a:r>
            <a:r>
              <a:rPr lang="en-US" baseline="-25000"/>
              <a:t>2</a:t>
            </a:r>
            <a:r>
              <a:rPr lang="en-US"/>
              <a:t>, Cao</a:t>
            </a:r>
            <a:r>
              <a:rPr lang="en-US" baseline="-25000"/>
              <a:t>2</a:t>
            </a:r>
            <a:r>
              <a:rPr lang="en-US"/>
              <a:t>, Pvo</a:t>
            </a:r>
            <a:r>
              <a:rPr lang="en-US" baseline="-25000"/>
              <a:t>2</a:t>
            </a:r>
            <a:r>
              <a:rPr lang="en-US"/>
              <a:t>)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Adequacy of ventilation (Paco</a:t>
            </a:r>
            <a:r>
              <a:rPr lang="en-US" baseline="-25000"/>
              <a:t>2</a:t>
            </a:r>
            <a:r>
              <a:rPr lang="en-US"/>
              <a:t>)</a:t>
            </a:r>
          </a:p>
          <a:p>
            <a:pPr marL="457200" lvl="1" indent="0">
              <a:buNone/>
            </a:pPr>
            <a:br>
              <a:rPr lang="en-US" dirty="0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734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75D2E-2589-86D2-AE9C-D004408C9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Arterial blood / venous blood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915FAC-C45E-ECEF-3FA8-2DA0671B10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123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1E567-C952-7C97-0EC3-97E942934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Sampling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BE43F1-0D5D-5278-A3CA-F4207038D7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/>
              <a:t>Artery is punctured and sample taken.</a:t>
            </a:r>
          </a:p>
          <a:p>
            <a:r>
              <a:rPr lang="en-US" dirty="0"/>
              <a:t>Sample may be obtained from radial, dorsalis pedis, brachial or femoral </a:t>
            </a:r>
            <a:r>
              <a:rPr lang="en-US"/>
              <a:t>arteries</a:t>
            </a:r>
            <a:r>
              <a:rPr lang="en-US" dirty="0"/>
              <a:t>.</a:t>
            </a:r>
          </a:p>
          <a:p>
            <a:r>
              <a:rPr lang="en-US" dirty="0"/>
              <a:t>Radial artery is </a:t>
            </a:r>
            <a:r>
              <a:rPr lang="en-US"/>
              <a:t>preferred</a:t>
            </a:r>
          </a:p>
          <a:p>
            <a:r>
              <a:rPr lang="en-US" dirty="0"/>
              <a:t>Collateral cir</a:t>
            </a:r>
            <a:r>
              <a:rPr lang="en-US"/>
              <a:t>culation is assessed before puncturing radial artery</a:t>
            </a:r>
          </a:p>
          <a:p>
            <a:r>
              <a:rPr lang="en-US" dirty="0"/>
              <a:t>Assessed through modified </a:t>
            </a:r>
            <a:r>
              <a:rPr lang="en-US" dirty="0" err="1"/>
              <a:t>allen's</a:t>
            </a:r>
            <a:r>
              <a:rPr lang="en-US" dirty="0"/>
              <a:t> test.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506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DEA2D-8547-17B6-5756-7C63667D1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Normal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324C1C-C6D8-178E-1778-ACE4B21074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PH – 7.35 - 7.45</a:t>
            </a:r>
            <a:endParaRPr lang="en-US" baseline="-25000"/>
          </a:p>
          <a:p>
            <a:r>
              <a:rPr lang="en-US"/>
              <a:t>Pao</a:t>
            </a:r>
            <a:r>
              <a:rPr lang="en-US" baseline="-25000"/>
              <a:t>2</a:t>
            </a:r>
            <a:r>
              <a:rPr lang="en-US"/>
              <a:t> – 80-100 mm Hg</a:t>
            </a:r>
            <a:endParaRPr lang="en-US" dirty="0"/>
          </a:p>
          <a:p>
            <a:r>
              <a:rPr lang="en-US"/>
              <a:t>Pco</a:t>
            </a:r>
            <a:r>
              <a:rPr lang="en-US" baseline="-25000"/>
              <a:t>2</a:t>
            </a:r>
            <a:r>
              <a:rPr lang="en-US"/>
              <a:t> – 35-45 mmHg</a:t>
            </a:r>
          </a:p>
          <a:p>
            <a:r>
              <a:rPr lang="en-US" dirty="0"/>
              <a:t>HCO</a:t>
            </a:r>
            <a:r>
              <a:rPr lang="en-US" baseline="-25000" dirty="0"/>
              <a:t>3</a:t>
            </a:r>
            <a:r>
              <a:rPr lang="en-US" baseline="30000" dirty="0"/>
              <a:t>-</a:t>
            </a:r>
            <a:r>
              <a:rPr lang="en-US" dirty="0"/>
              <a:t>  - 22-26 </a:t>
            </a:r>
            <a:r>
              <a:rPr lang="en-US" dirty="0" err="1"/>
              <a:t>mEq</a:t>
            </a:r>
            <a:r>
              <a:rPr lang="en-US" dirty="0"/>
              <a:t>/L</a:t>
            </a:r>
          </a:p>
          <a:p>
            <a:r>
              <a:rPr lang="en-US"/>
              <a:t>Sao</a:t>
            </a:r>
            <a:r>
              <a:rPr lang="en-US" baseline="-25000"/>
              <a:t>2 </a:t>
            </a:r>
            <a:r>
              <a:rPr lang="en-US"/>
              <a:t>- &gt; 95%</a:t>
            </a:r>
          </a:p>
        </p:txBody>
      </p:sp>
    </p:spTree>
    <p:extLst>
      <p:ext uri="{BB962C8B-B14F-4D97-AF65-F5344CB8AC3E}">
        <p14:creationId xmlns:p14="http://schemas.microsoft.com/office/powerpoint/2010/main" val="2660287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FB243-68E3-509B-CDA1-3DA9B3230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Pao</a:t>
            </a:r>
            <a:r>
              <a:rPr lang="en-US" baseline="-25000"/>
              <a:t>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60181-783C-B686-20DB-1AB2C1955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Pressure of oxygen in plasma of arterial blood.</a:t>
            </a:r>
          </a:p>
          <a:p>
            <a:pPr algn="just"/>
            <a:r>
              <a:rPr lang="en-US" dirty="0"/>
              <a:t>Normal predicted range depends on patient's age, F</a:t>
            </a:r>
            <a:r>
              <a:rPr lang="en-US" baseline="-25000" dirty="0"/>
              <a:t>IO</a:t>
            </a:r>
            <a:r>
              <a:rPr lang="en-US" sz="1400" baseline="-25000" dirty="0"/>
              <a:t>2</a:t>
            </a:r>
            <a:r>
              <a:rPr lang="en-US" dirty="0"/>
              <a:t>, barometric </a:t>
            </a:r>
            <a:r>
              <a:rPr lang="en-US"/>
              <a:t>pressure.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357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13D7F-3908-65EE-5F67-DFDE42FE3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</a:t>
            </a:r>
            <a:r>
              <a:rPr lang="en-US"/>
              <a:t>significance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5C3DC4-0E82-E7B1-B88B-05CD9E7090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Hypoxia</a:t>
            </a:r>
          </a:p>
          <a:p>
            <a:r>
              <a:rPr lang="en-US"/>
              <a:t>Hypoxemia</a:t>
            </a:r>
            <a:endParaRPr lang="en-US" dirty="0"/>
          </a:p>
          <a:p>
            <a:endParaRPr lang="en-US" dirty="0"/>
          </a:p>
          <a:p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826DA68-6C08-AF72-EAC4-01DFEA6D21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6957943"/>
              </p:ext>
            </p:extLst>
          </p:nvPr>
        </p:nvGraphicFramePr>
        <p:xfrm>
          <a:off x="2011680" y="3750323"/>
          <a:ext cx="816864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4320">
                  <a:extLst>
                    <a:ext uri="{9D8B030D-6E8A-4147-A177-3AD203B41FA5}">
                      <a16:colId xmlns:a16="http://schemas.microsoft.com/office/drawing/2014/main" val="819647306"/>
                    </a:ext>
                  </a:extLst>
                </a:gridCol>
                <a:gridCol w="4084320">
                  <a:extLst>
                    <a:ext uri="{9D8B030D-6E8A-4147-A177-3AD203B41FA5}">
                      <a16:colId xmlns:a16="http://schemas.microsoft.com/office/drawing/2014/main" val="1334047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Pao</a:t>
                      </a:r>
                      <a:r>
                        <a:rPr lang="en-US" baseline="-25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Severity of Hypoxemia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789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60-79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Mild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317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40-59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Moderate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024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&lt;40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Severe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9023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2544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5F374-DC3E-554F-7E35-3C80B6BB4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Causes of hypoxemia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51E54-DBD2-3B53-B093-B61070F676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Ventilation/Perfusion (V/Q) mismatch </a:t>
            </a:r>
          </a:p>
          <a:p>
            <a:r>
              <a:rPr lang="en-US"/>
              <a:t>Breathing gas with a low P</a:t>
            </a:r>
            <a:r>
              <a:rPr lang="en-US" baseline="-25000" dirty="0"/>
              <a:t>IO2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203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B130E-4102-180F-1675-6143A74C9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Oxygen Saturation (</a:t>
            </a:r>
            <a:r>
              <a:rPr lang="en-US">
                <a:latin typeface="Aptos"/>
              </a:rPr>
              <a:t>S</a:t>
            </a:r>
            <a:r>
              <a:rPr lang="en-US" baseline="-25000">
                <a:latin typeface="Aptos"/>
              </a:rPr>
              <a:t>ao</a:t>
            </a:r>
            <a:r>
              <a:rPr lang="en-US" baseline="-25000">
                <a:solidFill>
                  <a:srgbClr val="000000"/>
                </a:solidFill>
                <a:latin typeface="Aptos"/>
              </a:rPr>
              <a:t>2</a:t>
            </a:r>
            <a:r>
              <a:rPr lang="en-US">
                <a:solidFill>
                  <a:srgbClr val="000000"/>
                </a:solidFill>
                <a:latin typeface="Aptos"/>
              </a:rPr>
              <a:t>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DC36B-CCEE-F57C-7257-1FACE7017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n-US" dirty="0"/>
              <a:t>Amount of oxygen bound to </a:t>
            </a:r>
            <a:r>
              <a:rPr lang="en-US"/>
              <a:t>hemoglobin, expressed as percentage of total capacity.</a:t>
            </a:r>
          </a:p>
          <a:p>
            <a:pPr algn="just"/>
            <a:r>
              <a:rPr lang="en-US"/>
              <a:t>True, reliable measurements can be obtained by co-oximeter.</a:t>
            </a:r>
          </a:p>
          <a:p>
            <a:r>
              <a:rPr lang="en-US"/>
              <a:t>Depends upon various factors like body temperature, arterial blood </a:t>
            </a:r>
            <a:r>
              <a:rPr lang="en-US" dirty="0"/>
              <a:t>pH, </a:t>
            </a:r>
            <a:r>
              <a:rPr lang="en-US" dirty="0">
                <a:ea typeface="+mn-lt"/>
                <a:cs typeface="+mn-lt"/>
              </a:rPr>
              <a:t>P</a:t>
            </a:r>
            <a:r>
              <a:rPr lang="en-US" baseline="-25000" dirty="0">
                <a:ea typeface="+mn-lt"/>
                <a:cs typeface="+mn-lt"/>
              </a:rPr>
              <a:t>aCO2</a:t>
            </a:r>
          </a:p>
          <a:p>
            <a:pPr marL="0" indent="0">
              <a:buNone/>
            </a:pPr>
            <a:endParaRPr lang="en-US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382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0444E-B1DC-6B22-FA4B-354EC1E4E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277" y="284176"/>
            <a:ext cx="3670874" cy="1508760"/>
          </a:xfrm>
        </p:spPr>
        <p:txBody>
          <a:bodyPr>
            <a:normAutofit/>
          </a:bodyPr>
          <a:lstStyle/>
          <a:p>
            <a:r>
              <a:rPr lang="en-US" sz="3400">
                <a:solidFill>
                  <a:schemeClr val="tx2"/>
                </a:solidFill>
              </a:rPr>
              <a:t>Oxygen dissociation curve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F8C55A-F696-F0FA-3449-C66D58C6AC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277" y="2011680"/>
            <a:ext cx="3676678" cy="420624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Relationship between Pao2 and Sao2 is demonstrated by oxygen dissociation curve. </a:t>
            </a:r>
          </a:p>
        </p:txBody>
      </p:sp>
      <p:pic>
        <p:nvPicPr>
          <p:cNvPr id="4" name="Picture 3" descr="A graph of different ph values&#10;&#10;AI-generated content may be incorrect.">
            <a:extLst>
              <a:ext uri="{FF2B5EF4-FFF2-40B4-BE49-F238E27FC236}">
                <a16:creationId xmlns:a16="http://schemas.microsoft.com/office/drawing/2014/main" id="{9138CA0B-F09D-B438-37B0-107119EE81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2368" y="615565"/>
            <a:ext cx="6283602" cy="558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6156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88E0F-E9E8-215C-EEEA-46C5C101B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Factors affecting the curve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3514E-D097-EDBC-6B66-B9054EF92D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en-US" dirty="0"/>
              <a:t>Alkalosis, hypocapnia, hypothermia, fetal Hb, carboxyhemoglobin shifts the curve to left, resulting in </a:t>
            </a:r>
            <a:r>
              <a:rPr lang="en-US"/>
              <a:t>higher Sao2.</a:t>
            </a:r>
          </a:p>
          <a:p>
            <a:pPr algn="just"/>
            <a:r>
              <a:rPr lang="en-US" dirty="0"/>
              <a:t>Acidosis, hypercapnia, pyrexia shifts the curve to right, </a:t>
            </a:r>
            <a:r>
              <a:rPr lang="en-US"/>
              <a:t>resulting in lower Sao2.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6239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BAF61-D4A9-6C82-05CF-1815E5FD6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Cao</a:t>
            </a:r>
            <a:r>
              <a:rPr lang="en-US" baseline="-25000"/>
              <a:t>2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56805-114A-F1C6-5EA2-FB6E31290C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Amount of oxygen bound to Hb.</a:t>
            </a:r>
          </a:p>
          <a:p>
            <a:r>
              <a:rPr lang="en-US" dirty="0"/>
              <a:t>Reduced in carboxyhemoglobin. (</a:t>
            </a:r>
            <a:r>
              <a:rPr lang="en-US" dirty="0" err="1"/>
              <a:t>eg.</a:t>
            </a:r>
            <a:r>
              <a:rPr lang="en-US" dirty="0"/>
              <a:t>, CO poisoning after inhalation of smoke from a fire) or low hemoglobin.</a:t>
            </a:r>
          </a:p>
        </p:txBody>
      </p:sp>
    </p:spTree>
    <p:extLst>
      <p:ext uri="{BB962C8B-B14F-4D97-AF65-F5344CB8AC3E}">
        <p14:creationId xmlns:p14="http://schemas.microsoft.com/office/powerpoint/2010/main" val="9004365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A2E04-3530-D840-8953-E4C6DB038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/>
              <a:t>Partial</a:t>
            </a:r>
            <a:r>
              <a:rPr lang="en-US" sz="3600" dirty="0"/>
              <a:t> pressure of oxygen in mixed venous blood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C35C1B-BCFC-1891-51BB-5BEFD0E254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/>
              <a:t>Pvo</a:t>
            </a:r>
            <a:r>
              <a:rPr lang="en-US" baseline="-25000" dirty="0"/>
              <a:t>2, </a:t>
            </a:r>
            <a:r>
              <a:rPr lang="en-US" dirty="0"/>
              <a:t>Normal </a:t>
            </a:r>
            <a:r>
              <a:rPr lang="en-US"/>
              <a:t>value 38 to 42 mm Hg. </a:t>
            </a:r>
            <a:endParaRPr lang="en-US" sz="1800" dirty="0"/>
          </a:p>
          <a:p>
            <a:pPr algn="just"/>
            <a:r>
              <a:rPr lang="en-US" sz="2400" dirty="0"/>
              <a:t>Pao</a:t>
            </a:r>
            <a:r>
              <a:rPr lang="en-US" sz="1600" baseline="-25000" dirty="0"/>
              <a:t>2</a:t>
            </a:r>
            <a:r>
              <a:rPr lang="en-US" sz="2400" dirty="0"/>
              <a:t>, Sao</a:t>
            </a:r>
            <a:r>
              <a:rPr lang="en-US" sz="1600" baseline="-25000" dirty="0"/>
              <a:t>2</a:t>
            </a:r>
            <a:r>
              <a:rPr lang="en-US" sz="2400" dirty="0"/>
              <a:t>, Cao</a:t>
            </a:r>
            <a:r>
              <a:rPr lang="en-US" sz="1600" baseline="-25000" dirty="0"/>
              <a:t>2 </a:t>
            </a:r>
            <a:r>
              <a:rPr lang="en-US" dirty="0"/>
              <a:t>provide only evaluation of the respiratory component.</a:t>
            </a:r>
          </a:p>
          <a:p>
            <a:r>
              <a:rPr lang="en-US"/>
              <a:t>Pvo</a:t>
            </a:r>
            <a:r>
              <a:rPr lang="en-US" sz="1900" baseline="-25000"/>
              <a:t>2</a:t>
            </a:r>
            <a:r>
              <a:rPr lang="en-US"/>
              <a:t> is important to evaluate tissue oxygenation status.</a:t>
            </a:r>
          </a:p>
          <a:p>
            <a:r>
              <a:rPr lang="en-US" dirty="0"/>
              <a:t>Mixed venous sample is required.</a:t>
            </a:r>
          </a:p>
          <a:p>
            <a:pPr algn="just"/>
            <a:r>
              <a:rPr lang="en-US" dirty="0"/>
              <a:t>Sample of pulmonary artery blood is taken through a </a:t>
            </a:r>
            <a:r>
              <a:rPr lang="en-US"/>
              <a:t>pulmonary</a:t>
            </a:r>
            <a:r>
              <a:rPr lang="en-US" dirty="0"/>
              <a:t> artery </a:t>
            </a:r>
            <a:r>
              <a:rPr lang="en-US"/>
              <a:t>catheter</a:t>
            </a:r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5170D-7B4E-B871-E6B1-525685000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5AC50-8980-45A1-9572-637415EA07C1}" type="datetime1">
              <a:t>6/13/2026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32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3F391-23C6-9352-3514-FBDCA55EE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9A186A-36B4-5510-5261-701EC77FB2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Value lower than 35 mm Hg suggest reduced cardiac outp</a:t>
            </a:r>
            <a:r>
              <a:rPr lang="en-US"/>
              <a:t>ut or severe hypoxemia.</a:t>
            </a:r>
          </a:p>
          <a:p>
            <a:r>
              <a:rPr lang="en-US"/>
              <a:t>Can be assessed in ICU only.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FD6D98-D733-3798-BD87-6EC2A1B56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0D092-7C73-4DA9-82C1-24E3EDC6AB7C}" type="datetime1">
              <a:t>6/13/2026</a:t>
            </a:fld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E5081939-FE6D-4982-36FF-7534AB7E81C1}"/>
                  </a:ext>
                </a:extLst>
              </p14:cNvPr>
              <p14:cNvContentPartPr/>
              <p14:nvPr/>
            </p14:nvContentPartPr>
            <p14:xfrm>
              <a:off x="1244081" y="6422571"/>
              <a:ext cx="702701" cy="192202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E5081939-FE6D-4982-36FF-7534AB7E81C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90470" y="6315153"/>
                <a:ext cx="810283" cy="40739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C03501DD-F749-9BC8-1819-9445BA57871F}"/>
                  </a:ext>
                </a:extLst>
              </p14:cNvPr>
              <p14:cNvContentPartPr/>
              <p14:nvPr/>
            </p14:nvContentPartPr>
            <p14:xfrm>
              <a:off x="660045" y="6398928"/>
              <a:ext cx="1540957" cy="331065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C03501DD-F749-9BC8-1819-9445BA57871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7413" y="6336022"/>
                <a:ext cx="1666580" cy="45651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109168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807EC-51EE-31AB-2C4A-E3E4CF6D8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Acid-base balance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EA4954-793B-41BE-DEC2-7E17E257A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Body produces approximately 12000 </a:t>
            </a:r>
            <a:r>
              <a:rPr lang="en-US" dirty="0" err="1"/>
              <a:t>mEq</a:t>
            </a:r>
            <a:r>
              <a:rPr lang="en-US" dirty="0"/>
              <a:t> of acid each day.</a:t>
            </a:r>
          </a:p>
          <a:p>
            <a:r>
              <a:rPr lang="en-US" dirty="0"/>
              <a:t>Acid base balance is maintained by lungs and kidneys.</a:t>
            </a:r>
          </a:p>
          <a:p>
            <a:r>
              <a:rPr lang="en-US" dirty="0"/>
              <a:t>Lungs remove metabolic acid by </a:t>
            </a:r>
            <a:r>
              <a:rPr lang="en-US"/>
              <a:t>removing CO</a:t>
            </a:r>
            <a:r>
              <a:rPr lang="en-US" baseline="-25000"/>
              <a:t>2 </a:t>
            </a:r>
            <a:r>
              <a:rPr lang="en-US"/>
              <a:t>from blood.</a:t>
            </a:r>
            <a:endParaRPr lang="en-US" dirty="0"/>
          </a:p>
          <a:p>
            <a:r>
              <a:rPr lang="en-US" dirty="0"/>
              <a:t>Kidneys work on the buffer capacity of body by replenishing </a:t>
            </a:r>
            <a:r>
              <a:rPr lang="en-US"/>
              <a:t>the HCO</a:t>
            </a:r>
            <a:r>
              <a:rPr lang="en-US" baseline="-25000"/>
              <a:t>3</a:t>
            </a:r>
            <a:r>
              <a:rPr lang="en-US" baseline="30000"/>
              <a:t>-</a:t>
            </a:r>
            <a:r>
              <a:rPr lang="en-US"/>
              <a:t> concentration.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46BDDE-DBFF-B88F-F534-A9C9A57A8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CD52-15D9-477E-9686-5B1BE722444B}" type="datetime1">
              <a:t>6/13/2026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680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A46A2-EC9C-B470-8A5C-B65231FF0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2E0CC1-ADE6-3FCD-E1AB-5658508ED1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Normal value 7.35 - 7.45</a:t>
            </a:r>
          </a:p>
          <a:p>
            <a:r>
              <a:rPr lang="en-US" dirty="0"/>
              <a:t>Measurement of hydrogen ion </a:t>
            </a:r>
            <a:r>
              <a:rPr lang="en-US"/>
              <a:t>concentration in blood.</a:t>
            </a:r>
          </a:p>
          <a:p>
            <a:r>
              <a:rPr lang="en-US"/>
              <a:t>Acids can donate the hydrogen ions and bases can accept hydrogen ions.</a:t>
            </a:r>
            <a:endParaRPr lang="en-US" dirty="0"/>
          </a:p>
          <a:p>
            <a:r>
              <a:rPr lang="en-US"/>
              <a:t>pH and hydrogen ion are inversely proportional to each other.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6E17F3-BA25-369C-9749-EADBA49E5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75DBB-635D-45B0-8916-AD4135DDDFAE}" type="datetime1">
              <a:t>6/13/2026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3168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89065-50EF-158C-008F-0F6650E60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6E0940-AF1A-E0E5-BEE0-42389F3293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pH below 7.35 - blood is acidotic and </a:t>
            </a:r>
            <a:r>
              <a:rPr lang="en-US"/>
              <a:t>condition is acidosis.</a:t>
            </a:r>
          </a:p>
          <a:p>
            <a:r>
              <a:rPr lang="en-US"/>
              <a:t>pH above 7.45 - blood is alkalotic and condition is alkalosis.</a:t>
            </a:r>
          </a:p>
          <a:p>
            <a:r>
              <a:rPr lang="en-US"/>
              <a:t>Homeostasis is when the blood is pH is around 7.40.</a:t>
            </a:r>
            <a:endParaRPr lang="en-US" dirty="0"/>
          </a:p>
          <a:p>
            <a:r>
              <a:rPr lang="en-US"/>
              <a:t>pH has significant impact on the nervous system.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B26915-D61C-D676-A7DA-224CAB7D6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7FA47-F423-4076-B141-964210372410}" type="datetime1">
              <a:t>6/13/2026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9666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5F8CE-A5BC-E44A-52CA-C8527755B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Partial pressure of arterial carbon dioxide (Paco</a:t>
            </a:r>
            <a:r>
              <a:rPr lang="en-US" baseline="-25000"/>
              <a:t>2</a:t>
            </a:r>
            <a:r>
              <a:rPr lang="en-US"/>
              <a:t>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EF3EB3-3212-0B5B-1EDE-08B953D8A5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Normal value 35 – 45 mm Hg</a:t>
            </a:r>
            <a:endParaRPr lang="en-US" dirty="0"/>
          </a:p>
          <a:p>
            <a:r>
              <a:rPr lang="en-US" dirty="0"/>
              <a:t>Respiratory component of acid base balance</a:t>
            </a:r>
          </a:p>
          <a:p>
            <a:r>
              <a:rPr lang="en-US" dirty="0"/>
              <a:t>elevated Paco</a:t>
            </a:r>
            <a:r>
              <a:rPr lang="en-US" baseline="-25000" dirty="0"/>
              <a:t>2 </a:t>
            </a:r>
            <a:r>
              <a:rPr lang="en-US" dirty="0"/>
              <a:t>is called </a:t>
            </a:r>
            <a:r>
              <a:rPr lang="en-US"/>
              <a:t>hypercapnia/hypercarbia</a:t>
            </a:r>
          </a:p>
          <a:p>
            <a:r>
              <a:rPr lang="en-US"/>
              <a:t>Lower Paco</a:t>
            </a:r>
            <a:r>
              <a:rPr lang="en-US" baseline="-25000"/>
              <a:t>2 </a:t>
            </a:r>
            <a:r>
              <a:rPr lang="en-US"/>
              <a:t>is called hypocapnia/hypocarbia</a:t>
            </a:r>
          </a:p>
          <a:p>
            <a:r>
              <a:rPr lang="en-US"/>
              <a:t>Hypoventilation/hyperventilation?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EBBB62-525B-ACA6-8D16-4F68014F0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B2EBC-54B7-4EAF-919C-D289CFF8D1C5}" type="datetime1">
              <a:t>6/13/2026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2186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06DE6-8293-4188-6D3D-3AD099E0A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829348-F678-2B59-2584-9D2887438D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Hypercapnia – respiratory acidosis</a:t>
            </a:r>
            <a:endParaRPr lang="en-US" dirty="0"/>
          </a:p>
          <a:p>
            <a:r>
              <a:rPr lang="en-US"/>
              <a:t>Hypocapnia – respiratory alkalosis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A9FA3C-8A04-F9AA-7DEF-30D6A8AC6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7FDBB-C237-4FEE-BB35-E3E10A477BF2}" type="datetime1">
              <a:t>6/13/2026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5433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E300C-1D0E-EEBD-005E-E56F2A6E9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Arterial blood bicarbonate (HCO</a:t>
            </a:r>
            <a:r>
              <a:rPr lang="en-US" baseline="30000"/>
              <a:t>-</a:t>
            </a:r>
            <a:r>
              <a:rPr lang="en-US" baseline="-25000"/>
              <a:t>3</a:t>
            </a:r>
            <a:r>
              <a:rPr lang="en-US"/>
              <a:t>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96A64-480A-680F-4895-BB3C9F2749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Normal value 22 – 26 </a:t>
            </a:r>
            <a:r>
              <a:rPr lang="en-US" dirty="0" err="1"/>
              <a:t>mEq</a:t>
            </a:r>
            <a:r>
              <a:rPr lang="en-US" dirty="0"/>
              <a:t>/L</a:t>
            </a:r>
          </a:p>
          <a:p>
            <a:r>
              <a:rPr lang="en-US" dirty="0"/>
              <a:t>Metabolic component of acid base balance.</a:t>
            </a:r>
          </a:p>
          <a:p>
            <a:r>
              <a:rPr lang="en-US"/>
              <a:t>Managed by the renal system</a:t>
            </a:r>
            <a:endParaRPr lang="en-US" dirty="0"/>
          </a:p>
          <a:p>
            <a:r>
              <a:rPr lang="en-US" dirty="0"/>
              <a:t>Plasma </a:t>
            </a:r>
            <a:r>
              <a:rPr lang="en-US"/>
              <a:t>bicarbonate reduced – metabolic acidosis</a:t>
            </a:r>
          </a:p>
          <a:p>
            <a:r>
              <a:rPr lang="en-US" dirty="0"/>
              <a:t>Plasma bicarbo</a:t>
            </a:r>
            <a:r>
              <a:rPr lang="en-US"/>
              <a:t>nate increased – metabolic alkalosis</a:t>
            </a:r>
            <a:br>
              <a:rPr lang="en-US" dirty="0"/>
            </a:b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7EC5D1-A531-B36C-ECC4-9FD67C7D2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45C65-699B-46AF-91E5-1F3448752202}" type="datetime1">
              <a:t>6/13/2026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0389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CC18B-895E-BFF4-AE21-68B9A62F3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Acid-base disorders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F048C2-BC0B-3D80-F624-7D9F1A30E0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Respiratory acidosis</a:t>
            </a:r>
          </a:p>
          <a:p>
            <a:r>
              <a:rPr lang="en-US"/>
              <a:t>Respiratory alkalosis</a:t>
            </a:r>
          </a:p>
          <a:p>
            <a:r>
              <a:rPr lang="en-US"/>
              <a:t>Metabolic acidosis</a:t>
            </a:r>
          </a:p>
          <a:p>
            <a:r>
              <a:rPr lang="en-US"/>
              <a:t>Metabolic alkalosis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C36C51-C5DD-D972-447A-893EA17B7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5714B-F316-4C86-A30C-FE231D3C71EC}" type="datetime1">
              <a:t>6/13/2026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6752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0FB81-DC3F-7A31-A9B3-73C40689E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Respiratory </a:t>
            </a:r>
            <a:r>
              <a:rPr lang="en-US"/>
              <a:t>acidosis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6E60AD-806D-85AD-7665-46B97529DD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/>
              <a:t>Inadequate ventilation</a:t>
            </a:r>
          </a:p>
          <a:p>
            <a:r>
              <a:rPr lang="en-US"/>
              <a:t>Paco</a:t>
            </a:r>
            <a:r>
              <a:rPr lang="en-US" baseline="-25000"/>
              <a:t>2 </a:t>
            </a:r>
            <a:r>
              <a:rPr lang="en-US"/>
              <a:t>is elevated above normal</a:t>
            </a:r>
          </a:p>
          <a:p>
            <a:r>
              <a:rPr lang="en-US"/>
              <a:t>Causes</a:t>
            </a:r>
            <a:endParaRPr lang="en-US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Airway </a:t>
            </a:r>
            <a:r>
              <a:rPr lang="en-US"/>
              <a:t>obstruction</a:t>
            </a:r>
            <a:endParaRPr lang="en-US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Massive pulmonary edema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Drug overdose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Spinal cord/head/thoracic cage trauma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Gross obesity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DF5E54-3516-034D-5651-E439897B2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F2DBE-5353-4D9E-B961-4933EE555424}" type="datetime1">
              <a:t>6/13/2026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2516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97976-E97C-2B27-CB02-20E612066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86CE6B6-9545-7010-D6F9-2AAD025AA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F2FA8623-6439-1914-98E5-4D5FB363D9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0182547"/>
              </p:ext>
            </p:extLst>
          </p:nvPr>
        </p:nvGraphicFramePr>
        <p:xfrm>
          <a:off x="1132946" y="2427288"/>
          <a:ext cx="10167936" cy="258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1984">
                  <a:extLst>
                    <a:ext uri="{9D8B030D-6E8A-4147-A177-3AD203B41FA5}">
                      <a16:colId xmlns:a16="http://schemas.microsoft.com/office/drawing/2014/main" val="69564908"/>
                    </a:ext>
                  </a:extLst>
                </a:gridCol>
                <a:gridCol w="2541984">
                  <a:extLst>
                    <a:ext uri="{9D8B030D-6E8A-4147-A177-3AD203B41FA5}">
                      <a16:colId xmlns:a16="http://schemas.microsoft.com/office/drawing/2014/main" val="1980503878"/>
                    </a:ext>
                  </a:extLst>
                </a:gridCol>
                <a:gridCol w="2541984">
                  <a:extLst>
                    <a:ext uri="{9D8B030D-6E8A-4147-A177-3AD203B41FA5}">
                      <a16:colId xmlns:a16="http://schemas.microsoft.com/office/drawing/2014/main" val="4083685810"/>
                    </a:ext>
                  </a:extLst>
                </a:gridCol>
                <a:gridCol w="2541984">
                  <a:extLst>
                    <a:ext uri="{9D8B030D-6E8A-4147-A177-3AD203B41FA5}">
                      <a16:colId xmlns:a16="http://schemas.microsoft.com/office/drawing/2014/main" val="1442822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pH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Paco</a:t>
                      </a:r>
                      <a:r>
                        <a:rPr lang="en-US" baseline="-25000"/>
                        <a:t>2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HCO</a:t>
                      </a:r>
                      <a:r>
                        <a:rPr lang="en-US" baseline="-25000"/>
                        <a:t>3</a:t>
                      </a:r>
                      <a:r>
                        <a:rPr lang="en-US" baseline="3000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812145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r>
                        <a:rPr lang="en-US"/>
                        <a:t>UNCOMPENSATED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209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PARTIALLY COMPENSATED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668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FULLY COMPENSATED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631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844552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B8C5F1-0164-D6EC-C6F0-CBF00CEFC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567F2-9467-4CE8-B1D3-4A2ACA47915D}" type="datetime1">
              <a:t>6/13/2026</a:t>
            </a:fld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703E9C8-5776-040F-40A0-5BC2D9017515}"/>
              </a:ext>
            </a:extLst>
          </p:cNvPr>
          <p:cNvGrpSpPr/>
          <p:nvPr/>
        </p:nvGrpSpPr>
        <p:grpSpPr>
          <a:xfrm>
            <a:off x="3953932" y="2917263"/>
            <a:ext cx="5799667" cy="1726238"/>
            <a:chOff x="3953932" y="2917263"/>
            <a:chExt cx="5799667" cy="1726238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C4212018-93A0-3BEA-D079-7BA58C8CB32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53584" y="2917263"/>
              <a:ext cx="12913" cy="464777"/>
            </a:xfrm>
            <a:prstGeom prst="straightConnector1">
              <a:avLst/>
            </a:prstGeom>
            <a:ln w="57150">
              <a:solidFill>
                <a:srgbClr val="4472C4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BB680F12-F520-890E-4059-3DE006D5064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38560" y="2917263"/>
              <a:ext cx="12913" cy="464777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06E667D8-9FD9-0C62-0FC1-46F9954832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68122" y="3506371"/>
              <a:ext cx="12913" cy="464777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3A3948B4-252C-FC7E-B245-1B8296D3AFD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53583" y="3506371"/>
              <a:ext cx="12913" cy="464777"/>
            </a:xfrm>
            <a:prstGeom prst="straightConnector1">
              <a:avLst/>
            </a:prstGeom>
            <a:ln w="57150">
              <a:solidFill>
                <a:srgbClr val="4472C4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0479565D-7FE3-01B5-6660-5A7B0F8364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275548" y="3506370"/>
              <a:ext cx="12913" cy="464777"/>
            </a:xfrm>
            <a:prstGeom prst="straightConnector1">
              <a:avLst/>
            </a:prstGeom>
            <a:ln w="57150">
              <a:solidFill>
                <a:srgbClr val="4472C4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3A3948B4-252C-FC7E-B245-1B8296D3AFD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53583" y="4178724"/>
              <a:ext cx="12913" cy="464777"/>
            </a:xfrm>
            <a:prstGeom prst="straightConnector1">
              <a:avLst/>
            </a:prstGeom>
            <a:ln w="57150">
              <a:solidFill>
                <a:srgbClr val="4472C4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ED8614A9-5570-500C-1A26-A10F36C4E94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275549" y="4178724"/>
              <a:ext cx="12913" cy="464777"/>
            </a:xfrm>
            <a:prstGeom prst="straightConnector1">
              <a:avLst/>
            </a:prstGeom>
            <a:ln w="57150">
              <a:solidFill>
                <a:srgbClr val="4472C4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92CBE6FE-4E24-013E-2B2E-236094E2076B}"/>
                </a:ext>
              </a:extLst>
            </p:cNvPr>
            <p:cNvCxnSpPr/>
            <p:nvPr/>
          </p:nvCxnSpPr>
          <p:spPr>
            <a:xfrm flipV="1">
              <a:off x="9127066" y="3073398"/>
              <a:ext cx="626533" cy="1"/>
            </a:xfrm>
            <a:prstGeom prst="straightConnector1">
              <a:avLst/>
            </a:prstGeom>
            <a:ln w="57150">
              <a:solidFill>
                <a:srgbClr val="4472C4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6BBCCCF3-0B45-371A-8A58-9CEDDF29BE7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53932" y="4402664"/>
              <a:ext cx="626533" cy="1"/>
            </a:xfrm>
            <a:prstGeom prst="straightConnector1">
              <a:avLst/>
            </a:prstGeom>
            <a:ln w="57150">
              <a:solidFill>
                <a:srgbClr val="4472C4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53588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94476-ABB3-FC79-78C7-706114DD8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Respiratory alkalosis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1E9A9-16FF-B831-B438-DA898B5AEA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Ventilation exceeds the </a:t>
            </a:r>
            <a:r>
              <a:rPr lang="en-US"/>
              <a:t>normal</a:t>
            </a:r>
            <a:r>
              <a:rPr lang="en-US" dirty="0"/>
              <a:t> level</a:t>
            </a:r>
          </a:p>
          <a:p>
            <a:r>
              <a:rPr lang="en-US" sz="2600"/>
              <a:t>Paco</a:t>
            </a:r>
            <a:r>
              <a:rPr lang="en-US" sz="1700" baseline="-25000"/>
              <a:t>2 </a:t>
            </a:r>
            <a:r>
              <a:rPr lang="en-US" sz="2600"/>
              <a:t>is below normal range</a:t>
            </a:r>
          </a:p>
          <a:p>
            <a:r>
              <a:rPr lang="en-US" sz="2600"/>
              <a:t>Causes</a:t>
            </a:r>
            <a:endParaRPr lang="en-US" sz="2600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200"/>
              <a:t>Hypoxia induced hyperventilation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200"/>
              <a:t>High fever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200"/>
              <a:t>Anxiety, panic attacks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200"/>
              <a:t>Severe physical pain</a:t>
            </a:r>
            <a:endParaRPr lang="en-US" sz="22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8509C4-618B-8806-92F7-820F930A5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EE3D5-89F7-4D80-A419-F9E6A8394F43}" type="datetime1">
              <a:t>6/13/2026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5590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6C976-514E-E6FC-C922-BE979BD74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608CC57-A879-C2B5-CCF1-758AD3C23E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1198365"/>
              </p:ext>
            </p:extLst>
          </p:nvPr>
        </p:nvGraphicFramePr>
        <p:xfrm>
          <a:off x="1116013" y="2478088"/>
          <a:ext cx="10167936" cy="258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1984">
                  <a:extLst>
                    <a:ext uri="{9D8B030D-6E8A-4147-A177-3AD203B41FA5}">
                      <a16:colId xmlns:a16="http://schemas.microsoft.com/office/drawing/2014/main" val="69564908"/>
                    </a:ext>
                  </a:extLst>
                </a:gridCol>
                <a:gridCol w="2541984">
                  <a:extLst>
                    <a:ext uri="{9D8B030D-6E8A-4147-A177-3AD203B41FA5}">
                      <a16:colId xmlns:a16="http://schemas.microsoft.com/office/drawing/2014/main" val="1980503878"/>
                    </a:ext>
                  </a:extLst>
                </a:gridCol>
                <a:gridCol w="2541984">
                  <a:extLst>
                    <a:ext uri="{9D8B030D-6E8A-4147-A177-3AD203B41FA5}">
                      <a16:colId xmlns:a16="http://schemas.microsoft.com/office/drawing/2014/main" val="4083685810"/>
                    </a:ext>
                  </a:extLst>
                </a:gridCol>
                <a:gridCol w="2541984">
                  <a:extLst>
                    <a:ext uri="{9D8B030D-6E8A-4147-A177-3AD203B41FA5}">
                      <a16:colId xmlns:a16="http://schemas.microsoft.com/office/drawing/2014/main" val="1442822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pH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Paco</a:t>
                      </a:r>
                      <a:r>
                        <a:rPr lang="en-US" baseline="-25000"/>
                        <a:t>2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HCO</a:t>
                      </a:r>
                      <a:r>
                        <a:rPr lang="en-US" baseline="-25000"/>
                        <a:t>3</a:t>
                      </a:r>
                      <a:r>
                        <a:rPr lang="en-US" baseline="3000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812145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r>
                        <a:rPr lang="en-US"/>
                        <a:t>UNCOMPENSATED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209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PARTIALLY COMPENSATED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668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FULLY COMPENSATED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631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844552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F3FD23-4709-14C6-182D-724C103E2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567F2-9467-4CE8-B1D3-4A2ACA47915D}" type="datetime1">
              <a:t>6/13/2026</a:t>
            </a:fld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EDF3D7D-CBD2-B24B-CAAB-49E2C4599894}"/>
              </a:ext>
            </a:extLst>
          </p:cNvPr>
          <p:cNvGrpSpPr/>
          <p:nvPr/>
        </p:nvGrpSpPr>
        <p:grpSpPr>
          <a:xfrm>
            <a:off x="3725333" y="2968063"/>
            <a:ext cx="6028266" cy="1726239"/>
            <a:chOff x="3725333" y="2968063"/>
            <a:chExt cx="6028266" cy="1726239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0481D55E-D00A-6E20-1F7F-0595FDF05103}"/>
                </a:ext>
              </a:extLst>
            </p:cNvPr>
            <p:cNvCxnSpPr/>
            <p:nvPr/>
          </p:nvCxnSpPr>
          <p:spPr>
            <a:xfrm flipH="1">
              <a:off x="6908586" y="2968064"/>
              <a:ext cx="12913" cy="464777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767FC02B-97BB-54CE-B363-1A6C556F53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39878" y="2968063"/>
              <a:ext cx="12913" cy="464777"/>
            </a:xfrm>
            <a:prstGeom prst="straightConnector1">
              <a:avLst/>
            </a:prstGeom>
            <a:ln w="57150">
              <a:solidFill>
                <a:srgbClr val="4472C4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E2BBD7C5-04DD-704F-909A-A709903576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39877" y="3557171"/>
              <a:ext cx="12913" cy="464777"/>
            </a:xfrm>
            <a:prstGeom prst="straightConnector1">
              <a:avLst/>
            </a:prstGeom>
            <a:ln w="57150">
              <a:solidFill>
                <a:srgbClr val="4472C4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CFCD67EC-153A-A8C0-C605-19FD0BDEAD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08585" y="3557172"/>
              <a:ext cx="12913" cy="464777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11210D1C-F86A-4F2B-0259-D66544F0B26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08585" y="4229525"/>
              <a:ext cx="12913" cy="464777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AD021166-2E6E-8CF6-1DAE-F954A32BBF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49762" y="3557172"/>
              <a:ext cx="12913" cy="464777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533E3AC2-AC9A-832D-C46F-6993930D5C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49762" y="4229525"/>
              <a:ext cx="12913" cy="464777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2CBE6FE-4E24-013E-2B2E-236094E2076B}"/>
                </a:ext>
              </a:extLst>
            </p:cNvPr>
            <p:cNvCxnSpPr/>
            <p:nvPr/>
          </p:nvCxnSpPr>
          <p:spPr>
            <a:xfrm flipV="1">
              <a:off x="9127066" y="3073398"/>
              <a:ext cx="626533" cy="1"/>
            </a:xfrm>
            <a:prstGeom prst="straightConnector1">
              <a:avLst/>
            </a:prstGeom>
            <a:ln w="57150">
              <a:solidFill>
                <a:srgbClr val="4472C4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7048D7CC-B4BD-C12E-A159-909200E5447B}"/>
                </a:ext>
              </a:extLst>
            </p:cNvPr>
            <p:cNvCxnSpPr/>
            <p:nvPr/>
          </p:nvCxnSpPr>
          <p:spPr>
            <a:xfrm flipV="1">
              <a:off x="3725333" y="4444998"/>
              <a:ext cx="626533" cy="1"/>
            </a:xfrm>
            <a:prstGeom prst="straightConnector1">
              <a:avLst/>
            </a:prstGeom>
            <a:ln w="57150">
              <a:solidFill>
                <a:srgbClr val="4472C4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75238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CEE89-244B-137D-EF04-5FD76213A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Metabolic acidosis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92CFD3-EE13-29A4-1B09-0DB251DE78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Plasma bicarbonate below normal</a:t>
            </a:r>
          </a:p>
          <a:p>
            <a:r>
              <a:rPr lang="en-US"/>
              <a:t>Causes</a:t>
            </a:r>
            <a:endParaRPr lang="en-US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Diarrhea</a:t>
            </a:r>
            <a:endParaRPr lang="en-US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Renal disorders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Ketoacidosis</a:t>
            </a:r>
            <a:endParaRPr lang="en-US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Ingestion of </a:t>
            </a:r>
            <a:r>
              <a:rPr lang="en-US"/>
              <a:t>toxins such as methanol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208DD9-A8AB-771E-1911-CFCBA9888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96BBC-77FE-4AF0-8EDD-C4ED5A666C63}" type="datetime1">
              <a:t>6/13/2026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0388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2463D-3968-0FF9-CDC6-7DF5B85E6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7C95A0-881B-5039-F40D-801D60D803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Gets compensated by reduction in Paco</a:t>
            </a:r>
            <a:r>
              <a:rPr lang="en-US" baseline="-25000"/>
              <a:t>2</a:t>
            </a:r>
            <a:r>
              <a:rPr lang="en-US" baseline="-25000" dirty="0"/>
              <a:t>.</a:t>
            </a:r>
          </a:p>
          <a:p>
            <a:r>
              <a:rPr lang="en-US" dirty="0"/>
              <a:t>Uncompensated metabolic acidosis rarely occurs because Paco</a:t>
            </a:r>
            <a:r>
              <a:rPr lang="en-US" baseline="-25000" dirty="0"/>
              <a:t>2 </a:t>
            </a:r>
            <a:r>
              <a:rPr lang="en-US" dirty="0"/>
              <a:t>is </a:t>
            </a:r>
            <a:r>
              <a:rPr lang="en-US"/>
              <a:t>rapidly</a:t>
            </a:r>
            <a:r>
              <a:rPr lang="en-US" dirty="0"/>
              <a:t> altered by changes in ventilation.</a:t>
            </a:r>
          </a:p>
          <a:p>
            <a:r>
              <a:rPr lang="en-US"/>
              <a:t>Kussmaul's respiration is seen. 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382185-2C7B-E5E0-B282-E18E82093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B9477-69C4-419F-9E54-250EE3ED1BCC}" type="datetime1">
              <a:t>6/13/2026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9060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34B37-E22D-64AF-CD85-4A08285D2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84B43-01CE-3EB8-FF22-285022012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AFF4C210-3062-42E8-8B64-6A34483E5B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3569927"/>
              </p:ext>
            </p:extLst>
          </p:nvPr>
        </p:nvGraphicFramePr>
        <p:xfrm>
          <a:off x="1116013" y="2478088"/>
          <a:ext cx="10167936" cy="258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1984">
                  <a:extLst>
                    <a:ext uri="{9D8B030D-6E8A-4147-A177-3AD203B41FA5}">
                      <a16:colId xmlns:a16="http://schemas.microsoft.com/office/drawing/2014/main" val="69564908"/>
                    </a:ext>
                  </a:extLst>
                </a:gridCol>
                <a:gridCol w="2541984">
                  <a:extLst>
                    <a:ext uri="{9D8B030D-6E8A-4147-A177-3AD203B41FA5}">
                      <a16:colId xmlns:a16="http://schemas.microsoft.com/office/drawing/2014/main" val="1980503878"/>
                    </a:ext>
                  </a:extLst>
                </a:gridCol>
                <a:gridCol w="2541984">
                  <a:extLst>
                    <a:ext uri="{9D8B030D-6E8A-4147-A177-3AD203B41FA5}">
                      <a16:colId xmlns:a16="http://schemas.microsoft.com/office/drawing/2014/main" val="4083685810"/>
                    </a:ext>
                  </a:extLst>
                </a:gridCol>
                <a:gridCol w="2541984">
                  <a:extLst>
                    <a:ext uri="{9D8B030D-6E8A-4147-A177-3AD203B41FA5}">
                      <a16:colId xmlns:a16="http://schemas.microsoft.com/office/drawing/2014/main" val="1442822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pH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Paco</a:t>
                      </a:r>
                      <a:r>
                        <a:rPr lang="en-US" baseline="-25000"/>
                        <a:t>2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HCO</a:t>
                      </a:r>
                      <a:r>
                        <a:rPr lang="en-US" baseline="-25000"/>
                        <a:t>3</a:t>
                      </a:r>
                      <a:r>
                        <a:rPr lang="en-US" baseline="3000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812145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r>
                        <a:rPr lang="en-US"/>
                        <a:t>UNCOMPENSATED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209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PARTIALLY COMPENSATED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668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FULLY COMPENSATED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631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844552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A01E18-B130-872F-C288-2DC547015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567F2-9467-4CE8-B1D3-4A2ACA47915D}" type="datetime1">
              <a:t>6/13/2026</a:t>
            </a:fld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CF104E2-EE4A-221E-8A8D-797D40B37C36}"/>
              </a:ext>
            </a:extLst>
          </p:cNvPr>
          <p:cNvGrpSpPr/>
          <p:nvPr/>
        </p:nvGrpSpPr>
        <p:grpSpPr>
          <a:xfrm>
            <a:off x="4207933" y="2964488"/>
            <a:ext cx="5375390" cy="1671278"/>
            <a:chOff x="4207933" y="2964488"/>
            <a:chExt cx="5375390" cy="1671278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A8203DEB-3205-A40D-92A7-D3779E24B35C}"/>
                </a:ext>
              </a:extLst>
            </p:cNvPr>
            <p:cNvCxnSpPr/>
            <p:nvPr/>
          </p:nvCxnSpPr>
          <p:spPr>
            <a:xfrm flipH="1">
              <a:off x="4522160" y="2964489"/>
              <a:ext cx="12913" cy="464777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2DCB06A6-F395-2DF7-6639-486294FF0A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70409" y="2964488"/>
              <a:ext cx="12913" cy="464777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A8203DEB-3205-A40D-92A7-D3779E24B35C}"/>
                </a:ext>
              </a:extLst>
            </p:cNvPr>
            <p:cNvCxnSpPr/>
            <p:nvPr/>
          </p:nvCxnSpPr>
          <p:spPr>
            <a:xfrm flipH="1">
              <a:off x="4522160" y="3555039"/>
              <a:ext cx="12913" cy="464777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61E3E4FA-A128-78F4-9F39-E298AAD63705}"/>
                </a:ext>
              </a:extLst>
            </p:cNvPr>
            <p:cNvCxnSpPr/>
            <p:nvPr/>
          </p:nvCxnSpPr>
          <p:spPr>
            <a:xfrm flipH="1">
              <a:off x="9570410" y="3555039"/>
              <a:ext cx="12913" cy="464777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AB7B5649-1CDE-F25E-642E-7ED2CDB227CB}"/>
                </a:ext>
              </a:extLst>
            </p:cNvPr>
            <p:cNvCxnSpPr/>
            <p:nvPr/>
          </p:nvCxnSpPr>
          <p:spPr>
            <a:xfrm flipH="1">
              <a:off x="9570410" y="4170989"/>
              <a:ext cx="12913" cy="464777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E5EDE039-8604-AB8B-A689-55195D7DA1AB}"/>
                </a:ext>
              </a:extLst>
            </p:cNvPr>
            <p:cNvCxnSpPr/>
            <p:nvPr/>
          </p:nvCxnSpPr>
          <p:spPr>
            <a:xfrm flipH="1">
              <a:off x="6389060" y="3555039"/>
              <a:ext cx="12913" cy="464777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4EA4104F-4A83-FB24-F034-E04112FE9FEF}"/>
                </a:ext>
              </a:extLst>
            </p:cNvPr>
            <p:cNvCxnSpPr/>
            <p:nvPr/>
          </p:nvCxnSpPr>
          <p:spPr>
            <a:xfrm flipH="1">
              <a:off x="6458910" y="4170989"/>
              <a:ext cx="12913" cy="464777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BCC1F521-32E9-C874-10B8-541C49BA9DA6}"/>
                </a:ext>
              </a:extLst>
            </p:cNvPr>
            <p:cNvCxnSpPr/>
            <p:nvPr/>
          </p:nvCxnSpPr>
          <p:spPr>
            <a:xfrm flipV="1">
              <a:off x="6426199" y="3090331"/>
              <a:ext cx="626533" cy="1"/>
            </a:xfrm>
            <a:prstGeom prst="straightConnector1">
              <a:avLst/>
            </a:prstGeom>
            <a:ln w="57150">
              <a:solidFill>
                <a:srgbClr val="4472C4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B6B4A10F-356B-1CD6-8030-028325F9A178}"/>
                </a:ext>
              </a:extLst>
            </p:cNvPr>
            <p:cNvCxnSpPr/>
            <p:nvPr/>
          </p:nvCxnSpPr>
          <p:spPr>
            <a:xfrm flipV="1">
              <a:off x="4207933" y="4309531"/>
              <a:ext cx="626533" cy="1"/>
            </a:xfrm>
            <a:prstGeom prst="straightConnector1">
              <a:avLst/>
            </a:prstGeom>
            <a:ln w="57150">
              <a:solidFill>
                <a:srgbClr val="4472C4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56386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8C318-F5A7-19AD-24F3-3DF110289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Metabolic alkalosis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FBA55-8341-D0DF-7E8A-99A90FE4DB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/>
              <a:t>Above normal elevation of plasma bicarbonate</a:t>
            </a:r>
          </a:p>
          <a:p>
            <a:r>
              <a:rPr lang="en-US"/>
              <a:t>Causes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Hypokalemia</a:t>
            </a:r>
            <a:endParaRPr lang="en-US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Nasogastric suction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Persistent vomiting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Diuretic therapy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Steroid therapy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Excessive administration of sodium bicarbonate 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C4CDA9-EEFE-C063-F7B1-54A313583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6EC57-3B63-4D3D-9AAC-AA43AE8D482E}" type="datetime1">
              <a:t>6/13/2026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5002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817136-9608-9B7F-0D6D-C5C33E229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9395-1D6B-D61E-0D6D-875C26BD9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FB6149C6-6871-CC6F-C43B-7897531456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2595521"/>
              </p:ext>
            </p:extLst>
          </p:nvPr>
        </p:nvGraphicFramePr>
        <p:xfrm>
          <a:off x="1116013" y="2478088"/>
          <a:ext cx="10167936" cy="258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1984">
                  <a:extLst>
                    <a:ext uri="{9D8B030D-6E8A-4147-A177-3AD203B41FA5}">
                      <a16:colId xmlns:a16="http://schemas.microsoft.com/office/drawing/2014/main" val="69564908"/>
                    </a:ext>
                  </a:extLst>
                </a:gridCol>
                <a:gridCol w="2541984">
                  <a:extLst>
                    <a:ext uri="{9D8B030D-6E8A-4147-A177-3AD203B41FA5}">
                      <a16:colId xmlns:a16="http://schemas.microsoft.com/office/drawing/2014/main" val="1980503878"/>
                    </a:ext>
                  </a:extLst>
                </a:gridCol>
                <a:gridCol w="2541984">
                  <a:extLst>
                    <a:ext uri="{9D8B030D-6E8A-4147-A177-3AD203B41FA5}">
                      <a16:colId xmlns:a16="http://schemas.microsoft.com/office/drawing/2014/main" val="4083685810"/>
                    </a:ext>
                  </a:extLst>
                </a:gridCol>
                <a:gridCol w="2541984">
                  <a:extLst>
                    <a:ext uri="{9D8B030D-6E8A-4147-A177-3AD203B41FA5}">
                      <a16:colId xmlns:a16="http://schemas.microsoft.com/office/drawing/2014/main" val="1442822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pH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Paco</a:t>
                      </a:r>
                      <a:r>
                        <a:rPr lang="en-US" baseline="-25000"/>
                        <a:t>2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HCO</a:t>
                      </a:r>
                      <a:r>
                        <a:rPr lang="en-US" baseline="-25000"/>
                        <a:t>3</a:t>
                      </a:r>
                      <a:r>
                        <a:rPr lang="en-US" baseline="3000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812145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r>
                        <a:rPr lang="en-US"/>
                        <a:t>UNCOMPENSATED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209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PARTIALLY COMPENSATED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668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FULLY COMPENSATED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631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844552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104188-FF45-CAD0-CDA7-E56502A4F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567F2-9467-4CE8-B1D3-4A2ACA47915D}" type="datetime1">
              <a:t>6/13/2026</a:t>
            </a:fld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9146250-A842-8B57-E218-7ED62C9F6037}"/>
              </a:ext>
            </a:extLst>
          </p:cNvPr>
          <p:cNvGrpSpPr/>
          <p:nvPr/>
        </p:nvGrpSpPr>
        <p:grpSpPr>
          <a:xfrm>
            <a:off x="3826933" y="2955363"/>
            <a:ext cx="5680508" cy="1696677"/>
            <a:chOff x="3826933" y="2955363"/>
            <a:chExt cx="5680508" cy="1696677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20F49F2D-6306-565F-10E2-2570BF37EF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14478" y="2955363"/>
              <a:ext cx="12913" cy="464777"/>
            </a:xfrm>
            <a:prstGeom prst="straightConnector1">
              <a:avLst/>
            </a:prstGeom>
            <a:ln w="57150">
              <a:solidFill>
                <a:srgbClr val="4472C4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5CF73FDE-1C0B-6BE2-3995-B4FCE8DFC67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494528" y="2955363"/>
              <a:ext cx="12913" cy="464777"/>
            </a:xfrm>
            <a:prstGeom prst="straightConnector1">
              <a:avLst/>
            </a:prstGeom>
            <a:ln w="57150">
              <a:solidFill>
                <a:srgbClr val="4472C4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FD237A07-8AA2-DFDC-55EE-F366C8442F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14478" y="3552263"/>
              <a:ext cx="12913" cy="464777"/>
            </a:xfrm>
            <a:prstGeom prst="straightConnector1">
              <a:avLst/>
            </a:prstGeom>
            <a:ln w="57150">
              <a:solidFill>
                <a:srgbClr val="4472C4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BA8B0422-8452-6E89-D79C-E12B2C6DB94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494528" y="3552263"/>
              <a:ext cx="12913" cy="464777"/>
            </a:xfrm>
            <a:prstGeom prst="straightConnector1">
              <a:avLst/>
            </a:prstGeom>
            <a:ln w="57150">
              <a:solidFill>
                <a:srgbClr val="4472C4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3D76548D-0879-A12C-9EAB-F6263E12C6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98928" y="3552263"/>
              <a:ext cx="12913" cy="464777"/>
            </a:xfrm>
            <a:prstGeom prst="straightConnector1">
              <a:avLst/>
            </a:prstGeom>
            <a:ln w="57150">
              <a:solidFill>
                <a:srgbClr val="4472C4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FD237A07-8AA2-DFDC-55EE-F366C8442F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98928" y="4187263"/>
              <a:ext cx="12913" cy="464777"/>
            </a:xfrm>
            <a:prstGeom prst="straightConnector1">
              <a:avLst/>
            </a:prstGeom>
            <a:ln w="57150">
              <a:solidFill>
                <a:srgbClr val="4472C4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FC15763E-1314-17B9-6012-CDB11F0E35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494528" y="4187263"/>
              <a:ext cx="12913" cy="464777"/>
            </a:xfrm>
            <a:prstGeom prst="straightConnector1">
              <a:avLst/>
            </a:prstGeom>
            <a:ln w="57150">
              <a:solidFill>
                <a:srgbClr val="4472C4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2D762EB8-248C-6D2D-AF6B-F29B44AC4F6B}"/>
                </a:ext>
              </a:extLst>
            </p:cNvPr>
            <p:cNvCxnSpPr/>
            <p:nvPr/>
          </p:nvCxnSpPr>
          <p:spPr>
            <a:xfrm flipV="1">
              <a:off x="6451599" y="3090331"/>
              <a:ext cx="626533" cy="1"/>
            </a:xfrm>
            <a:prstGeom prst="straightConnector1">
              <a:avLst/>
            </a:prstGeom>
            <a:ln w="57150">
              <a:solidFill>
                <a:srgbClr val="4472C4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3DAD204D-8484-C698-FDF1-7EB0188D1868}"/>
                </a:ext>
              </a:extLst>
            </p:cNvPr>
            <p:cNvCxnSpPr/>
            <p:nvPr/>
          </p:nvCxnSpPr>
          <p:spPr>
            <a:xfrm flipV="1">
              <a:off x="3826933" y="4428065"/>
              <a:ext cx="626533" cy="1"/>
            </a:xfrm>
            <a:prstGeom prst="straightConnector1">
              <a:avLst/>
            </a:prstGeom>
            <a:ln w="57150">
              <a:solidFill>
                <a:srgbClr val="4472C4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2495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6E455-E50E-85C4-AFD1-A85A2CF1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Mixed acid base disorders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2DF3F-9E88-93DF-BFE9-29665AD968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Respiratory acidosis and metabolic acidosis</a:t>
            </a:r>
          </a:p>
          <a:p>
            <a:r>
              <a:rPr lang="en-US"/>
              <a:t>Respiratory alkalosis and metabolic alkalosis</a:t>
            </a:r>
          </a:p>
          <a:p>
            <a:r>
              <a:rPr lang="en-US"/>
              <a:t>Respiratory acidosis and metabolic alkalosis</a:t>
            </a:r>
          </a:p>
          <a:p>
            <a:r>
              <a:rPr lang="en-US"/>
              <a:t>Respiratory alkalosis and metabolic acidosis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05DBAA-AD2A-3984-EA53-A5BD16371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95755-2B8A-439F-A9DA-13F05A26D786}" type="datetime1">
              <a:t>6/13/2026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103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66357-8901-F1F4-FB8C-5327F1C53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Acid base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4053F5-A94E-1E3F-DA87-12E4D20107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rabicPeriod"/>
            </a:pPr>
            <a:r>
              <a:rPr lang="en-US" dirty="0"/>
              <a:t>Identify</a:t>
            </a:r>
            <a:r>
              <a:rPr lang="en-US"/>
              <a:t> the pH value.</a:t>
            </a:r>
          </a:p>
          <a:p>
            <a:pPr marL="514350" indent="-514350">
              <a:buAutoNum type="arabicPeriod"/>
            </a:pPr>
            <a:r>
              <a:rPr lang="en-US"/>
              <a:t>Check for respiratory or metabolic component</a:t>
            </a:r>
          </a:p>
          <a:p>
            <a:pPr marL="514350" indent="-514350">
              <a:buAutoNum type="arabicPeriod"/>
            </a:pPr>
            <a:r>
              <a:rPr lang="en-US"/>
              <a:t>Check for compensation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3B1178-D1B5-0DEF-496D-D7D69CC9D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A6544-11C1-4966-9DDF-9CA631E003E3}" type="datetime1">
              <a:t>6/13/2026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7640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316B5-426B-19DC-C4C3-68CA9637E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3968" y="2843107"/>
            <a:ext cx="10168128" cy="1179576"/>
          </a:xfrm>
        </p:spPr>
        <p:txBody>
          <a:bodyPr/>
          <a:lstStyle/>
          <a:p>
            <a:pPr algn="ctr"/>
            <a:r>
              <a:rPr lang="en-US"/>
              <a:t>Case studies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8DC9AB-6BB8-8B13-B35C-D57BE492D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604F9-51A8-4F3E-B980-8EF6A3B7FFE5}" type="datetime1">
              <a:t>6/13/2026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7306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7116B-DA4E-FDBE-09A6-084575135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Case study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97835-C757-CA48-8870-9D2C2A7884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PH – 7.51</a:t>
            </a:r>
          </a:p>
          <a:p>
            <a:r>
              <a:rPr lang="en-US"/>
              <a:t>Paco</a:t>
            </a:r>
            <a:r>
              <a:rPr lang="en-US" baseline="-25000"/>
              <a:t>2 </a:t>
            </a:r>
            <a:r>
              <a:rPr lang="en-US"/>
              <a:t>- 33</a:t>
            </a:r>
          </a:p>
          <a:p>
            <a:r>
              <a:rPr lang="en-US"/>
              <a:t>HCO</a:t>
            </a:r>
            <a:r>
              <a:rPr lang="en-US" baseline="-25000"/>
              <a:t>3</a:t>
            </a:r>
            <a:r>
              <a:rPr lang="en-US" baseline="30000"/>
              <a:t>- </a:t>
            </a:r>
            <a:r>
              <a:rPr lang="en-US"/>
              <a:t>- 18</a:t>
            </a:r>
          </a:p>
          <a:p>
            <a:r>
              <a:rPr lang="en-US" dirty="0"/>
              <a:t>Partially compensated </a:t>
            </a:r>
            <a:r>
              <a:rPr lang="en-US"/>
              <a:t>respiratory alkalosis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DAB9A4-AAAD-77DB-B489-FC9AF7121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7E13A-F1A0-48A9-92B5-1A0E6643D42E}" type="datetime1">
              <a:t>6/13/2026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344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11819-3624-C514-6950-EFC468E15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FDF1C-173B-D18B-BD6E-1CA3DBC24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</a:t>
            </a:r>
            <a:r>
              <a:rPr lang="en-US"/>
              <a:t>study 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E5D38-9A16-B03E-5C1E-EC3B5158ED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PH – 7.54</a:t>
            </a:r>
          </a:p>
          <a:p>
            <a:r>
              <a:rPr lang="en-US"/>
              <a:t>Paco</a:t>
            </a:r>
            <a:r>
              <a:rPr lang="en-US" baseline="-25000"/>
              <a:t>2 </a:t>
            </a:r>
            <a:r>
              <a:rPr lang="en-US"/>
              <a:t>- 30</a:t>
            </a:r>
          </a:p>
          <a:p>
            <a:r>
              <a:rPr lang="en-US"/>
              <a:t>HCO</a:t>
            </a:r>
            <a:r>
              <a:rPr lang="en-US" baseline="-25000"/>
              <a:t>3</a:t>
            </a:r>
            <a:r>
              <a:rPr lang="en-US" baseline="30000"/>
              <a:t>- </a:t>
            </a:r>
            <a:r>
              <a:rPr lang="en-US"/>
              <a:t>- 24</a:t>
            </a:r>
          </a:p>
          <a:p>
            <a:r>
              <a:rPr lang="en-US"/>
              <a:t>Non compensated respiratory alkalosis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EE759-7841-4C59-83EE-E768A9546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7E13A-F1A0-48A9-92B5-1A0E6643D42E}" type="datetime1">
              <a:t>6/13/2026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180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6217A-601E-3886-BFDC-979FDFACB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A18E1-C2B2-EFE5-F5A7-7A9AFA473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</a:t>
            </a:r>
            <a:r>
              <a:rPr lang="en-US"/>
              <a:t>study 3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AC921-2B5E-CB88-7151-829563F321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PH – 7.3</a:t>
            </a:r>
          </a:p>
          <a:p>
            <a:r>
              <a:rPr lang="en-US"/>
              <a:t>Paco</a:t>
            </a:r>
            <a:r>
              <a:rPr lang="en-US" baseline="-25000"/>
              <a:t>2 </a:t>
            </a:r>
            <a:r>
              <a:rPr lang="en-US"/>
              <a:t>- 40</a:t>
            </a:r>
          </a:p>
          <a:p>
            <a:r>
              <a:rPr lang="en-US"/>
              <a:t>HCO</a:t>
            </a:r>
            <a:r>
              <a:rPr lang="en-US" baseline="-25000"/>
              <a:t>3</a:t>
            </a:r>
            <a:r>
              <a:rPr lang="en-US" baseline="30000"/>
              <a:t>- </a:t>
            </a:r>
            <a:r>
              <a:rPr lang="en-US"/>
              <a:t>- 18</a:t>
            </a:r>
          </a:p>
          <a:p>
            <a:r>
              <a:rPr lang="en-US"/>
              <a:t>Non compensated metabolic acidosis</a:t>
            </a:r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FEBE72-F5E8-37F8-B6E8-105502C68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7E13A-F1A0-48A9-92B5-1A0E6643D42E}" type="datetime1">
              <a:t>6/13/2026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131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5615C-4168-82E0-FEEC-42C651922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9C2AE-44C5-B2F8-A7BF-98ECA885E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</a:t>
            </a:r>
            <a:r>
              <a:rPr lang="en-US"/>
              <a:t>study 4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E03F7-DCAE-540B-08AF-A97B5FE182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PH – 7.58</a:t>
            </a:r>
          </a:p>
          <a:p>
            <a:r>
              <a:rPr lang="en-US"/>
              <a:t>Paco</a:t>
            </a:r>
            <a:r>
              <a:rPr lang="en-US" baseline="-25000"/>
              <a:t>2 </a:t>
            </a:r>
            <a:r>
              <a:rPr lang="en-US"/>
              <a:t>- 50</a:t>
            </a:r>
          </a:p>
          <a:p>
            <a:r>
              <a:rPr lang="en-US"/>
              <a:t>HCO</a:t>
            </a:r>
            <a:r>
              <a:rPr lang="en-US" baseline="-25000"/>
              <a:t>3</a:t>
            </a:r>
            <a:r>
              <a:rPr lang="en-US" baseline="30000"/>
              <a:t>- </a:t>
            </a:r>
            <a:r>
              <a:rPr lang="en-US"/>
              <a:t>- 30</a:t>
            </a:r>
          </a:p>
          <a:p>
            <a:r>
              <a:rPr lang="en-US" dirty="0"/>
              <a:t>Partially compensated metabolic </a:t>
            </a:r>
            <a:r>
              <a:rPr lang="en-US"/>
              <a:t>alkalosis</a:t>
            </a:r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2E8376-3FB0-8D62-00C4-27BB01DB9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7E13A-F1A0-48A9-92B5-1A0E6643D42E}" type="datetime1">
              <a:t>6/13/2026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669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FB66EE-2A04-888B-3456-C80D91125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29F77-A9C4-5996-641A-B8A0A0244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</a:t>
            </a:r>
            <a:r>
              <a:rPr lang="en-US"/>
              <a:t>study 5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350FF-0185-E396-4745-ACBB24E37E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PH –  7.28</a:t>
            </a:r>
          </a:p>
          <a:p>
            <a:r>
              <a:rPr lang="en-US"/>
              <a:t>Paco</a:t>
            </a:r>
            <a:r>
              <a:rPr lang="en-US" baseline="-25000"/>
              <a:t>2 </a:t>
            </a:r>
            <a:r>
              <a:rPr lang="en-US"/>
              <a:t>- 30</a:t>
            </a:r>
          </a:p>
          <a:p>
            <a:r>
              <a:rPr lang="en-US"/>
              <a:t>HCO</a:t>
            </a:r>
            <a:r>
              <a:rPr lang="en-US" baseline="-25000"/>
              <a:t>3</a:t>
            </a:r>
            <a:r>
              <a:rPr lang="en-US" baseline="30000"/>
              <a:t>- </a:t>
            </a:r>
            <a:r>
              <a:rPr lang="en-US"/>
              <a:t>- 10</a:t>
            </a:r>
          </a:p>
          <a:p>
            <a:r>
              <a:rPr lang="en-US"/>
              <a:t>Partially compensated metabolic acidosis</a:t>
            </a:r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2837F7-9F16-0A86-BA50-149193421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7E13A-F1A0-48A9-92B5-1A0E6643D42E}" type="datetime1">
              <a:t>6/13/2026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388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14D7F-3C09-FE71-9AB8-615DE3084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438DB-62FA-87F3-1356-73F3863FE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</a:t>
            </a:r>
            <a:r>
              <a:rPr lang="en-US"/>
              <a:t>study 6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E7B1F7-4D87-008A-FC18-A79D2E1320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PH –  7.10</a:t>
            </a:r>
          </a:p>
          <a:p>
            <a:r>
              <a:rPr lang="en-US"/>
              <a:t>Paco</a:t>
            </a:r>
            <a:r>
              <a:rPr lang="en-US" baseline="-25000"/>
              <a:t>2 </a:t>
            </a:r>
            <a:r>
              <a:rPr lang="en-US"/>
              <a:t>- 60</a:t>
            </a:r>
          </a:p>
          <a:p>
            <a:r>
              <a:rPr lang="en-US"/>
              <a:t>HCO</a:t>
            </a:r>
            <a:r>
              <a:rPr lang="en-US" baseline="-25000"/>
              <a:t>3</a:t>
            </a:r>
            <a:r>
              <a:rPr lang="en-US" baseline="30000"/>
              <a:t>- </a:t>
            </a:r>
            <a:r>
              <a:rPr lang="en-US"/>
              <a:t>- 14</a:t>
            </a:r>
          </a:p>
          <a:p>
            <a:r>
              <a:rPr lang="en-US"/>
              <a:t>Mixed respiratory acidosis and metabolic acidosis</a:t>
            </a:r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754937-C724-D464-9B49-306D8541B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7E13A-F1A0-48A9-92B5-1A0E6643D42E}" type="datetime1">
              <a:t>6/13/2026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923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A7743-7DD6-A936-A553-4C0B8D371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B084F-2133-10DD-E13D-C04E35130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</a:t>
            </a:r>
            <a:r>
              <a:rPr lang="en-US"/>
              <a:t>study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955223-79DF-D542-366E-3B1C2B9EB8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PH –  7.55</a:t>
            </a:r>
          </a:p>
          <a:p>
            <a:r>
              <a:rPr lang="en-US"/>
              <a:t>Paco</a:t>
            </a:r>
            <a:r>
              <a:rPr lang="en-US" baseline="-25000"/>
              <a:t>2 </a:t>
            </a:r>
            <a:r>
              <a:rPr lang="en-US"/>
              <a:t>- 30</a:t>
            </a:r>
          </a:p>
          <a:p>
            <a:r>
              <a:rPr lang="en-US"/>
              <a:t>HCO</a:t>
            </a:r>
            <a:r>
              <a:rPr lang="en-US" baseline="-25000"/>
              <a:t>3</a:t>
            </a:r>
            <a:r>
              <a:rPr lang="en-US" baseline="30000"/>
              <a:t>- </a:t>
            </a:r>
            <a:r>
              <a:rPr lang="en-US"/>
              <a:t>- 34</a:t>
            </a:r>
          </a:p>
          <a:p>
            <a:r>
              <a:rPr lang="en-US"/>
              <a:t>Mixed respiratory alkalosis and metabolic alkalosis</a:t>
            </a:r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1F470A-9540-1759-CF49-FCD05961F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7E13A-F1A0-48A9-92B5-1A0E6643D42E}" type="datetime1">
              <a:t>6/13/2026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302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B4654-D237-1AF9-AF13-9485DDBF5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Importance for physios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835EB-7F90-7130-8433-4440B5CB4E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Acute hypercapnia – shows acute respiratory failure/ </a:t>
            </a:r>
            <a:r>
              <a:rPr lang="en-US"/>
              <a:t>severe respiratory muscle</a:t>
            </a:r>
            <a:r>
              <a:rPr lang="en-US" dirty="0"/>
              <a:t> fatigue</a:t>
            </a:r>
          </a:p>
          <a:p>
            <a:r>
              <a:rPr lang="en-US"/>
              <a:t>Chronic hypercapnia with normal pH</a:t>
            </a:r>
          </a:p>
          <a:p>
            <a:r>
              <a:rPr lang="en-US"/>
              <a:t>Shift of oxygen dissociation curve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C9001-DE5F-6077-1159-3A76FD812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7C2B6-25C5-4590-8A5C-FEFF09725F10}" type="datetime1">
              <a:t>6/13/2026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854298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ccentBoxVTI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AccentBoxVTI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F4FE582F-5DDE-4E50-A331-B77FB79D7361}" vid="{42624B42-66F4-4B9A-A3DB-EB561F16279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AccentBoxVTI</vt:lpstr>
      <vt:lpstr>ABG Analysis</vt:lpstr>
      <vt:lpstr>Findings</vt:lpstr>
      <vt:lpstr>Arterial blood / venous blood</vt:lpstr>
      <vt:lpstr>Sampling</vt:lpstr>
      <vt:lpstr>Normal values</vt:lpstr>
      <vt:lpstr>Pao2</vt:lpstr>
      <vt:lpstr>Clinical significance</vt:lpstr>
      <vt:lpstr>Causes of hypoxemia</vt:lpstr>
      <vt:lpstr>Oxygen Saturation (Sao2)</vt:lpstr>
      <vt:lpstr>Oxygen dissociation curve</vt:lpstr>
      <vt:lpstr>Factors affecting the curve</vt:lpstr>
      <vt:lpstr>Cao2</vt:lpstr>
      <vt:lpstr>Partial pressure of oxygen in mixed venous blood</vt:lpstr>
      <vt:lpstr>PowerPoint Presentation</vt:lpstr>
      <vt:lpstr>Acid-base balance</vt:lpstr>
      <vt:lpstr>pH</vt:lpstr>
      <vt:lpstr>PowerPoint Presentation</vt:lpstr>
      <vt:lpstr>Partial pressure of arterial carbon dioxide (Paco2)</vt:lpstr>
      <vt:lpstr>PowerPoint Presentation</vt:lpstr>
      <vt:lpstr>Arterial blood bicarbonate (HCO-3)</vt:lpstr>
      <vt:lpstr>Acid-base disorders</vt:lpstr>
      <vt:lpstr>Respiratory acidosis</vt:lpstr>
      <vt:lpstr>PowerPoint Presentation</vt:lpstr>
      <vt:lpstr>Respiratory alkalosis</vt:lpstr>
      <vt:lpstr>PowerPoint Presentation</vt:lpstr>
      <vt:lpstr>Metabolic acidosis</vt:lpstr>
      <vt:lpstr>PowerPoint Presentation</vt:lpstr>
      <vt:lpstr>PowerPoint Presentation</vt:lpstr>
      <vt:lpstr>Metabolic alkalosis</vt:lpstr>
      <vt:lpstr>PowerPoint Presentation</vt:lpstr>
      <vt:lpstr>Mixed acid base disorders</vt:lpstr>
      <vt:lpstr>Acid base assessment</vt:lpstr>
      <vt:lpstr>Case studies</vt:lpstr>
      <vt:lpstr>Case study 1</vt:lpstr>
      <vt:lpstr>Case study 2</vt:lpstr>
      <vt:lpstr>Case study 3 </vt:lpstr>
      <vt:lpstr>Case study 4 </vt:lpstr>
      <vt:lpstr>Case study 5 </vt:lpstr>
      <vt:lpstr>Case study 6 </vt:lpstr>
      <vt:lpstr>Case study 7</vt:lpstr>
      <vt:lpstr>Importance for physios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 </cp:lastModifiedBy>
  <cp:revision>1088</cp:revision>
  <dcterms:created xsi:type="dcterms:W3CDTF">2013-07-15T20:26:40Z</dcterms:created>
  <dcterms:modified xsi:type="dcterms:W3CDTF">2026-06-13T08:50:27Z</dcterms:modified>
</cp:coreProperties>
</file>