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99" r:id="rId6"/>
    <p:sldId id="260" r:id="rId7"/>
    <p:sldId id="261" r:id="rId8"/>
    <p:sldId id="262" r:id="rId9"/>
    <p:sldId id="263" r:id="rId10"/>
    <p:sldId id="264" r:id="rId11"/>
    <p:sldId id="265" r:id="rId12"/>
    <p:sldId id="334" r:id="rId13"/>
    <p:sldId id="267" r:id="rId14"/>
    <p:sldId id="266" r:id="rId15"/>
    <p:sldId id="268" r:id="rId16"/>
    <p:sldId id="269" r:id="rId17"/>
    <p:sldId id="270" r:id="rId18"/>
    <p:sldId id="271" r:id="rId19"/>
    <p:sldId id="300" r:id="rId20"/>
    <p:sldId id="272" r:id="rId21"/>
    <p:sldId id="301" r:id="rId22"/>
    <p:sldId id="273" r:id="rId23"/>
    <p:sldId id="332" r:id="rId24"/>
    <p:sldId id="274" r:id="rId25"/>
    <p:sldId id="275" r:id="rId26"/>
    <p:sldId id="303" r:id="rId27"/>
    <p:sldId id="304" r:id="rId28"/>
    <p:sldId id="305" r:id="rId29"/>
    <p:sldId id="306" r:id="rId30"/>
    <p:sldId id="276" r:id="rId31"/>
    <p:sldId id="281" r:id="rId32"/>
    <p:sldId id="302" r:id="rId33"/>
    <p:sldId id="282" r:id="rId34"/>
    <p:sldId id="284" r:id="rId35"/>
    <p:sldId id="285" r:id="rId36"/>
    <p:sldId id="287" r:id="rId37"/>
    <p:sldId id="288" r:id="rId38"/>
    <p:sldId id="289" r:id="rId39"/>
    <p:sldId id="308" r:id="rId40"/>
    <p:sldId id="290" r:id="rId41"/>
    <p:sldId id="291" r:id="rId42"/>
    <p:sldId id="307" r:id="rId43"/>
    <p:sldId id="309" r:id="rId44"/>
    <p:sldId id="310" r:id="rId45"/>
    <p:sldId id="296" r:id="rId46"/>
    <p:sldId id="297" r:id="rId47"/>
    <p:sldId id="311" r:id="rId48"/>
    <p:sldId id="312" r:id="rId49"/>
    <p:sldId id="314" r:id="rId50"/>
    <p:sldId id="315" r:id="rId51"/>
    <p:sldId id="316" r:id="rId52"/>
    <p:sldId id="317" r:id="rId53"/>
    <p:sldId id="318" r:id="rId54"/>
    <p:sldId id="319" r:id="rId55"/>
    <p:sldId id="320" r:id="rId56"/>
    <p:sldId id="324" r:id="rId57"/>
    <p:sldId id="321" r:id="rId58"/>
    <p:sldId id="322" r:id="rId59"/>
    <p:sldId id="333" r:id="rId60"/>
    <p:sldId id="323" r:id="rId61"/>
    <p:sldId id="325" r:id="rId62"/>
    <p:sldId id="326" r:id="rId63"/>
    <p:sldId id="327" r:id="rId64"/>
    <p:sldId id="331" r:id="rId65"/>
    <p:sldId id="328" r:id="rId66"/>
    <p:sldId id="329" r:id="rId67"/>
    <p:sldId id="330" r:id="rId6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32" autoAdjust="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190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Knee Joint Complex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E7B15B-0C6F-4E52-2FB2-A2E72D913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776" y="1467589"/>
            <a:ext cx="7703750" cy="52107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DF740F-8A5C-BCA3-894A-380E40D42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691"/>
            <a:ext cx="9144000" cy="66526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C43946B-11BD-B196-18FF-1AF9DD996C7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66" t="52224" r="81944" b="40612"/>
          <a:stretch>
            <a:fillRect/>
          </a:stretch>
        </p:blipFill>
        <p:spPr>
          <a:xfrm>
            <a:off x="7874000" y="635996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3992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1A4E7A-5BD7-7E37-96EB-8C32B92A1D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754079" y="6399211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5FB6BF-5FD1-3A16-AD44-CBDF364A70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769069" y="6399211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ECE4EF-4E55-3CC8-2519-40374FC0CA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709109" y="635634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4E00F-5D82-D268-F245-6FFC1E58B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1420"/>
            <a:ext cx="8229600" cy="1143000"/>
          </a:xfrm>
        </p:spPr>
        <p:txBody>
          <a:bodyPr/>
          <a:lstStyle/>
          <a:p>
            <a:r>
              <a:rPr lang="en-US" dirty="0"/>
              <a:t>Popliteal Fossa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FFF4C9-386A-31AF-C356-C5DD24F1EC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6626" y="1741195"/>
            <a:ext cx="5117374" cy="49366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30BC8C-8630-9BD1-7C46-4EA1867835C2}"/>
              </a:ext>
            </a:extLst>
          </p:cNvPr>
          <p:cNvSpPr txBox="1"/>
          <p:nvPr/>
        </p:nvSpPr>
        <p:spPr>
          <a:xfrm>
            <a:off x="172077" y="1981258"/>
            <a:ext cx="356992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SAVNB (Serve And Volley Next Ball)to remember the popliteal fossa anatomy medial-to-lateral in arrangement.</a:t>
            </a: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Semimembranosus, Artery, Vein, Nerve, Biceps femoris</a:t>
            </a: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63FDCB-A795-EE5D-8564-7461B6096C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33925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48C1C9-42F7-CE7F-DAA3-5C955A51F1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FC999A5-CC5F-9AF0-28BA-48785829F3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598999-8B7E-4CBB-2285-5BC72F1605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35B93BC-7E36-1214-2618-A1F5AE552B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11F5E3D-19B4-D05D-A06F-366A9C58CD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9AEAD85-10A4-5462-8885-538253C412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51515" y="6399211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EBB111-2146-6452-28D5-0D6F6307D020}"/>
              </a:ext>
            </a:extLst>
          </p:cNvPr>
          <p:cNvSpPr txBox="1"/>
          <p:nvPr/>
        </p:nvSpPr>
        <p:spPr>
          <a:xfrm>
            <a:off x="457199" y="370290"/>
            <a:ext cx="714281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Knee capsule is weak anteriorly, strong posteriorly, fused with MCL, and contains intracapsular-</a:t>
            </a:r>
            <a:r>
              <a:rPr lang="en-US" sz="2400" dirty="0" err="1"/>
              <a:t>extrasynovial</a:t>
            </a:r>
            <a:r>
              <a:rPr lang="en-US" sz="2400" dirty="0"/>
              <a:t> cruciate ligaments.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AEEED1-C1A3-2557-F78C-0B96E680FAED}"/>
              </a:ext>
            </a:extLst>
          </p:cNvPr>
          <p:cNvSpPr txBox="1"/>
          <p:nvPr/>
        </p:nvSpPr>
        <p:spPr>
          <a:xfrm>
            <a:off x="831955" y="2401775"/>
            <a:ext cx="4572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CAPSULE = MAPS</a:t>
            </a:r>
            <a:endParaRPr lang="en-US" dirty="0"/>
          </a:p>
          <a:p>
            <a:r>
              <a:rPr lang="en-US" b="1" dirty="0"/>
              <a:t>M</a:t>
            </a:r>
            <a:r>
              <a:rPr lang="en-US" dirty="0"/>
              <a:t> → MCL fused and attached with meniscus</a:t>
            </a:r>
          </a:p>
          <a:p>
            <a:r>
              <a:rPr lang="en-US" b="1" dirty="0"/>
              <a:t>A</a:t>
            </a:r>
            <a:r>
              <a:rPr lang="en-US" dirty="0"/>
              <a:t> → ACL intracapsular, </a:t>
            </a:r>
            <a:r>
              <a:rPr lang="en-US" dirty="0" err="1"/>
              <a:t>extrasynovial</a:t>
            </a:r>
            <a:r>
              <a:rPr lang="en-US" dirty="0"/>
              <a:t> </a:t>
            </a:r>
          </a:p>
          <a:p>
            <a:r>
              <a:rPr lang="en-US" b="1" dirty="0"/>
              <a:t>P</a:t>
            </a:r>
            <a:r>
              <a:rPr lang="en-US" dirty="0"/>
              <a:t> → PCL intracapsular, </a:t>
            </a:r>
            <a:r>
              <a:rPr lang="en-US" dirty="0" err="1"/>
              <a:t>extrasynovial</a:t>
            </a:r>
            <a:r>
              <a:rPr lang="en-US" dirty="0"/>
              <a:t> </a:t>
            </a:r>
          </a:p>
          <a:p>
            <a:r>
              <a:rPr lang="en-US" b="1" dirty="0"/>
              <a:t>S</a:t>
            </a:r>
            <a:r>
              <a:rPr lang="en-US" dirty="0"/>
              <a:t> → Strong posteriorly, weak anteriorly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DC538A-D671-B233-D431-6052906D6B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7769069" y="6399211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45828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75A7E98-9251-ED5D-086F-DC86A7035B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51515" y="6399211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7654F6-384D-47F5-12CE-C10F79BF66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1606B3A-E5F1-A99E-70AE-158A6900DD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E787D6-4132-B7EA-D71A-39C0261568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902793F-B69D-721D-29E9-8C1EF0A4D2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5.jpg"/>
          <p:cNvPicPr>
            <a:picLocks noChangeAspect="1"/>
          </p:cNvPicPr>
          <p:nvPr/>
        </p:nvPicPr>
        <p:blipFill>
          <a:blip r:embed="rId2"/>
          <a:srcRect t="9836"/>
          <a:stretch>
            <a:fillRect/>
          </a:stretch>
        </p:blipFill>
        <p:spPr>
          <a:xfrm>
            <a:off x="0" y="0"/>
            <a:ext cx="9144000" cy="61834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4CD6BD-EE13-20B7-2541-40707E7C56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E570821-9E09-8A22-0EE5-5A1F02375923}"/>
              </a:ext>
            </a:extLst>
          </p:cNvPr>
          <p:cNvSpPr txBox="1"/>
          <p:nvPr/>
        </p:nvSpPr>
        <p:spPr>
          <a:xfrm>
            <a:off x="112426" y="72161"/>
            <a:ext cx="903157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ACL bundles: </a:t>
            </a:r>
          </a:p>
          <a:p>
            <a:r>
              <a:rPr lang="en-US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In flexion, the AM bundle tightens as the PL bundle becomes lax, while in extension the PL bundle tightens and the AM bundle relaxes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5E214A-A1F9-61E4-5C5F-40B9A7EBF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8043"/>
            <a:ext cx="9144000" cy="454273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B9B26A-7CEE-A90C-0858-D4BE6291C3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86856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C9F80F6-B980-EDA4-22EC-F1C0A9E4FD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4ECB1F9-6608-7B78-65C9-CF4C0188232C}"/>
              </a:ext>
            </a:extLst>
          </p:cNvPr>
          <p:cNvSpPr txBox="1"/>
          <p:nvPr/>
        </p:nvSpPr>
        <p:spPr>
          <a:xfrm>
            <a:off x="179881" y="464695"/>
            <a:ext cx="8829207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Insertions on the posterior aspect of the proximal tibia and the lateral</a:t>
            </a:r>
          </a:p>
          <a:p>
            <a:r>
              <a:rPr lang="en-US" sz="3200" dirty="0"/>
              <a:t>aspect of the medial femoral condyle-</a:t>
            </a:r>
          </a:p>
          <a:p>
            <a:r>
              <a:rPr lang="en-US" sz="3200" dirty="0"/>
              <a:t>PCL secondary restrain to:</a:t>
            </a:r>
          </a:p>
          <a:p>
            <a:r>
              <a:rPr lang="en-US" sz="3200" dirty="0"/>
              <a:t>1. anterior translation</a:t>
            </a:r>
          </a:p>
          <a:p>
            <a:r>
              <a:rPr lang="en-US" sz="3200" dirty="0"/>
              <a:t>2. posterior translation</a:t>
            </a:r>
          </a:p>
          <a:p>
            <a:r>
              <a:rPr lang="en-US" sz="3200" dirty="0"/>
              <a:t>3. external rotation</a:t>
            </a:r>
          </a:p>
          <a:p>
            <a:r>
              <a:rPr lang="en-US" sz="3200" dirty="0"/>
              <a:t>4. internal rotation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B7B5D5-122C-3179-D1D6-D9E25DBC7F2E}"/>
              </a:ext>
            </a:extLst>
          </p:cNvPr>
          <p:cNvSpPr txBox="1"/>
          <p:nvPr/>
        </p:nvSpPr>
        <p:spPr>
          <a:xfrm>
            <a:off x="326570" y="5473478"/>
            <a:ext cx="82459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Mneumonic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LAMP lateral condyle to ACL and Medial condyle to PCL</a:t>
            </a:r>
            <a:endParaRPr lang="en-US" sz="24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00C9FF5-4FA4-2465-14C8-9297569800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148215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5833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7285328-FE82-6C9E-0349-710F96ED6B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769069" y="6399211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3CA7D3-B255-F216-70E3-E498D8DBA9FD}"/>
              </a:ext>
            </a:extLst>
          </p:cNvPr>
          <p:cNvSpPr txBox="1"/>
          <p:nvPr/>
        </p:nvSpPr>
        <p:spPr>
          <a:xfrm>
            <a:off x="141890" y="139713"/>
            <a:ext cx="457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3. Which portion of the meniscus is most vascular?</a:t>
            </a:r>
            <a:b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A. Inner third</a:t>
            </a:r>
            <a:b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B. Middle third</a:t>
            </a:r>
            <a:b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C. Outer third</a:t>
            </a:r>
            <a:b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D. Entire meniscus equally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EDBF83-1D8D-F831-5CCA-D28225B69902}"/>
              </a:ext>
            </a:extLst>
          </p:cNvPr>
          <p:cNvSpPr txBox="1"/>
          <p:nvPr/>
        </p:nvSpPr>
        <p:spPr>
          <a:xfrm>
            <a:off x="141890" y="2063106"/>
            <a:ext cx="443011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4. The close-packed position of the tibiofemoral joint is:</a:t>
            </a:r>
            <a:b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A. 25° flexion</a:t>
            </a:r>
            <a:b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B. 90° flexion</a:t>
            </a:r>
            <a:b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C. Full extension with tibial external rotation</a:t>
            </a:r>
            <a:b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D. 45° flexion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5D6561-4E5E-B1C7-3305-4F66B471E2A2}"/>
              </a:ext>
            </a:extLst>
          </p:cNvPr>
          <p:cNvSpPr txBox="1"/>
          <p:nvPr/>
        </p:nvSpPr>
        <p:spPr>
          <a:xfrm>
            <a:off x="141890" y="4012434"/>
            <a:ext cx="431975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5. Which muscle is the most important dynamic stabilizer preventing lateral patellar tracking?</a:t>
            </a:r>
            <a:b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A. Rectus femoris</a:t>
            </a:r>
            <a:b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B. Vastus lateralis</a:t>
            </a:r>
            <a:b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C. Vastus medialis obliquus</a:t>
            </a:r>
            <a:b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D. Sartorius</a:t>
            </a:r>
            <a:b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0E9922-219E-CF8F-EA71-98311E2E3245}"/>
              </a:ext>
            </a:extLst>
          </p:cNvPr>
          <p:cNvSpPr txBox="1"/>
          <p:nvPr/>
        </p:nvSpPr>
        <p:spPr>
          <a:xfrm>
            <a:off x="4572000" y="139713"/>
            <a:ext cx="4572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6. A patient complains of pain while descending stairs and prolonged sitting. Most likely diagnosis?</a:t>
            </a:r>
          </a:p>
          <a:p>
            <a:pPr>
              <a:buNone/>
            </a:pPr>
            <a:r>
              <a:rPr lang="en-US" dirty="0"/>
              <a:t>A. ACL tear</a:t>
            </a:r>
            <a:br>
              <a:rPr lang="en-US" dirty="0"/>
            </a:br>
            <a:r>
              <a:rPr lang="en-US" dirty="0"/>
              <a:t>B. Patellofemoral Pain Syndrome</a:t>
            </a:r>
            <a:br>
              <a:rPr lang="en-US" dirty="0"/>
            </a:br>
            <a:r>
              <a:rPr lang="en-US" dirty="0"/>
              <a:t>C. Baker's cyst</a:t>
            </a:r>
            <a:br>
              <a:rPr lang="en-US" dirty="0"/>
            </a:br>
            <a:r>
              <a:rPr lang="en-US" dirty="0"/>
              <a:t>D. PCL injury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F82977-C36B-35CA-2BE9-67C4893AF04F}"/>
              </a:ext>
            </a:extLst>
          </p:cNvPr>
          <p:cNvSpPr txBox="1"/>
          <p:nvPr/>
        </p:nvSpPr>
        <p:spPr>
          <a:xfrm>
            <a:off x="4465583" y="2206453"/>
            <a:ext cx="478483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7. Which muscle contributes to dynamic control of frontal-plane knee stability?</a:t>
            </a:r>
          </a:p>
          <a:p>
            <a:pPr>
              <a:buNone/>
            </a:pPr>
            <a:r>
              <a:rPr lang="en-US" dirty="0"/>
              <a:t>A. Gluteus </a:t>
            </a:r>
            <a:r>
              <a:rPr lang="en-US" dirty="0" err="1"/>
              <a:t>medius</a:t>
            </a:r>
            <a:br>
              <a:rPr lang="en-US" dirty="0"/>
            </a:br>
            <a:r>
              <a:rPr lang="en-US" dirty="0"/>
              <a:t>B. Tibialis anterior</a:t>
            </a:r>
            <a:br>
              <a:rPr lang="en-US" dirty="0"/>
            </a:br>
            <a:r>
              <a:rPr lang="en-US" dirty="0"/>
              <a:t>C. Soleus</a:t>
            </a:r>
            <a:br>
              <a:rPr lang="en-US" dirty="0"/>
            </a:br>
            <a:r>
              <a:rPr lang="en-US" dirty="0"/>
              <a:t>D. Rectus abdominis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BFEB2E-FBB2-B3EB-2246-3419A4A68535}"/>
              </a:ext>
            </a:extLst>
          </p:cNvPr>
          <p:cNvSpPr txBox="1"/>
          <p:nvPr/>
        </p:nvSpPr>
        <p:spPr>
          <a:xfrm>
            <a:off x="4461641" y="3960779"/>
            <a:ext cx="484001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8. The patellofemoral contact area:</a:t>
            </a:r>
          </a:p>
          <a:p>
            <a:pPr>
              <a:buNone/>
            </a:pPr>
            <a:r>
              <a:rPr lang="en-US" dirty="0"/>
              <a:t>A. Decreases with flexion</a:t>
            </a:r>
            <a:br>
              <a:rPr lang="en-US" dirty="0"/>
            </a:br>
            <a:r>
              <a:rPr lang="en-US" dirty="0"/>
              <a:t>B. Remains constant</a:t>
            </a:r>
            <a:br>
              <a:rPr lang="en-US" dirty="0"/>
            </a:br>
            <a:r>
              <a:rPr lang="en-US" dirty="0"/>
              <a:t>C. Increases with flexion</a:t>
            </a:r>
            <a:br>
              <a:rPr lang="en-US" dirty="0"/>
            </a:br>
            <a:r>
              <a:rPr lang="en-US" dirty="0"/>
              <a:t>D. Disappears after 90°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F10877B-5590-CF10-9CF9-64908749DAF4}"/>
              </a:ext>
            </a:extLst>
          </p:cNvPr>
          <p:cNvSpPr txBox="1"/>
          <p:nvPr/>
        </p:nvSpPr>
        <p:spPr>
          <a:xfrm>
            <a:off x="4347664" y="5582094"/>
            <a:ext cx="465444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9. Excessive foot pronation commonly contributes to:</a:t>
            </a:r>
          </a:p>
          <a:p>
            <a:r>
              <a:rPr lang="en-US" dirty="0"/>
              <a:t> A. Genu varum B. Dynamic valgus C. Genu recurvatum D. Fixed flexion deformity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81D88FD-89E6-272B-EF7D-95209C1661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0" y="6505940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910311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D34955F-F7F1-FE32-6E37-D96C54A07E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045E8A-AAFA-1982-4A1F-2D39B7FE68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73B19-3629-E799-BBCD-C957D1EF3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                                        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64E03A-EBE2-D5C1-325B-1EAA35F83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088" y="996043"/>
            <a:ext cx="5208984" cy="4000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D052BA-53FF-B309-4A08-8A84B854DB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288373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98CE97-6A2C-2649-86FB-993628F4A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79" y="798285"/>
            <a:ext cx="8612564" cy="485049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F08893E-CDD5-DD6E-EA30-026BE4E005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647752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841DE5-55F5-DD5F-B451-19F3951BC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85" y="293913"/>
            <a:ext cx="8559801" cy="597625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2540330-630F-0178-42D6-59746E55AF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601490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E0E17A-323C-CCBF-626A-697E639B2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714" y="1159328"/>
            <a:ext cx="7184571" cy="453934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F9B14C5-7727-6BE9-30C5-191E3827C9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440288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0F5FC5-4F33-EE6D-5F63-A1FA144FCE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7305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E09ED0-F9C5-46E6-CDEA-3E626727BB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399211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FB5A156-C448-1A4A-E7E8-44C03C72A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057" y="1"/>
            <a:ext cx="9186897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2ECE9D3-5CAD-97FC-756A-7ECBB0EE45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63840" y="635634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961449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D2CC5D-669E-4BD1-4B27-3C4CA3F556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2555807-F6DB-C520-AB5E-546DAC8623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769068" y="6399211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998729-1ED7-3788-084A-E25E576F76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1F97A9-0FA8-2E89-8ACC-AD1AA22BB0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EAFBFC-0F98-2476-8A48-727B716CB4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BB099A2-2B5C-7E41-E9FC-7173013C90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56B6D-90CB-C9B9-57C1-461315339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68B1B6-ABFC-5462-46CF-938B4AF60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30F27B-50FF-D1E7-C1B8-D8D99FCB1A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694118" y="6399211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380959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B81048E-BD42-60BA-EAF5-7288F1E7DA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709108" y="6399211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B9363E1-D890-AC22-3745-2F226AA022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926039-0084-4CCE-35A8-342CDCBC7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6DB1CC2-140D-BA4A-E916-641167AD62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214911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1DEEB-6C9B-4B20-66B3-B1E8955DD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E0A1A2-201A-2F52-174E-1B9855632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48830E4-9689-DE58-0E87-4798901666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206507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8BCE8-EB40-EC44-4BE2-89F404A8F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8554B9-4779-0438-D9D1-EF882F54C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D6DF06-7D90-3936-9578-9381B6B294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109692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F6EA5F-0B3A-AA69-9DFA-02177905E9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E077D4-F382-70BC-B7CC-EB4A91CB0C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8718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CB740-98B1-0BF4-ECA5-4E2B8FAC3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Acute Knee Injuries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2AE8EE-48E2-D256-8B6E-E81BF9F7213C}"/>
              </a:ext>
            </a:extLst>
          </p:cNvPr>
          <p:cNvSpPr txBox="1"/>
          <p:nvPr/>
        </p:nvSpPr>
        <p:spPr>
          <a:xfrm>
            <a:off x="1159329" y="2012993"/>
            <a:ext cx="64008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LIGAMENT INJURIES</a:t>
            </a:r>
          </a:p>
          <a:p>
            <a:r>
              <a:rPr lang="en-US" dirty="0"/>
              <a:t>ACL</a:t>
            </a:r>
          </a:p>
          <a:p>
            <a:r>
              <a:rPr lang="en-US" dirty="0"/>
              <a:t>PCL</a:t>
            </a:r>
          </a:p>
          <a:p>
            <a:r>
              <a:rPr lang="en-US" dirty="0"/>
              <a:t>MCL</a:t>
            </a:r>
          </a:p>
          <a:p>
            <a:r>
              <a:rPr lang="en-US" dirty="0"/>
              <a:t>LCL</a:t>
            </a:r>
          </a:p>
          <a:p>
            <a:r>
              <a:rPr lang="en-US" dirty="0"/>
              <a:t>MENISCAL INJURIES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3BB0F0-8989-5AA9-9BF2-132D0406AF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35844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7632849-4365-1BA2-5038-82FE977CD308}"/>
              </a:ext>
            </a:extLst>
          </p:cNvPr>
          <p:cNvSpPr txBox="1"/>
          <p:nvPr/>
        </p:nvSpPr>
        <p:spPr>
          <a:xfrm>
            <a:off x="0" y="228600"/>
            <a:ext cx="8964386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0" i="0" u="none" strike="noStrike" baseline="0" dirty="0">
                <a:solidFill>
                  <a:srgbClr val="5B9BD4"/>
                </a:solidFill>
                <a:latin typeface="Calibri" panose="020F0502020204030204" pitchFamily="34" charset="0"/>
              </a:rPr>
              <a:t>ACL TEAR</a:t>
            </a:r>
          </a:p>
          <a:p>
            <a:endParaRPr lang="en-US" sz="3600" b="0" i="0" u="none" strike="noStrike" baseline="0" dirty="0">
              <a:solidFill>
                <a:srgbClr val="5B9BD4"/>
              </a:solidFill>
              <a:latin typeface="Calibri" panose="020F0502020204030204" pitchFamily="34" charset="0"/>
            </a:endParaRP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the tibia may rotate under the femur in an anterolateral direction, such as when a sportsperson attempts to land from a jump, pivot, or stop suddenly, in absence of which ligament: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1-pcltear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2-LCL tear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3-ACL tear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4-ACL, MCL tear</a:t>
            </a:r>
          </a:p>
          <a:p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The degree and time of onset of swelling can reflect either intra-articular or extra-articular injury and, thus, provide an important clue to the injured structure .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lntra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-articular swelling (e.g. hemarthrosis) is usually voluminous (obvious) and develops within one or two hours of the injury.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1F8E7A-4686-935B-DD72-08E5C366C4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21141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03E5EE6-DC3F-1B47-4683-03CC2E9B29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531444"/>
              </p:ext>
            </p:extLst>
          </p:nvPr>
        </p:nvGraphicFramePr>
        <p:xfrm>
          <a:off x="457200" y="1184223"/>
          <a:ext cx="8229600" cy="4931764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32353204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9883093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10357200"/>
                    </a:ext>
                  </a:extLst>
                </a:gridCol>
              </a:tblGrid>
              <a:tr h="5636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Graft Type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Advantages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Disadvantages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0231127"/>
                  </a:ext>
                </a:extLst>
              </a:tr>
              <a:tr h="9863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BPTB (Bone-Patellar Tendon-Bone)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Strong fixation, rapid bone healing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Anterior knee pain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7774856"/>
                  </a:ext>
                </a:extLst>
              </a:tr>
              <a:tr h="9863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Hamstring Tendon (Semitendinosus ± Gracilis)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Less anterior knee pain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Hamstring weakness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9802545"/>
                  </a:ext>
                </a:extLst>
              </a:tr>
              <a:tr h="9863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Quadriceps Tendon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Large graft size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Extensor mechanism discomfort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7584765"/>
                  </a:ext>
                </a:extLst>
              </a:tr>
              <a:tr h="14090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Allograft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No donor-site morbidity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Slower incorporation, higher failure in young athletes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6028087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B9C431F-4AF6-DC5F-C961-7D8F20910F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666812"/>
              </p:ext>
            </p:extLst>
          </p:nvPr>
        </p:nvGraphicFramePr>
        <p:xfrm>
          <a:off x="457200" y="1199213"/>
          <a:ext cx="7862341" cy="4946754"/>
        </p:xfrm>
        <a:graphic>
          <a:graphicData uri="http://schemas.openxmlformats.org/drawingml/2006/table">
            <a:tbl>
              <a:tblPr/>
              <a:tblGrid>
                <a:gridCol w="7862341">
                  <a:extLst>
                    <a:ext uri="{9D8B030D-6E8A-4147-A177-3AD203B41FA5}">
                      <a16:colId xmlns:a16="http://schemas.microsoft.com/office/drawing/2014/main" val="3521842927"/>
                    </a:ext>
                  </a:extLst>
                </a:gridCol>
              </a:tblGrid>
              <a:tr h="494675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028260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3B4645B-D97C-05EA-98ED-B82C1D965F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642894"/>
              </p:ext>
            </p:extLst>
          </p:nvPr>
        </p:nvGraphicFramePr>
        <p:xfrm>
          <a:off x="3222885" y="1199214"/>
          <a:ext cx="2638269" cy="4916774"/>
        </p:xfrm>
        <a:graphic>
          <a:graphicData uri="http://schemas.openxmlformats.org/drawingml/2006/table">
            <a:tbl>
              <a:tblPr/>
              <a:tblGrid>
                <a:gridCol w="2638269">
                  <a:extLst>
                    <a:ext uri="{9D8B030D-6E8A-4147-A177-3AD203B41FA5}">
                      <a16:colId xmlns:a16="http://schemas.microsoft.com/office/drawing/2014/main" val="686349863"/>
                    </a:ext>
                  </a:extLst>
                </a:gridCol>
              </a:tblGrid>
              <a:tr h="491677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079144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62596B2-54BE-99D1-1261-48B96113E772}"/>
              </a:ext>
            </a:extLst>
          </p:cNvPr>
          <p:cNvGraphicFramePr>
            <a:graphicFrameLocks noGrp="1"/>
          </p:cNvGraphicFramePr>
          <p:nvPr/>
        </p:nvGraphicFramePr>
        <p:xfrm>
          <a:off x="449705" y="1214203"/>
          <a:ext cx="7869836" cy="494676"/>
        </p:xfrm>
        <a:graphic>
          <a:graphicData uri="http://schemas.openxmlformats.org/drawingml/2006/table">
            <a:tbl>
              <a:tblPr/>
              <a:tblGrid>
                <a:gridCol w="7869836">
                  <a:extLst>
                    <a:ext uri="{9D8B030D-6E8A-4147-A177-3AD203B41FA5}">
                      <a16:colId xmlns:a16="http://schemas.microsoft.com/office/drawing/2014/main" val="4273968463"/>
                    </a:ext>
                  </a:extLst>
                </a:gridCol>
              </a:tblGrid>
              <a:tr h="49467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203761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50DC7674-4994-87C9-0419-2757CEFD5E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280664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2F09C2A-8A7D-A128-4A2B-D0C41CB89CC4}"/>
              </a:ext>
            </a:extLst>
          </p:cNvPr>
          <p:cNvSpPr txBox="1"/>
          <p:nvPr/>
        </p:nvSpPr>
        <p:spPr>
          <a:xfrm>
            <a:off x="97436" y="185909"/>
            <a:ext cx="89491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FEMALE PREDISPOSITION TO ACL INJURY</a:t>
            </a:r>
          </a:p>
          <a:p>
            <a:pPr>
              <a:buNone/>
            </a:pPr>
            <a:r>
              <a:rPr lang="en-US" b="1" dirty="0"/>
              <a:t>Epidemiology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Female athletes have a </a:t>
            </a:r>
            <a:r>
              <a:rPr lang="en-US" b="1" dirty="0"/>
              <a:t>2.4–9.7 times higher risk</a:t>
            </a:r>
            <a:r>
              <a:rPr lang="en-US" dirty="0"/>
              <a:t> of ACL injury compared with male athletes participating in similar sports.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A19C1C-A88F-5A37-2CD9-1AC55F54CEB1}"/>
              </a:ext>
            </a:extLst>
          </p:cNvPr>
          <p:cNvSpPr txBox="1"/>
          <p:nvPr/>
        </p:nvSpPr>
        <p:spPr>
          <a:xfrm>
            <a:off x="97436" y="1515854"/>
            <a:ext cx="904656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Intrinsic Risk Factors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Smaller intercondylar notch width</a:t>
            </a:r>
            <a:r>
              <a:rPr lang="en-US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Smaller ACL size</a:t>
            </a:r>
            <a:r>
              <a:rPr lang="en-US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Generalized joint and ligamentous laxity</a:t>
            </a:r>
            <a:r>
              <a:rPr lang="en-US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Hormonal influences</a:t>
            </a:r>
            <a:r>
              <a:rPr lang="en-US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Increased estrogen levels during the </a:t>
            </a:r>
            <a:r>
              <a:rPr lang="en-US" b="1" dirty="0"/>
              <a:t>ovulatory</a:t>
            </a:r>
            <a:r>
              <a:rPr lang="en-US" dirty="0"/>
              <a:t> and </a:t>
            </a:r>
            <a:r>
              <a:rPr lang="en-US" b="1" dirty="0"/>
              <a:t>luteal phases</a:t>
            </a:r>
            <a:r>
              <a:rPr lang="en-US" dirty="0"/>
              <a:t> of the menstrual cycle may increase ligament laxity and susceptibility to ACL injury.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4277CE-1871-74CE-5AB3-689B6902D478}"/>
              </a:ext>
            </a:extLst>
          </p:cNvPr>
          <p:cNvSpPr txBox="1"/>
          <p:nvPr/>
        </p:nvSpPr>
        <p:spPr>
          <a:xfrm>
            <a:off x="97436" y="3547179"/>
            <a:ext cx="894912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Extrinsic Risk Factors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Altered lower-limb kinematics</a:t>
            </a:r>
            <a:r>
              <a:rPr lang="en-US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Increased dynamic knee valgus during landing and cutting activities.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Abnormal kinetics</a:t>
            </a:r>
            <a:r>
              <a:rPr lang="en-US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Greater ground reaction forces and knee loading patterns.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Muscle strength deficits</a:t>
            </a:r>
            <a:r>
              <a:rPr lang="en-US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Especially reduced hamstring strength relative to quadriceps strength.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Decreased muscle endurance</a:t>
            </a:r>
            <a:r>
              <a:rPr lang="en-US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Fatigue may impair neuromuscular control.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Altered muscle activation patterns</a:t>
            </a:r>
            <a:r>
              <a:rPr lang="en-US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Delayed or insufficient hamstring activation, reducing dynamic ACL protection.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0E2969-7DA6-6FC7-CB85-DD9B9A5854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244690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22769D-D04E-ADD4-0163-F73ED15AD9D5}"/>
              </a:ext>
            </a:extLst>
          </p:cNvPr>
          <p:cNvSpPr txBox="1"/>
          <p:nvPr/>
        </p:nvSpPr>
        <p:spPr>
          <a:xfrm>
            <a:off x="122464" y="1152394"/>
            <a:ext cx="889907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females perform these tasks (e.g., landing) with increased dynamic knee valgus from femoral internal rotation, femoral adduction, and tibial external rotation</a:t>
            </a:r>
          </a:p>
          <a:p>
            <a:r>
              <a:rPr lang="en-US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Females utilize greater quadriceps activation relative to the hamstrings. </a:t>
            </a:r>
          </a:p>
          <a:p>
            <a:r>
              <a:rPr lang="en-US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hip musculature weakness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451AC0-4936-AFDA-B29C-F4BF38789C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7834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3A0A824-9BA9-4CC1-7D17-DC61D11D81C6}"/>
              </a:ext>
            </a:extLst>
          </p:cNvPr>
          <p:cNvSpPr txBox="1"/>
          <p:nvPr/>
        </p:nvSpPr>
        <p:spPr>
          <a:xfrm>
            <a:off x="440872" y="197346"/>
            <a:ext cx="8703128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ACLR REHAB</a:t>
            </a:r>
          </a:p>
          <a:p>
            <a:r>
              <a:rPr lang="en-US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OKC V/S CKC</a:t>
            </a:r>
          </a:p>
          <a:p>
            <a:endParaRPr lang="en-US" sz="2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2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2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2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2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2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Perturbation training involves applying potentially destabilizing forces to the injured knee to enhance the neuromuscular awareness, neuromuscular response, and dynamic stability of the knee to stabilize the joint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5C4129-A784-5840-4B7F-5EFB018BC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921" y="1325080"/>
            <a:ext cx="8426249" cy="359228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001D34E-6344-D97A-C592-B7C1EB697B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407672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EB328AE-09A4-CDD2-2278-DD1678F052F3}"/>
              </a:ext>
            </a:extLst>
          </p:cNvPr>
          <p:cNvSpPr txBox="1"/>
          <p:nvPr/>
        </p:nvSpPr>
        <p:spPr>
          <a:xfrm>
            <a:off x="636814" y="809390"/>
            <a:ext cx="78867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CKC exercises are preferred in the early phase after ACL reconstruction.</a:t>
            </a: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 </a:t>
            </a:r>
            <a:r>
              <a:rPr lang="en-US" sz="3200" b="1" dirty="0"/>
              <a:t>OKC knee extension between 40°–0° produces maximum anterior tibial translation and ACL graft strain.</a:t>
            </a: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 Modern ACL rehab uses a </a:t>
            </a:r>
            <a:r>
              <a:rPr lang="en-US" sz="3200" b="1" dirty="0"/>
              <a:t>combination of CKC + OKC</a:t>
            </a:r>
            <a:r>
              <a:rPr lang="en-US" sz="3200" dirty="0"/>
              <a:t> rather than CKC alone.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A28F3E-D1E0-1B54-029C-8293CEB3AF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459016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8F6AD45-A45E-6885-FA95-8C3CDC903B16}"/>
              </a:ext>
            </a:extLst>
          </p:cNvPr>
          <p:cNvSpPr txBox="1"/>
          <p:nvPr/>
        </p:nvSpPr>
        <p:spPr>
          <a:xfrm>
            <a:off x="382249" y="456166"/>
            <a:ext cx="814715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u="none" strike="noStrike" baseline="0" dirty="0">
                <a:solidFill>
                  <a:srgbClr val="44536A"/>
                </a:solidFill>
                <a:latin typeface="Calibri" panose="020F0502020204030204" pitchFamily="34" charset="0"/>
              </a:rPr>
              <a:t>MCL TEAR</a:t>
            </a:r>
            <a:endParaRPr lang="en-US" sz="2000" b="0" i="0" u="none" strike="noStrike" baseline="0" dirty="0">
              <a:solidFill>
                <a:srgbClr val="44536A"/>
              </a:solidFill>
              <a:latin typeface="Calibri" panose="020F0502020204030204" pitchFamily="34" charset="0"/>
            </a:endParaRP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Because the MCL is extra-articular,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isolated MCL injuries seldom produce large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intra-articular swelling.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Injuries to the MCL are graded based on the amount of laxity to valgus stress testing:</a:t>
            </a:r>
          </a:p>
          <a:p>
            <a:endParaRPr lang="en-US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• Grade I injury: no increase in medial joint line opening compared to the opposite knee at 30 degrees of knee flexion and tenderness along the ligament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• Grade II injury: more generalized tenderness with 5 to 10 mm of joint line opening on examination but a moderately firm endpoint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• Grade III injury: complete disruption of the ligament.</a:t>
            </a:r>
          </a:p>
          <a:p>
            <a:endParaRPr lang="en-US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To assess the integrity of the MCL and posteromedial capsule, valgus stress testing is done with the knee in full extension. Increased laxity with the knee in full extension suggests a severe injury of the MCL and the posteromedial capsule and a possible injury to one or both of the cruciate ligament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C539E5-B031-B85B-C4D1-62B98649E2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494225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417A4-6BF4-D50E-5B50-F92017A1D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Meniscus Tears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995304-737F-6AC5-026D-58BF74952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76" y="1670508"/>
            <a:ext cx="8728291" cy="49128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226E710-13A1-5804-CC20-3786A250E9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202835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88A8DA-B208-282A-E5E3-88B48C725783}"/>
              </a:ext>
            </a:extLst>
          </p:cNvPr>
          <p:cNvSpPr txBox="1"/>
          <p:nvPr/>
        </p:nvSpPr>
        <p:spPr>
          <a:xfrm>
            <a:off x="179614" y="154471"/>
            <a:ext cx="8735786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/>
              <a:t>MENISCAL INJURIES</a:t>
            </a:r>
          </a:p>
          <a:p>
            <a:pPr>
              <a:buNone/>
            </a:pPr>
            <a:endParaRPr lang="en-US" sz="2400" b="1" dirty="0"/>
          </a:p>
          <a:p>
            <a:pPr>
              <a:buNone/>
            </a:pPr>
            <a:r>
              <a:rPr lang="en-US" sz="2400" b="1" dirty="0"/>
              <a:t>Common Surgical Procedures</a:t>
            </a:r>
          </a:p>
          <a:p>
            <a:pPr>
              <a:buNone/>
            </a:pPr>
            <a:r>
              <a:rPr lang="en-US" sz="2400" dirty="0"/>
              <a:t>🔹 </a:t>
            </a:r>
            <a:r>
              <a:rPr lang="en-US" sz="2400" b="1" dirty="0"/>
              <a:t>Meniscectomy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Partial or complete removal of the damaged meniscus.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Provides rapid symptom relief but reduces shock absorption. </a:t>
            </a:r>
          </a:p>
          <a:p>
            <a:pPr>
              <a:buNone/>
            </a:pPr>
            <a:r>
              <a:rPr lang="en-US" sz="2400" dirty="0"/>
              <a:t>🔹 </a:t>
            </a:r>
            <a:r>
              <a:rPr lang="en-US" sz="2400" b="1" dirty="0"/>
              <a:t>Meniscal Repair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Suturing of the torn meniscus to preserve native tissue.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Preferred in vascular zones (red-red/red-white zones). </a:t>
            </a:r>
          </a:p>
          <a:p>
            <a:pPr>
              <a:buNone/>
            </a:pPr>
            <a:r>
              <a:rPr lang="en-US" sz="2400" dirty="0"/>
              <a:t>🔹 </a:t>
            </a:r>
            <a:r>
              <a:rPr lang="en-US" sz="2400" b="1" dirty="0"/>
              <a:t>Meniscal Allograft Transplantation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Replacement with donor meniscus.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Considered in young, symptomatic patients after total/subtotal meniscectomy.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7B5167-69DF-1500-8258-5AA36B418CEA}"/>
              </a:ext>
            </a:extLst>
          </p:cNvPr>
          <p:cNvSpPr txBox="1"/>
          <p:nvPr/>
        </p:nvSpPr>
        <p:spPr>
          <a:xfrm>
            <a:off x="179614" y="5612564"/>
            <a:ext cx="87357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Note- Total meniscectomy decreases tibiofemoral contact area by approximately 50%, increasing joint stress and risk of early osteoarthritis.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4FD88D-26A1-86E7-AEC5-909072BAE9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150970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3E581FE-865A-490B-EB69-6A768B82DEF2}"/>
              </a:ext>
            </a:extLst>
          </p:cNvPr>
          <p:cNvSpPr txBox="1"/>
          <p:nvPr/>
        </p:nvSpPr>
        <p:spPr>
          <a:xfrm>
            <a:off x="179613" y="186541"/>
            <a:ext cx="8752115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b="1" dirty="0"/>
              <a:t>Rehabilitation Considerations</a:t>
            </a:r>
          </a:p>
          <a:p>
            <a:pPr>
              <a:buNone/>
            </a:pPr>
            <a:endParaRPr lang="en-US" sz="2800" b="1" dirty="0"/>
          </a:p>
          <a:p>
            <a:pPr>
              <a:buNone/>
            </a:pPr>
            <a:r>
              <a:rPr lang="en-US" sz="2800" b="1" dirty="0"/>
              <a:t>Effect of Knee Flexion on Meniscus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/>
              <a:t>0°–60° flexion:</a:t>
            </a:r>
            <a:r>
              <a:rPr lang="en-US" sz="2800" dirty="0"/>
              <a:t> Minimal meniscal displacement.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/>
              <a:t>&gt;60° flexion:</a:t>
            </a:r>
            <a:r>
              <a:rPr lang="en-US" sz="2800" dirty="0"/>
              <a:t> Menisci translate posteriorly, increasing stress on the healing repair site. </a:t>
            </a:r>
          </a:p>
          <a:p>
            <a:endParaRPr lang="en-US" sz="2800" dirty="0"/>
          </a:p>
          <a:p>
            <a:pPr>
              <a:buNone/>
            </a:pPr>
            <a:r>
              <a:rPr lang="en-US" sz="2800" b="1" dirty="0"/>
              <a:t>Precautions for Low-Healing-Potential Tears</a:t>
            </a:r>
          </a:p>
          <a:p>
            <a:pPr>
              <a:buNone/>
            </a:pPr>
            <a:r>
              <a:rPr lang="en-US" sz="2800" i="1" dirty="0"/>
              <a:t>(White-white tears, radial tears, complex tears)</a:t>
            </a:r>
            <a:endParaRPr lang="en-US" sz="2800" dirty="0"/>
          </a:p>
          <a:p>
            <a:pPr>
              <a:buNone/>
            </a:pPr>
            <a:r>
              <a:rPr lang="en-US" sz="2800" dirty="0"/>
              <a:t>✅ Limit knee flexion to </a:t>
            </a:r>
            <a:r>
              <a:rPr lang="en-US" sz="2800" b="1" dirty="0"/>
              <a:t>≤60° for the first 4 weeks</a:t>
            </a:r>
            <a:br>
              <a:rPr lang="en-US" sz="2800" dirty="0"/>
            </a:br>
            <a:r>
              <a:rPr lang="en-US" sz="2800" dirty="0"/>
              <a:t>✅ Restrict weight bearing during the early healing phase</a:t>
            </a:r>
            <a:br>
              <a:rPr lang="en-US" sz="2800" dirty="0"/>
            </a:br>
            <a:r>
              <a:rPr lang="en-US" sz="2800" dirty="0"/>
              <a:t>✅ Progress ROM and loading gradually to protect the repair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B50557-AD55-CA3C-12F6-AD282849F7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522411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A9A8E-3FB4-4403-3B2C-56CDD971F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Meniscectomy vs Meniscal Repair (Early Rehabilitation)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70B8657-E6C3-D879-6ED9-2B592E2DF1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093600"/>
              </p:ext>
            </p:extLst>
          </p:nvPr>
        </p:nvGraphicFramePr>
        <p:xfrm>
          <a:off x="479685" y="1714500"/>
          <a:ext cx="8207115" cy="3510642"/>
        </p:xfrm>
        <a:graphic>
          <a:graphicData uri="http://schemas.openxmlformats.org/drawingml/2006/table">
            <a:tbl>
              <a:tblPr/>
              <a:tblGrid>
                <a:gridCol w="2713907">
                  <a:extLst>
                    <a:ext uri="{9D8B030D-6E8A-4147-A177-3AD203B41FA5}">
                      <a16:colId xmlns:a16="http://schemas.microsoft.com/office/drawing/2014/main" val="3826052893"/>
                    </a:ext>
                  </a:extLst>
                </a:gridCol>
                <a:gridCol w="2746604">
                  <a:extLst>
                    <a:ext uri="{9D8B030D-6E8A-4147-A177-3AD203B41FA5}">
                      <a16:colId xmlns:a16="http://schemas.microsoft.com/office/drawing/2014/main" val="1573556110"/>
                    </a:ext>
                  </a:extLst>
                </a:gridCol>
                <a:gridCol w="2746604">
                  <a:extLst>
                    <a:ext uri="{9D8B030D-6E8A-4147-A177-3AD203B41FA5}">
                      <a16:colId xmlns:a16="http://schemas.microsoft.com/office/drawing/2014/main" val="4204489561"/>
                    </a:ext>
                  </a:extLst>
                </a:gridCol>
              </a:tblGrid>
              <a:tr h="4388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Parameter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Meniscectomy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Meniscal Repair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3413587"/>
                  </a:ext>
                </a:extLst>
              </a:tr>
              <a:tr h="4388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Rehabilitation Goal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Rapid recovery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Protection of repair site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5904146"/>
                  </a:ext>
                </a:extLst>
              </a:tr>
              <a:tr h="109707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Weight Bearing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Usually delayed ~10–12 days (as per surgeon protocol)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Early protected weight bearing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376405"/>
                  </a:ext>
                </a:extLst>
              </a:tr>
              <a:tr h="7679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ROM Progression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Faster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Restricted initially (≤60° flexion)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4293036"/>
                  </a:ext>
                </a:extLst>
              </a:tr>
              <a:tr h="7679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Return to Activity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Earlier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Slower due to biological healing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404756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F0E1BC2-3488-422F-A78A-24CDD87FCD83}"/>
              </a:ext>
            </a:extLst>
          </p:cNvPr>
          <p:cNvSpPr txBox="1"/>
          <p:nvPr/>
        </p:nvSpPr>
        <p:spPr>
          <a:xfrm>
            <a:off x="179614" y="5842337"/>
            <a:ext cx="89643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Note- Meniscectomy rehabilitation is generally faster, whereas meniscal repair rehabilitation prioritizes protection of the healing meniscus through restricted ROM and controlled loading.</a:t>
            </a: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1F49BBC-0EA1-07E4-A29B-53A63C9B0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703684"/>
              </p:ext>
            </p:extLst>
          </p:nvPr>
        </p:nvGraphicFramePr>
        <p:xfrm>
          <a:off x="479685" y="1708879"/>
          <a:ext cx="8214610" cy="419724"/>
        </p:xfrm>
        <a:graphic>
          <a:graphicData uri="http://schemas.openxmlformats.org/drawingml/2006/table">
            <a:tbl>
              <a:tblPr/>
              <a:tblGrid>
                <a:gridCol w="8214610">
                  <a:extLst>
                    <a:ext uri="{9D8B030D-6E8A-4147-A177-3AD203B41FA5}">
                      <a16:colId xmlns:a16="http://schemas.microsoft.com/office/drawing/2014/main" val="144631799"/>
                    </a:ext>
                  </a:extLst>
                </a:gridCol>
              </a:tblGrid>
              <a:tr h="4197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646786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0D2DC53-6998-B3D3-4A9E-E8645820B9AF}"/>
              </a:ext>
            </a:extLst>
          </p:cNvPr>
          <p:cNvGraphicFramePr>
            <a:graphicFrameLocks noGrp="1"/>
          </p:cNvGraphicFramePr>
          <p:nvPr/>
        </p:nvGraphicFramePr>
        <p:xfrm>
          <a:off x="2878111" y="1723869"/>
          <a:ext cx="2983043" cy="3507698"/>
        </p:xfrm>
        <a:graphic>
          <a:graphicData uri="http://schemas.openxmlformats.org/drawingml/2006/table">
            <a:tbl>
              <a:tblPr/>
              <a:tblGrid>
                <a:gridCol w="2983043">
                  <a:extLst>
                    <a:ext uri="{9D8B030D-6E8A-4147-A177-3AD203B41FA5}">
                      <a16:colId xmlns:a16="http://schemas.microsoft.com/office/drawing/2014/main" val="1833099300"/>
                    </a:ext>
                  </a:extLst>
                </a:gridCol>
              </a:tblGrid>
              <a:tr h="350769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3358922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0AD4D82-15B5-0609-E102-28883E0E78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9102640"/>
              </p:ext>
            </p:extLst>
          </p:nvPr>
        </p:nvGraphicFramePr>
        <p:xfrm>
          <a:off x="464695" y="1723869"/>
          <a:ext cx="2413416" cy="3537679"/>
        </p:xfrm>
        <a:graphic>
          <a:graphicData uri="http://schemas.openxmlformats.org/drawingml/2006/table">
            <a:tbl>
              <a:tblPr/>
              <a:tblGrid>
                <a:gridCol w="2413416">
                  <a:extLst>
                    <a:ext uri="{9D8B030D-6E8A-4147-A177-3AD203B41FA5}">
                      <a16:colId xmlns:a16="http://schemas.microsoft.com/office/drawing/2014/main" val="2682578717"/>
                    </a:ext>
                  </a:extLst>
                </a:gridCol>
              </a:tblGrid>
              <a:tr h="353767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6217150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F06DD74-A777-EC0D-2D50-982CE33E6D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1175644"/>
              </p:ext>
            </p:extLst>
          </p:nvPr>
        </p:nvGraphicFramePr>
        <p:xfrm>
          <a:off x="5876144" y="1723870"/>
          <a:ext cx="2818151" cy="3492708"/>
        </p:xfrm>
        <a:graphic>
          <a:graphicData uri="http://schemas.openxmlformats.org/drawingml/2006/table">
            <a:tbl>
              <a:tblPr/>
              <a:tblGrid>
                <a:gridCol w="2818151">
                  <a:extLst>
                    <a:ext uri="{9D8B030D-6E8A-4147-A177-3AD203B41FA5}">
                      <a16:colId xmlns:a16="http://schemas.microsoft.com/office/drawing/2014/main" val="3561813626"/>
                    </a:ext>
                  </a:extLst>
                </a:gridCol>
              </a:tblGrid>
              <a:tr h="349270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158612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D4A754E6-52D4-05A0-C805-8009D9554E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7761842" y="6399211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4795130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D72E7-751E-4B5C-58F1-0614A074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4955"/>
          </a:xfrm>
        </p:spPr>
        <p:txBody>
          <a:bodyPr/>
          <a:lstStyle/>
          <a:p>
            <a:r>
              <a:rPr lang="en-US" dirty="0"/>
              <a:t>Knee Special Tests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70CF87-9EC6-EEC9-4299-77B3375A7BC6}"/>
              </a:ext>
            </a:extLst>
          </p:cNvPr>
          <p:cNvSpPr txBox="1"/>
          <p:nvPr/>
        </p:nvSpPr>
        <p:spPr>
          <a:xfrm>
            <a:off x="142407" y="849965"/>
            <a:ext cx="3575154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ACL Tests</a:t>
            </a:r>
          </a:p>
          <a:p>
            <a:pPr>
              <a:buNone/>
            </a:pPr>
            <a:r>
              <a:rPr lang="en-US" dirty="0"/>
              <a:t>• Lachman Test</a:t>
            </a:r>
            <a:br>
              <a:rPr lang="en-US" dirty="0"/>
            </a:br>
            <a:r>
              <a:rPr lang="en-US" dirty="0"/>
              <a:t>• Anterior Drawer Test</a:t>
            </a:r>
            <a:br>
              <a:rPr lang="en-US" dirty="0"/>
            </a:br>
            <a:r>
              <a:rPr lang="en-US" dirty="0"/>
              <a:t>• Pivot Shift Test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PCL Tests</a:t>
            </a:r>
          </a:p>
          <a:p>
            <a:pPr>
              <a:buNone/>
            </a:pPr>
            <a:r>
              <a:rPr lang="en-US" dirty="0"/>
              <a:t>• Posterior Drawer Test</a:t>
            </a:r>
            <a:br>
              <a:rPr lang="en-US" dirty="0"/>
            </a:br>
            <a:r>
              <a:rPr lang="en-US" dirty="0"/>
              <a:t>• Posterior Sag Sign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MCL Tests</a:t>
            </a:r>
          </a:p>
          <a:p>
            <a:pPr>
              <a:buNone/>
            </a:pPr>
            <a:r>
              <a:rPr lang="en-US" dirty="0"/>
              <a:t>• Valgus Stress Test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LCL  Tests</a:t>
            </a:r>
          </a:p>
          <a:p>
            <a:pPr>
              <a:buNone/>
            </a:pPr>
            <a:r>
              <a:rPr lang="en-US" dirty="0"/>
              <a:t>• Varus Stress Test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Meniscal Tests</a:t>
            </a:r>
          </a:p>
          <a:p>
            <a:pPr>
              <a:buNone/>
            </a:pPr>
            <a:r>
              <a:rPr lang="en-US" dirty="0"/>
              <a:t>• McMurray Test</a:t>
            </a:r>
            <a:br>
              <a:rPr lang="en-US" dirty="0"/>
            </a:br>
            <a:r>
              <a:rPr lang="en-US" dirty="0"/>
              <a:t>• Apley Compression Test</a:t>
            </a:r>
            <a:br>
              <a:rPr lang="en-US" dirty="0"/>
            </a:br>
            <a:r>
              <a:rPr lang="en-US" dirty="0"/>
              <a:t>• Thessaly Test</a:t>
            </a:r>
            <a:br>
              <a:rPr lang="en-US" dirty="0"/>
            </a:br>
            <a:r>
              <a:rPr lang="en-US" dirty="0"/>
              <a:t>• Joint Line Tenderness +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91DE59-1003-1F91-8B50-AF4CA1A878F2}"/>
              </a:ext>
            </a:extLst>
          </p:cNvPr>
          <p:cNvSpPr txBox="1"/>
          <p:nvPr/>
        </p:nvSpPr>
        <p:spPr>
          <a:xfrm>
            <a:off x="4766874" y="1201287"/>
            <a:ext cx="343274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Patellofemoral Tests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Clarke’s Test (Patellar Grind Test)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Patellar Compression Test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Iliotibial Band Tests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Ober’s Test</a:t>
            </a:r>
            <a:endParaRPr lang="en-US" dirty="0">
              <a:solidFill>
                <a:prstClr val="black"/>
              </a:solidFill>
              <a:latin typeface="Calibri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Effusion Tests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Patellar Tap Test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942B77-E9A0-F59A-6F97-C6747AE6CCDB}"/>
              </a:ext>
            </a:extLst>
          </p:cNvPr>
          <p:cNvSpPr txBox="1"/>
          <p:nvPr/>
        </p:nvSpPr>
        <p:spPr>
          <a:xfrm>
            <a:off x="4572000" y="4779550"/>
            <a:ext cx="343274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dirty="0"/>
              <a:t>Highly accurate tests- </a:t>
            </a:r>
          </a:p>
          <a:p>
            <a:r>
              <a:rPr lang="en-US" b="1" i="1" dirty="0"/>
              <a:t>ACL → Lachman Test</a:t>
            </a:r>
            <a:br>
              <a:rPr lang="en-US" i="1" dirty="0"/>
            </a:br>
            <a:r>
              <a:rPr lang="en-US" i="1" dirty="0"/>
              <a:t> </a:t>
            </a:r>
            <a:r>
              <a:rPr lang="en-US" b="1" i="1" dirty="0"/>
              <a:t>PCL → Posterior Drawer Test</a:t>
            </a:r>
            <a:br>
              <a:rPr lang="en-US" i="1" dirty="0"/>
            </a:br>
            <a:r>
              <a:rPr lang="en-US" i="1" dirty="0"/>
              <a:t> </a:t>
            </a:r>
            <a:r>
              <a:rPr lang="en-US" b="1" i="1" dirty="0"/>
              <a:t>Meniscus → Thessaly Test</a:t>
            </a:r>
            <a:br>
              <a:rPr lang="en-US" i="1" dirty="0"/>
            </a:br>
            <a:r>
              <a:rPr lang="en-US" i="1" dirty="0"/>
              <a:t> </a:t>
            </a:r>
            <a:r>
              <a:rPr lang="en-US" b="1" i="1" dirty="0"/>
              <a:t>MCL → Valgus Stress Test</a:t>
            </a:r>
            <a:br>
              <a:rPr lang="en-US" i="1" dirty="0"/>
            </a:br>
            <a:r>
              <a:rPr lang="en-US" i="1" dirty="0"/>
              <a:t> </a:t>
            </a:r>
            <a:r>
              <a:rPr lang="en-US" b="1" i="1" dirty="0"/>
              <a:t>LCL → Varus Stress Test</a:t>
            </a:r>
            <a:endParaRPr lang="en-US" i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93E8B6-C7F3-2315-D855-4F8188E26B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7761842" y="6399211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111654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5A1D7-78AE-E533-F47B-BDEBA0550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2409"/>
            <a:ext cx="8229600" cy="712333"/>
          </a:xfrm>
        </p:spPr>
        <p:txBody>
          <a:bodyPr>
            <a:normAutofit fontScale="90000"/>
          </a:bodyPr>
          <a:lstStyle/>
          <a:p>
            <a:r>
              <a:rPr lang="en-US" dirty="0"/>
              <a:t>OA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40CC5F-C2D3-C918-3EDE-DDA4FD5217FA}"/>
              </a:ext>
            </a:extLst>
          </p:cNvPr>
          <p:cNvSpPr txBox="1"/>
          <p:nvPr/>
        </p:nvSpPr>
        <p:spPr>
          <a:xfrm>
            <a:off x="333829" y="1199636"/>
            <a:ext cx="8229600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b="0" i="0" u="none" strike="noStrike" baseline="0" dirty="0">
              <a:solidFill>
                <a:srgbClr val="5B9BD4"/>
              </a:solidFill>
              <a:latin typeface="Calibri" panose="020F0502020204030204" pitchFamily="34" charset="0"/>
            </a:endParaRP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five of the nine criteria must be met for the diagnosis to be made: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Age 50 years or older</a:t>
            </a:r>
          </a:p>
          <a:p>
            <a:endParaRPr lang="en-US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• Morning stiffness lasting less than 30 minutes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• Crepitus with active motion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• Bony tenderness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• Bony enlargement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• No warmth to touch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ESR &lt;40 mm/hour,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rheumatoid factor (RF) &lt;1:40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synovial fluid signs of OA.</a:t>
            </a:r>
          </a:p>
          <a:p>
            <a:endParaRPr lang="en-US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according to severity: 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minimal, no radiologic narrowing is seen; mild, loss of one third of the joint space; moderate, two thirds of the joint space is narrowed; and severe, evidence of bone-on-bone contact</a:t>
            </a:r>
            <a:endParaRPr lang="en-US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037377-13FF-7989-7F4D-2AB768C116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352984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B36D5-82D8-104E-C9B3-E9436711B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5248"/>
          </a:xfrm>
        </p:spPr>
        <p:txBody>
          <a:bodyPr>
            <a:normAutofit fontScale="90000"/>
          </a:bodyPr>
          <a:lstStyle/>
          <a:p>
            <a:r>
              <a:rPr lang="en-US" dirty="0"/>
              <a:t>TKR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6D0D20-1161-5FDE-FB7C-D7AE0ACC986F}"/>
              </a:ext>
            </a:extLst>
          </p:cNvPr>
          <p:cNvSpPr txBox="1"/>
          <p:nvPr/>
        </p:nvSpPr>
        <p:spPr>
          <a:xfrm>
            <a:off x="254000" y="808841"/>
            <a:ext cx="870131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What is TKR?</a:t>
            </a:r>
          </a:p>
          <a:p>
            <a:pPr>
              <a:buNone/>
            </a:pPr>
            <a:r>
              <a:rPr lang="en-US" b="1" dirty="0"/>
              <a:t>Total Knee Replacement (TKR)</a:t>
            </a:r>
            <a:r>
              <a:rPr lang="en-US" dirty="0"/>
              <a:t> is a surgical procedure in which damaged articular surfaces are replaced with prosthetic components to reduce pain and improve function in end-stage knee osteoarthritis.</a:t>
            </a:r>
          </a:p>
          <a:p>
            <a:pPr>
              <a:buNone/>
            </a:pPr>
            <a:r>
              <a:rPr lang="en-US" b="1" dirty="0"/>
              <a:t>Risk Factors Leading to TKR</a:t>
            </a:r>
          </a:p>
          <a:p>
            <a:pPr>
              <a:buNone/>
            </a:pPr>
            <a:r>
              <a:rPr lang="en-US" dirty="0"/>
              <a:t>🔹 Advanced Knee Osteoarthritis</a:t>
            </a:r>
            <a:br>
              <a:rPr lang="en-US" dirty="0"/>
            </a:br>
            <a:r>
              <a:rPr lang="en-US" dirty="0"/>
              <a:t>🔹 Increasing Age</a:t>
            </a:r>
            <a:br>
              <a:rPr lang="en-US" dirty="0"/>
            </a:br>
            <a:r>
              <a:rPr lang="en-US" dirty="0"/>
              <a:t>🔹 Obesity</a:t>
            </a:r>
            <a:br>
              <a:rPr lang="en-US" dirty="0"/>
            </a:br>
            <a:r>
              <a:rPr lang="en-US" dirty="0"/>
              <a:t>🔹 Previous Knee Trauma/Injury</a:t>
            </a:r>
            <a:br>
              <a:rPr lang="en-US" dirty="0"/>
            </a:br>
            <a:r>
              <a:rPr lang="en-US" dirty="0"/>
              <a:t>🔹 Malalignment (Varus/Valgus Deformity)</a:t>
            </a:r>
            <a:br>
              <a:rPr lang="en-US" dirty="0"/>
            </a:br>
            <a:r>
              <a:rPr lang="en-US" dirty="0"/>
              <a:t>🔹 Inflammatory Arthritis (e.g., Rheumatoid Arthritis)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AB966F-C035-820F-BD05-0472FBC5FFAF}"/>
              </a:ext>
            </a:extLst>
          </p:cNvPr>
          <p:cNvSpPr txBox="1"/>
          <p:nvPr/>
        </p:nvSpPr>
        <p:spPr>
          <a:xfrm>
            <a:off x="254000" y="4145993"/>
            <a:ext cx="870131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Non-Operative Management Before TKR</a:t>
            </a:r>
          </a:p>
          <a:p>
            <a:pPr>
              <a:buNone/>
            </a:pPr>
            <a:r>
              <a:rPr lang="en-US" dirty="0"/>
              <a:t>💊 </a:t>
            </a:r>
            <a:r>
              <a:rPr lang="en-US" b="1" dirty="0"/>
              <a:t>NSAIDs</a:t>
            </a:r>
            <a:r>
              <a:rPr lang="en-US" dirty="0"/>
              <a:t> – Pain and inflammation control</a:t>
            </a:r>
          </a:p>
          <a:p>
            <a:pPr>
              <a:buNone/>
            </a:pPr>
            <a:r>
              <a:rPr lang="en-US" dirty="0"/>
              <a:t>💊 </a:t>
            </a:r>
            <a:r>
              <a:rPr lang="en-US" b="1" dirty="0"/>
              <a:t>Glucosamine Sulphate</a:t>
            </a:r>
            <a:r>
              <a:rPr lang="en-US" dirty="0"/>
              <a:t> – Symptomatic relief (variable evidence)</a:t>
            </a:r>
          </a:p>
          <a:p>
            <a:pPr>
              <a:buNone/>
            </a:pPr>
            <a:r>
              <a:rPr lang="en-US" dirty="0"/>
              <a:t>💉 </a:t>
            </a:r>
            <a:r>
              <a:rPr lang="en-US" b="1" dirty="0"/>
              <a:t>Intra-articular Corticosteroid Injection</a:t>
            </a:r>
            <a:r>
              <a:rPr lang="en-US" dirty="0"/>
              <a:t> – Short-term pain reduction</a:t>
            </a:r>
          </a:p>
          <a:p>
            <a:pPr>
              <a:buNone/>
            </a:pPr>
            <a:r>
              <a:rPr lang="en-US" dirty="0"/>
              <a:t>💉 </a:t>
            </a:r>
            <a:r>
              <a:rPr lang="en-US" b="1" dirty="0"/>
              <a:t>Intra-articular Hyaluronic Acid Injection</a:t>
            </a:r>
            <a:r>
              <a:rPr lang="en-US" dirty="0"/>
              <a:t> – Improves lubrication and joint function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A262F1-6CE8-3176-E38D-CA762D7AA0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0996409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7C440-EBBB-A5A0-F181-273D679F0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381"/>
            <a:ext cx="8229600" cy="755876"/>
          </a:xfrm>
        </p:spPr>
        <p:txBody>
          <a:bodyPr>
            <a:normAutofit fontScale="90000"/>
          </a:bodyPr>
          <a:lstStyle/>
          <a:p>
            <a:r>
              <a:rPr lang="en-US" dirty="0"/>
              <a:t>TKR Implants and Rehab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AFC9FE-206F-9608-DC50-225C9FFD91CF}"/>
              </a:ext>
            </a:extLst>
          </p:cNvPr>
          <p:cNvSpPr txBox="1"/>
          <p:nvPr/>
        </p:nvSpPr>
        <p:spPr>
          <a:xfrm>
            <a:off x="224972" y="847582"/>
            <a:ext cx="846182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Components of a TKR Prosthesis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b="1" dirty="0"/>
              <a:t>Femoral Component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Cobalt-Chromium Alloy 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b="1" dirty="0"/>
              <a:t>Tibial Tray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Cobalt-Chromium Alloy or Titanium 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b="1" dirty="0"/>
              <a:t>Tibial Bearing Insert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UHMWPE (Ultra-High Molecular Weight Polyethylene) </a:t>
            </a:r>
          </a:p>
          <a:p>
            <a:pPr>
              <a:buNone/>
            </a:pPr>
            <a:r>
              <a:rPr lang="en-US" b="1" dirty="0"/>
              <a:t>Patellar Component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UHMWPE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A67385-404D-F7A6-ABC4-B0F3CA6E01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9411675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31A55E-9530-8973-A9C6-CB8016E09750}"/>
              </a:ext>
            </a:extLst>
          </p:cNvPr>
          <p:cNvSpPr txBox="1"/>
          <p:nvPr/>
        </p:nvSpPr>
        <p:spPr>
          <a:xfrm>
            <a:off x="522513" y="200974"/>
            <a:ext cx="8389257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Early TKR Rehabilitation</a:t>
            </a:r>
          </a:p>
          <a:p>
            <a:pPr>
              <a:buNone/>
            </a:pPr>
            <a:r>
              <a:rPr lang="en-US" b="1" dirty="0"/>
              <a:t>Immediate Post-Operative Goals</a:t>
            </a:r>
          </a:p>
          <a:p>
            <a:pPr>
              <a:buNone/>
            </a:pPr>
            <a:r>
              <a:rPr lang="en-US" dirty="0"/>
              <a:t>✔ Pain &amp; Edema Control</a:t>
            </a:r>
            <a:br>
              <a:rPr lang="en-US" dirty="0"/>
            </a:br>
            <a:r>
              <a:rPr lang="en-US" dirty="0"/>
              <a:t>✔ DVT Prevention</a:t>
            </a:r>
            <a:br>
              <a:rPr lang="en-US" dirty="0"/>
            </a:br>
            <a:r>
              <a:rPr lang="en-US" dirty="0"/>
              <a:t>✔ Early Mobilization</a:t>
            </a:r>
            <a:br>
              <a:rPr lang="en-US" dirty="0"/>
            </a:br>
            <a:r>
              <a:rPr lang="en-US" dirty="0"/>
              <a:t>✔ Restore ROM</a:t>
            </a:r>
          </a:p>
          <a:p>
            <a:pPr>
              <a:buNone/>
            </a:pPr>
            <a:r>
              <a:rPr lang="en-US" b="1" dirty="0"/>
              <a:t>Key Interventions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Limb </a:t>
            </a:r>
            <a:r>
              <a:rPr lang="en-US" b="1" dirty="0"/>
              <a:t>Elevation</a:t>
            </a:r>
            <a:r>
              <a:rPr lang="en-US" dirty="0"/>
              <a:t> for swelling reduction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Continuous Passive Motion (CPM)</a:t>
            </a:r>
            <a:r>
              <a:rPr lang="en-US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Begin early post-operatively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Flexion progressed gradually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Approximately </a:t>
            </a:r>
            <a:r>
              <a:rPr lang="en-US" b="1" dirty="0"/>
              <a:t>40° flexion by Day 4</a:t>
            </a:r>
            <a:r>
              <a:rPr lang="en-US" dirty="0"/>
              <a:t>, then increased as tolerated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Quadriceps activation exercises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Gait training and functional mobility 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 b="1" dirty="0"/>
              <a:t>MPT Exam Pearls</a:t>
            </a:r>
          </a:p>
          <a:p>
            <a:pPr>
              <a:buNone/>
            </a:pPr>
            <a:r>
              <a:rPr lang="en-US" dirty="0"/>
              <a:t> Most common bearing material = </a:t>
            </a:r>
            <a:r>
              <a:rPr lang="en-US" b="1" dirty="0"/>
              <a:t>UHMWPE</a:t>
            </a:r>
            <a:br>
              <a:rPr lang="en-US" dirty="0"/>
            </a:br>
            <a:r>
              <a:rPr lang="en-US" dirty="0"/>
              <a:t> Most commonly used femoral component material = </a:t>
            </a:r>
            <a:r>
              <a:rPr lang="en-US" b="1" dirty="0"/>
              <a:t>Cobalt-Chromium Alloy</a:t>
            </a:r>
            <a:br>
              <a:rPr lang="en-US" dirty="0"/>
            </a:br>
            <a:r>
              <a:rPr lang="en-US" dirty="0"/>
              <a:t> Early goals after TKR = </a:t>
            </a:r>
            <a:r>
              <a:rPr lang="en-US" b="1" dirty="0"/>
              <a:t>Pain control, ROM restoration, DVT prevention, and early ambulation</a:t>
            </a:r>
            <a:r>
              <a:rPr lang="en-US" dirty="0"/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8D2488-E5F1-1DA3-0897-A960586AA8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249524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9C716F6-33D9-D7F9-3987-806693A7F3F3}"/>
              </a:ext>
            </a:extLst>
          </p:cNvPr>
          <p:cNvSpPr txBox="1"/>
          <p:nvPr/>
        </p:nvSpPr>
        <p:spPr>
          <a:xfrm>
            <a:off x="0" y="920"/>
            <a:ext cx="914400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1 What is the primary goal of physiotherapy after a Total Knee Replacement? </a:t>
            </a:r>
          </a:p>
          <a:p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A. Pain management</a:t>
            </a:r>
          </a:p>
          <a:p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B. Rest and immobilization </a:t>
            </a:r>
          </a:p>
          <a:p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C. Early weight-bearing</a:t>
            </a:r>
          </a:p>
          <a:p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D. Strengthening the hip muscles</a:t>
            </a:r>
          </a:p>
          <a:p>
            <a:endParaRPr lang="en-US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2 When should post-operative physiotherapy typically begin after a Total Knee Replacement?</a:t>
            </a:r>
          </a:p>
          <a:p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A. 1-2 weeks post-surgery</a:t>
            </a:r>
          </a:p>
          <a:p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B. 4-6 weeks post-surgery </a:t>
            </a:r>
          </a:p>
          <a:p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C. 3-4 months post-surgery </a:t>
            </a:r>
          </a:p>
          <a:p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D. Immediately after surgery</a:t>
            </a:r>
          </a:p>
          <a:p>
            <a:endParaRPr lang="en-US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3 Which exercise is commonly prescribed to improve range of motion after TKR?</a:t>
            </a:r>
          </a:p>
          <a:p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A. Squats</a:t>
            </a:r>
          </a:p>
          <a:p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B. Leg press </a:t>
            </a:r>
          </a:p>
          <a:p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C. Calf raises</a:t>
            </a:r>
          </a:p>
          <a:p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D. Heel slides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2C8AF2-F680-3626-6E0D-4AF5B31CA9EE}"/>
              </a:ext>
            </a:extLst>
          </p:cNvPr>
          <p:cNvSpPr txBox="1"/>
          <p:nvPr/>
        </p:nvSpPr>
        <p:spPr>
          <a:xfrm>
            <a:off x="0" y="4856332"/>
            <a:ext cx="889725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8. During the acute phase of TKR rehabilitation, what is the main focus of physiotherapy? 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A. Building endurance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B. Improving balance 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C. Pain control and swelling management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D. Strengthening the core muscles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335E97-A1C7-EF6B-A3E2-762057B1F8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165907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8A467F9-22B1-BE5A-C4ED-3D609DE7D86D}"/>
              </a:ext>
            </a:extLst>
          </p:cNvPr>
          <p:cNvSpPr txBox="1"/>
          <p:nvPr/>
        </p:nvSpPr>
        <p:spPr>
          <a:xfrm>
            <a:off x="0" y="117855"/>
            <a:ext cx="4350655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4. Which of the following is NOT a common complication addressed through physiotherapy after TKR? </a:t>
            </a: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A. Joint stiffness</a:t>
            </a: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B. Muscle weakness </a:t>
            </a: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C. Infection </a:t>
            </a: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D. Swelling</a:t>
            </a:r>
          </a:p>
          <a:p>
            <a:endParaRPr lang="en-US" sz="2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5  Which muscle group is essential to strengthen for improved stability and function after TKR?</a:t>
            </a: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A. Biceps brachii</a:t>
            </a: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B. Quadriceps </a:t>
            </a: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C. Deltoids </a:t>
            </a: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D. Triceps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978F35-7F7D-2E4A-6375-410AC0B44D2A}"/>
              </a:ext>
            </a:extLst>
          </p:cNvPr>
          <p:cNvSpPr txBox="1"/>
          <p:nvPr/>
        </p:nvSpPr>
        <p:spPr>
          <a:xfrm>
            <a:off x="4350656" y="117855"/>
            <a:ext cx="4793343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6 How often should patients perform their physiotherapy exercises after a Total Knee Replacement? </a:t>
            </a: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A. Once a week </a:t>
            </a: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B. Three times a week</a:t>
            </a: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C. Every day </a:t>
            </a: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D. Once a month</a:t>
            </a:r>
          </a:p>
          <a:p>
            <a:endParaRPr lang="en-US" sz="2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7  Which of the following is a common weight-bearing progression order in TKR physiotherapy?</a:t>
            </a: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A. Full weight-bearing from day one</a:t>
            </a: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B. Partial weight-bearing with crutches</a:t>
            </a: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C. Non-weight-bearing for three months</a:t>
            </a: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D. Partial weight-bearing with walker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59495E-B523-9DFE-9948-7E309BE7DC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2182105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C83A84-865E-300E-F8CA-120659B6E66F}"/>
              </a:ext>
            </a:extLst>
          </p:cNvPr>
          <p:cNvSpPr txBox="1"/>
          <p:nvPr/>
        </p:nvSpPr>
        <p:spPr>
          <a:xfrm>
            <a:off x="2286000" y="893472"/>
            <a:ext cx="45720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Answers </a:t>
            </a:r>
          </a:p>
          <a:p>
            <a:r>
              <a:rPr lang="en-US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1 A. Pain management</a:t>
            </a:r>
          </a:p>
          <a:p>
            <a:r>
              <a:rPr lang="en-US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2 D. Immediately after surgery</a:t>
            </a:r>
          </a:p>
          <a:p>
            <a:r>
              <a:rPr lang="en-US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3 D. Heel slides</a:t>
            </a:r>
          </a:p>
          <a:p>
            <a:r>
              <a:rPr lang="en-US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4 C. Infection</a:t>
            </a:r>
          </a:p>
          <a:p>
            <a:r>
              <a:rPr lang="en-US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5 B. Quadriceps</a:t>
            </a:r>
          </a:p>
          <a:p>
            <a:r>
              <a:rPr lang="en-US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6 C. Every day</a:t>
            </a:r>
          </a:p>
          <a:p>
            <a:r>
              <a:rPr lang="en-US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7 B. Partial weight-bearing with crutches</a:t>
            </a:r>
          </a:p>
          <a:p>
            <a:r>
              <a:rPr lang="en-US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8 C. Pain control and swelling management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7CDD28-0CC9-10A8-DB76-6B454EA65B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2164110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56A14-BC8D-7504-A432-956B3B5B3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315" y="2857500"/>
            <a:ext cx="8229600" cy="1143000"/>
          </a:xfrm>
        </p:spPr>
        <p:txBody>
          <a:bodyPr/>
          <a:lstStyle/>
          <a:p>
            <a:r>
              <a:rPr lang="en-US" dirty="0"/>
              <a:t>THANKYOU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E911A7-991A-760B-6950-EBB9990D4A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67877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1288</TotalTime>
  <Words>2068</Words>
  <Application>Microsoft Office PowerPoint</Application>
  <PresentationFormat>On-screen Show (4:3)</PresentationFormat>
  <Paragraphs>286</Paragraphs>
  <Slides>67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1" baseType="lpstr">
      <vt:lpstr>Arial</vt:lpstr>
      <vt:lpstr>Calibri</vt:lpstr>
      <vt:lpstr>Cambria</vt:lpstr>
      <vt:lpstr>Office Theme</vt:lpstr>
      <vt:lpstr>Knee Joint Complex</vt:lpstr>
      <vt:lpstr>PowerPoint Presentation</vt:lpstr>
      <vt:lpstr>PowerPoint Presentation</vt:lpstr>
      <vt:lpstr>PowerPoint Presentation</vt:lpstr>
      <vt:lpstr>Popliteal Fossa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                        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Acute Knee Injuries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Meniscus Tears</vt:lpstr>
      <vt:lpstr>PowerPoint Presentation</vt:lpstr>
      <vt:lpstr>PowerPoint Presentation</vt:lpstr>
      <vt:lpstr>Meniscectomy vs Meniscal Repair (Early Rehabilitation)</vt:lpstr>
      <vt:lpstr>Knee Special Tests</vt:lpstr>
      <vt:lpstr>OA</vt:lpstr>
      <vt:lpstr>TKR</vt:lpstr>
      <vt:lpstr>TKR Implants and Rehab</vt:lpstr>
      <vt:lpstr>PowerPoint Presentation</vt:lpstr>
      <vt:lpstr>PowerPoint Presentation</vt:lpstr>
      <vt:lpstr>PowerPoint Presentation</vt:lpstr>
      <vt:lpstr>PowerPoint Presentation</vt:lpstr>
      <vt:lpstr>THANKYOU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Admin</dc:creator>
  <cp:keywords/>
  <dc:description>generated using python-pptx</dc:description>
  <cp:lastModifiedBy>AMIT PRASHAR</cp:lastModifiedBy>
  <cp:revision>18</cp:revision>
  <dcterms:created xsi:type="dcterms:W3CDTF">2013-01-27T09:14:16Z</dcterms:created>
  <dcterms:modified xsi:type="dcterms:W3CDTF">2026-07-13T15:59:45Z</dcterms:modified>
  <cp:category/>
</cp:coreProperties>
</file>