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2" r:id="rId3"/>
    <p:sldId id="263" r:id="rId4"/>
    <p:sldId id="257" r:id="rId5"/>
    <p:sldId id="258" r:id="rId6"/>
    <p:sldId id="271" r:id="rId7"/>
    <p:sldId id="259" r:id="rId8"/>
    <p:sldId id="274" r:id="rId9"/>
    <p:sldId id="275" r:id="rId10"/>
    <p:sldId id="260" r:id="rId11"/>
    <p:sldId id="279" r:id="rId12"/>
    <p:sldId id="261" r:id="rId13"/>
    <p:sldId id="276" r:id="rId14"/>
    <p:sldId id="262" r:id="rId15"/>
    <p:sldId id="265" r:id="rId16"/>
    <p:sldId id="264" r:id="rId17"/>
    <p:sldId id="266" r:id="rId18"/>
    <p:sldId id="280" r:id="rId19"/>
    <p:sldId id="281" r:id="rId20"/>
    <p:sldId id="267" r:id="rId21"/>
    <p:sldId id="278" r:id="rId22"/>
    <p:sldId id="273" r:id="rId23"/>
    <p:sldId id="268" r:id="rId24"/>
    <p:sldId id="269"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94742"/>
  </p:normalViewPr>
  <p:slideViewPr>
    <p:cSldViewPr snapToGrid="0">
      <p:cViewPr varScale="1">
        <p:scale>
          <a:sx n="84" d="100"/>
          <a:sy n="84" d="100"/>
        </p:scale>
        <p:origin x="9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2DAD7-E592-EE91-2B8D-7FE7A9C3209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746C29C-5FDA-0C25-15A0-77A165C364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9ED6337-2A39-53A4-154C-284DF31BDFF3}"/>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8F0B76CE-CADC-3F9E-6D66-ECB051BA07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705DF-4865-0A07-8739-E1B0443AF595}"/>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5507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E2A67-D8F2-B8D1-BFDB-1AEFAAEFAFF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F5305C3-8D35-0E67-E0D5-94E9554E680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8A506B-56AE-D889-72AB-6F9C448D66CC}"/>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DBA784E8-1982-FD29-B127-C7BC0EB78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C77CEB-65DF-5BAA-3E38-433BA83EF6D3}"/>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491363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1035-779E-8E55-8E9E-7CAD9E2160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1118DA-D782-C4AC-A576-C532B0CAAA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3EF3E17-9947-6FA4-3119-974A61124AC8}"/>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D49F80CF-8BCD-A66C-7868-C0E1DAAE0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EF7B5A-B37E-3D3C-2821-9CC275A8CA76}"/>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1724525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3BF9-E374-1979-A298-1D3A03928BC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8B354A6-28E6-A538-1B1A-216CF2CD9B1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F9CC0CF-DB5A-824D-E038-3DD74766B8F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9E0BF66-AD7A-85E2-CE43-512D28A0C3AA}"/>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6" name="Footer Placeholder 5">
            <a:extLst>
              <a:ext uri="{FF2B5EF4-FFF2-40B4-BE49-F238E27FC236}">
                <a16:creationId xmlns:a16="http://schemas.microsoft.com/office/drawing/2014/main" id="{AC0BF8D0-8D00-858A-DE6C-6668F05DEF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710F3A-A4ED-ECE8-1D45-B34915774A96}"/>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1061266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344-F84F-0415-C4B8-EA11D9947B0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8785C77-38A1-7ED0-2158-155F80F6C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24330F6-1176-C66B-B38D-C6818DCE0B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D02D9E1-C1DE-F3E7-E7AA-B2974B4BBE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8CC2260-01E5-006A-5253-90C752B50C8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A2CECE0-C6F1-3B20-B68B-80155667FA52}"/>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8" name="Footer Placeholder 7">
            <a:extLst>
              <a:ext uri="{FF2B5EF4-FFF2-40B4-BE49-F238E27FC236}">
                <a16:creationId xmlns:a16="http://schemas.microsoft.com/office/drawing/2014/main" id="{139B330A-484D-A860-636D-74AC468C7C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ED24A5-C523-FDCB-5737-54146715CA3E}"/>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247289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B742-A26C-49A0-44AF-354EDE858C5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D7CF4C6-785F-95D7-9756-CD7EB686DB45}"/>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4" name="Footer Placeholder 3">
            <a:extLst>
              <a:ext uri="{FF2B5EF4-FFF2-40B4-BE49-F238E27FC236}">
                <a16:creationId xmlns:a16="http://schemas.microsoft.com/office/drawing/2014/main" id="{821A0246-47AE-B28B-61C8-0CB771F55C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1A7752-2F8F-472D-9F2E-B10C7B515D01}"/>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3015514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36FCF8-2F0E-3755-BAC4-1A2CEAA36133}"/>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3" name="Footer Placeholder 2">
            <a:extLst>
              <a:ext uri="{FF2B5EF4-FFF2-40B4-BE49-F238E27FC236}">
                <a16:creationId xmlns:a16="http://schemas.microsoft.com/office/drawing/2014/main" id="{820D6F8D-C1D9-6E26-0B7C-6B5A256031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229580-08CF-BEE3-88BC-79BD8DF12139}"/>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130202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13D24-39EB-3304-47DD-ACD640F01C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AA677EB-F0C3-B898-64D0-98EBD92BB6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739FAE8-F12B-7052-3E7A-784395F5B3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430D7D-490D-DBBC-EA22-210C41898A7E}"/>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6" name="Footer Placeholder 5">
            <a:extLst>
              <a:ext uri="{FF2B5EF4-FFF2-40B4-BE49-F238E27FC236}">
                <a16:creationId xmlns:a16="http://schemas.microsoft.com/office/drawing/2014/main" id="{DE72D327-5E79-8E78-57CA-F703626DDD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8631C7-0417-79CD-5BD2-A13A51BE3864}"/>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1101445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2785-A089-F279-71AD-F1C996CD8C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F7315C7-94D0-7FEB-6B44-ACFD37A47A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24AC9F-8257-099F-D088-CF32942D2B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2C13682-DE79-34B1-AB11-66B62B5F9046}"/>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6" name="Footer Placeholder 5">
            <a:extLst>
              <a:ext uri="{FF2B5EF4-FFF2-40B4-BE49-F238E27FC236}">
                <a16:creationId xmlns:a16="http://schemas.microsoft.com/office/drawing/2014/main" id="{BE7E041D-DBC5-0CC3-9EC8-DA05FDAADB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E88125-D6B9-72ED-3261-EF2531DAAF64}"/>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2468070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FE308-FFA4-7AE9-FEEE-DCBD8C84DC5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BCE1D17-31B4-502C-F399-9709191CAF8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A14419-F80F-8192-99EE-56D3DD65C170}"/>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6F8C7B92-3196-5170-B56F-9B70D5995C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600241-E82F-53BF-D091-2D63BD767DBC}"/>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329913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A7223-4672-EA5C-530E-174EE113B68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A17B39-C361-5855-B13B-FA6D5FE2A2F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520D91-D65D-9DC5-BAFA-B6B05C060A8C}"/>
              </a:ext>
            </a:extLst>
          </p:cNvPr>
          <p:cNvSpPr>
            <a:spLocks noGrp="1"/>
          </p:cNvSpPr>
          <p:nvPr>
            <p:ph type="dt" sz="half" idx="10"/>
          </p:nvPr>
        </p:nvSpPr>
        <p:spPr/>
        <p:txBody>
          <a:body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7F9E8148-E7CE-7DBD-EC56-5444A45C43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BDC444-EB57-7B88-F7AF-B313E270DC49}"/>
              </a:ext>
            </a:extLst>
          </p:cNvPr>
          <p:cNvSpPr>
            <a:spLocks noGrp="1"/>
          </p:cNvSpPr>
          <p:nvPr>
            <p:ph type="sldNum" sz="quarter" idx="12"/>
          </p:nvPr>
        </p:nvSpPr>
        <p:spPr/>
        <p:txBody>
          <a:bodyPr/>
          <a:lstStyle/>
          <a:p>
            <a:fld id="{FE2A685F-F4EE-684A-8C80-1210E1742BC3}" type="slidenum">
              <a:rPr lang="en-US" smtClean="0"/>
              <a:t>‹#›</a:t>
            </a:fld>
            <a:endParaRPr lang="en-US"/>
          </a:p>
        </p:txBody>
      </p:sp>
    </p:spTree>
    <p:extLst>
      <p:ext uri="{BB962C8B-B14F-4D97-AF65-F5344CB8AC3E}">
        <p14:creationId xmlns:p14="http://schemas.microsoft.com/office/powerpoint/2010/main" val="1048874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0EA87-BC2B-4F9A-BCD8-C1C28272D6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199A0F-4463-F07B-0CC3-4A2CA7384D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441C186-2A51-95F6-2266-1C1DF7D08D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AA8121-A2A4-F049-8386-49AC62E7A288}" type="datetimeFigureOut">
              <a:rPr lang="en-US" smtClean="0"/>
              <a:t>6/8/26</a:t>
            </a:fld>
            <a:endParaRPr lang="en-US"/>
          </a:p>
        </p:txBody>
      </p:sp>
      <p:sp>
        <p:nvSpPr>
          <p:cNvPr id="5" name="Footer Placeholder 4">
            <a:extLst>
              <a:ext uri="{FF2B5EF4-FFF2-40B4-BE49-F238E27FC236}">
                <a16:creationId xmlns:a16="http://schemas.microsoft.com/office/drawing/2014/main" id="{6A0AEE1A-C792-8467-2C9A-C3D79E301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98231C-F5B6-9C18-C3B8-755416F37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2A685F-F4EE-684A-8C80-1210E1742BC3}" type="slidenum">
              <a:rPr lang="en-US" smtClean="0"/>
              <a:t>‹#›</a:t>
            </a:fld>
            <a:endParaRPr lang="en-US"/>
          </a:p>
        </p:txBody>
      </p:sp>
    </p:spTree>
    <p:extLst>
      <p:ext uri="{BB962C8B-B14F-4D97-AF65-F5344CB8AC3E}">
        <p14:creationId xmlns:p14="http://schemas.microsoft.com/office/powerpoint/2010/main" val="1382251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hat is Joint Mobilization (Mobilisation)?">
            <a:extLst>
              <a:ext uri="{FF2B5EF4-FFF2-40B4-BE49-F238E27FC236}">
                <a16:creationId xmlns:a16="http://schemas.microsoft.com/office/drawing/2014/main" id="{9C671087-12AA-A6EA-C090-1F4B758DB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045" b="7050"/>
          <a:stretch>
            <a:fillRect/>
          </a:stretch>
        </p:blipFill>
        <p:spPr bwMode="auto">
          <a:xfrm>
            <a:off x="-3028"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A99AC1C8-BFE0-DB82-CDEB-E08396179B3B}"/>
              </a:ext>
            </a:extLst>
          </p:cNvPr>
          <p:cNvSpPr>
            <a:spLocks noGrp="1"/>
          </p:cNvSpPr>
          <p:nvPr>
            <p:ph type="ctrTitle"/>
          </p:nvPr>
        </p:nvSpPr>
        <p:spPr>
          <a:xfrm>
            <a:off x="3323949" y="1773622"/>
            <a:ext cx="5541054" cy="1655378"/>
          </a:xfrm>
        </p:spPr>
        <p:txBody>
          <a:bodyPr>
            <a:normAutofit/>
          </a:bodyPr>
          <a:lstStyle/>
          <a:p>
            <a:r>
              <a:rPr lang="en-US" sz="5400" dirty="0">
                <a:latin typeface="Times New Roman" panose="02020603050405020304" pitchFamily="18" charset="0"/>
                <a:cs typeface="Times New Roman" panose="02020603050405020304" pitchFamily="18" charset="0"/>
              </a:rPr>
              <a:t>MOBILISATIONS</a:t>
            </a:r>
          </a:p>
        </p:txBody>
      </p:sp>
      <p:sp>
        <p:nvSpPr>
          <p:cNvPr id="3" name="Subtitle 2">
            <a:extLst>
              <a:ext uri="{FF2B5EF4-FFF2-40B4-BE49-F238E27FC236}">
                <a16:creationId xmlns:a16="http://schemas.microsoft.com/office/drawing/2014/main" id="{96D13B80-0548-7F00-17BE-C899DB8F71B1}"/>
              </a:ext>
            </a:extLst>
          </p:cNvPr>
          <p:cNvSpPr>
            <a:spLocks noGrp="1"/>
          </p:cNvSpPr>
          <p:nvPr>
            <p:ph type="subTitle" idx="1"/>
          </p:nvPr>
        </p:nvSpPr>
        <p:spPr>
          <a:xfrm>
            <a:off x="3988937" y="3633592"/>
            <a:ext cx="4431162" cy="1659356"/>
          </a:xfrm>
        </p:spPr>
        <p:txBody>
          <a:bodyPr>
            <a:normAutofit fontScale="62500" lnSpcReduction="20000"/>
          </a:bodyPr>
          <a:lstStyle/>
          <a:p>
            <a:r>
              <a:rPr lang="en-US" sz="3800" b="1" i="1" dirty="0">
                <a:latin typeface="Times New Roman" panose="02020603050405020304" pitchFamily="18" charset="0"/>
                <a:cs typeface="Times New Roman" panose="02020603050405020304" pitchFamily="18" charset="0"/>
              </a:rPr>
              <a:t>B.Maithili Dutta Pradhan</a:t>
            </a:r>
          </a:p>
          <a:p>
            <a:r>
              <a:rPr lang="en-US" sz="3800" b="1" i="1" dirty="0">
                <a:latin typeface="Times New Roman" panose="02020603050405020304" pitchFamily="18" charset="0"/>
                <a:cs typeface="Times New Roman" panose="02020603050405020304" pitchFamily="18" charset="0"/>
              </a:rPr>
              <a:t>Sports Physio, Asst. </a:t>
            </a:r>
            <a:r>
              <a:rPr lang="en-US" sz="3800" b="1" i="1" dirty="0" err="1">
                <a:latin typeface="Times New Roman" panose="02020603050405020304" pitchFamily="18" charset="0"/>
                <a:cs typeface="Times New Roman" panose="02020603050405020304" pitchFamily="18" charset="0"/>
              </a:rPr>
              <a:t>Proff</a:t>
            </a:r>
            <a:r>
              <a:rPr lang="en-US" sz="3800" b="1" i="1" dirty="0">
                <a:latin typeface="Times New Roman" panose="02020603050405020304" pitchFamily="18" charset="0"/>
                <a:cs typeface="Times New Roman" panose="02020603050405020304" pitchFamily="18" charset="0"/>
              </a:rPr>
              <a:t> (SSU),</a:t>
            </a:r>
          </a:p>
          <a:p>
            <a:r>
              <a:rPr lang="en-US" sz="3800" b="1" i="1" dirty="0">
                <a:latin typeface="Times New Roman" panose="02020603050405020304" pitchFamily="18" charset="0"/>
                <a:cs typeface="Times New Roman" panose="02020603050405020304" pitchFamily="18" charset="0"/>
              </a:rPr>
              <a:t>PhD Scholar</a:t>
            </a:r>
          </a:p>
          <a:p>
            <a:r>
              <a:rPr lang="en-US" sz="1700" dirty="0"/>
              <a:t> </a:t>
            </a:r>
          </a:p>
        </p:txBody>
      </p:sp>
      <p:pic>
        <p:nvPicPr>
          <p:cNvPr id="5" name="Picture 4">
            <a:extLst>
              <a:ext uri="{FF2B5EF4-FFF2-40B4-BE49-F238E27FC236}">
                <a16:creationId xmlns:a16="http://schemas.microsoft.com/office/drawing/2014/main" id="{0B9B09DC-0D1B-97F8-C946-29039B8E2822}"/>
              </a:ext>
            </a:extLst>
          </p:cNvPr>
          <p:cNvPicPr>
            <a:picLocks noChangeAspect="1"/>
          </p:cNvPicPr>
          <p:nvPr/>
        </p:nvPicPr>
        <p:blipFill>
          <a:blip r:embed="rId3"/>
          <a:stretch>
            <a:fillRect/>
          </a:stretch>
        </p:blipFill>
        <p:spPr>
          <a:xfrm>
            <a:off x="11059286" y="0"/>
            <a:ext cx="1129666" cy="1129666"/>
          </a:xfrm>
          <a:prstGeom prst="rect">
            <a:avLst/>
          </a:prstGeom>
        </p:spPr>
      </p:pic>
    </p:spTree>
    <p:extLst>
      <p:ext uri="{BB962C8B-B14F-4D97-AF65-F5344CB8AC3E}">
        <p14:creationId xmlns:p14="http://schemas.microsoft.com/office/powerpoint/2010/main" val="31263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26C863-7245-4E06-7E49-BC68B3B83277}"/>
              </a:ext>
            </a:extLst>
          </p:cNvPr>
          <p:cNvSpPr>
            <a:spLocks noGrp="1"/>
          </p:cNvSpPr>
          <p:nvPr>
            <p:ph type="title"/>
          </p:nvPr>
        </p:nvSpPr>
        <p:spPr>
          <a:xfrm>
            <a:off x="838200" y="365125"/>
            <a:ext cx="10515600" cy="1325563"/>
          </a:xfrm>
        </p:spPr>
        <p:txBody>
          <a:bodyPr>
            <a:normAutofit/>
          </a:bodyPr>
          <a:lstStyle/>
          <a:p>
            <a:r>
              <a:rPr lang="en-IN" sz="5400" b="1">
                <a:latin typeface="Times New Roman" panose="02020603050405020304" pitchFamily="18" charset="0"/>
                <a:cs typeface="Times New Roman" panose="02020603050405020304" pitchFamily="18" charset="0"/>
              </a:rPr>
              <a:t>JOINT MOBILISATION</a:t>
            </a:r>
            <a:endParaRPr lang="en-US" sz="5400" b="1">
              <a:latin typeface="Times New Roman" panose="02020603050405020304" pitchFamily="18" charset="0"/>
              <a:cs typeface="Times New Roman" panose="02020603050405020304" pitchFamily="18" charset="0"/>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8B9B0B-6318-2A42-4DA7-7E97AF5269AE}"/>
              </a:ext>
            </a:extLst>
          </p:cNvPr>
          <p:cNvSpPr>
            <a:spLocks noGrp="1"/>
          </p:cNvSpPr>
          <p:nvPr>
            <p:ph idx="1"/>
          </p:nvPr>
        </p:nvSpPr>
        <p:spPr>
          <a:xfrm>
            <a:off x="838200" y="1929384"/>
            <a:ext cx="10515600" cy="4251960"/>
          </a:xfrm>
        </p:spPr>
        <p:txBody>
          <a:bodyPr>
            <a:normAutofit/>
          </a:bodyPr>
          <a:lstStyle/>
          <a:p>
            <a:r>
              <a:rPr lang="en-IN" sz="2000" dirty="0">
                <a:latin typeface="Times New Roman" panose="02020603050405020304" pitchFamily="18" charset="0"/>
                <a:cs typeface="Times New Roman" panose="02020603050405020304" pitchFamily="18" charset="0"/>
              </a:rPr>
              <a:t>Joint mobilisation is defined as a continuum of </a:t>
            </a:r>
            <a:r>
              <a:rPr lang="en-IN" sz="2000" b="1" dirty="0">
                <a:latin typeface="Times New Roman" panose="02020603050405020304" pitchFamily="18" charset="0"/>
                <a:cs typeface="Times New Roman" panose="02020603050405020304" pitchFamily="18" charset="0"/>
              </a:rPr>
              <a:t>skilled passive movements</a:t>
            </a:r>
            <a:r>
              <a:rPr lang="en-IN" sz="2000" dirty="0">
                <a:latin typeface="Times New Roman" panose="02020603050405020304" pitchFamily="18" charset="0"/>
                <a:cs typeface="Times New Roman" panose="02020603050405020304" pitchFamily="18" charset="0"/>
              </a:rPr>
              <a:t> applied to joint and related soft tissues at varying speeds and amplitudes, with the aim of decreasing pain, restoring joint play, and optimising articular function.</a:t>
            </a:r>
          </a:p>
          <a:p>
            <a:r>
              <a:rPr lang="en-IN" sz="2000" b="1" dirty="0">
                <a:latin typeface="Times New Roman" panose="02020603050405020304" pitchFamily="18" charset="0"/>
                <a:cs typeface="Times New Roman" panose="02020603050405020304" pitchFamily="18" charset="0"/>
              </a:rPr>
              <a:t>Key distinction:</a:t>
            </a:r>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Mobilisation</a:t>
            </a:r>
            <a:r>
              <a:rPr lang="en-IN" sz="2000" dirty="0">
                <a:latin typeface="Times New Roman" panose="02020603050405020304" pitchFamily="18" charset="0"/>
                <a:cs typeface="Times New Roman" panose="02020603050405020304" pitchFamily="18" charset="0"/>
              </a:rPr>
              <a:t> — performed within the patient's ability to stop the movement (Grades I–IV)</a:t>
            </a:r>
          </a:p>
          <a:p>
            <a:r>
              <a:rPr lang="en-IN" sz="2000" b="1" dirty="0">
                <a:latin typeface="Times New Roman" panose="02020603050405020304" pitchFamily="18" charset="0"/>
                <a:cs typeface="Times New Roman" panose="02020603050405020304" pitchFamily="18" charset="0"/>
              </a:rPr>
              <a:t>Manipulation (Grade V)</a:t>
            </a:r>
            <a:r>
              <a:rPr lang="en-IN" sz="2000" dirty="0">
                <a:latin typeface="Times New Roman" panose="02020603050405020304" pitchFamily="18" charset="0"/>
                <a:cs typeface="Times New Roman" panose="02020603050405020304" pitchFamily="18" charset="0"/>
              </a:rPr>
              <a:t> — high-velocity, low-amplitude thrust </a:t>
            </a:r>
            <a:r>
              <a:rPr lang="en-IN" sz="2000" i="1" dirty="0">
                <a:latin typeface="Times New Roman" panose="02020603050405020304" pitchFamily="18" charset="0"/>
                <a:cs typeface="Times New Roman" panose="02020603050405020304" pitchFamily="18" charset="0"/>
              </a:rPr>
              <a:t>beyond</a:t>
            </a:r>
            <a:r>
              <a:rPr lang="en-IN" sz="2000" dirty="0">
                <a:latin typeface="Times New Roman" panose="02020603050405020304" pitchFamily="18" charset="0"/>
                <a:cs typeface="Times New Roman" panose="02020603050405020304" pitchFamily="18" charset="0"/>
              </a:rPr>
              <a:t> voluntary patient control; requires additional training</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91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5B79B5-CCD3-E577-6648-CF521371F40F}"/>
              </a:ext>
            </a:extLst>
          </p:cNvPr>
          <p:cNvSpPr>
            <a:spLocks noGrp="1"/>
          </p:cNvSpPr>
          <p:nvPr>
            <p:ph type="title"/>
          </p:nvPr>
        </p:nvSpPr>
        <p:spPr>
          <a:xfrm>
            <a:off x="621792" y="1161288"/>
            <a:ext cx="3602736" cy="4526280"/>
          </a:xfrm>
        </p:spPr>
        <p:txBody>
          <a:bodyPr>
            <a:normAutofit/>
          </a:bodyPr>
          <a:lstStyle/>
          <a:p>
            <a:r>
              <a:rPr lang="en-US" sz="3400" b="1">
                <a:latin typeface="Times New Roman" panose="02020603050405020304" pitchFamily="18" charset="0"/>
                <a:cs typeface="Times New Roman" panose="02020603050405020304" pitchFamily="18" charset="0"/>
              </a:rPr>
              <a:t>Foundations of Arthrokinematics &amp; Joint Mechanics</a:t>
            </a:r>
            <a:r>
              <a:rPr lang="en-IN" sz="3400">
                <a:effectLst/>
                <a:latin typeface="Times New Roman" panose="02020603050405020304" pitchFamily="18" charset="0"/>
                <a:cs typeface="Times New Roman" panose="02020603050405020304" pitchFamily="18" charset="0"/>
              </a:rPr>
              <a:t> </a:t>
            </a:r>
            <a:endParaRPr lang="en-US" sz="34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A2D397E-5434-1D6E-8AAD-478898E8B3C3}"/>
              </a:ext>
            </a:extLst>
          </p:cNvPr>
          <p:cNvSpPr>
            <a:spLocks noGrp="1"/>
          </p:cNvSpPr>
          <p:nvPr>
            <p:ph idx="1"/>
          </p:nvPr>
        </p:nvSpPr>
        <p:spPr>
          <a:xfrm>
            <a:off x="5434149" y="932688"/>
            <a:ext cx="5916603" cy="4992624"/>
          </a:xfrm>
        </p:spPr>
        <p:txBody>
          <a:bodyPr anchor="ctr">
            <a:normAutofit/>
          </a:bodyPr>
          <a:lstStyle/>
          <a:p>
            <a:r>
              <a:rPr lang="en-US" sz="2000" b="1">
                <a:latin typeface="Times New Roman" panose="02020603050405020304" pitchFamily="18" charset="0"/>
                <a:cs typeface="Times New Roman" panose="02020603050405020304" pitchFamily="18" charset="0"/>
              </a:rPr>
              <a:t>Osteokinematics vs. Arthrokinematics</a:t>
            </a:r>
          </a:p>
          <a:p>
            <a:pPr marL="0" indent="0">
              <a:buNone/>
            </a:pPr>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Osteokinematics: </a:t>
            </a:r>
            <a:r>
              <a:rPr lang="en-US" sz="2000">
                <a:latin typeface="Times New Roman" panose="02020603050405020304" pitchFamily="18" charset="0"/>
                <a:cs typeface="Times New Roman" panose="02020603050405020304" pitchFamily="18" charset="0"/>
              </a:rPr>
              <a:t>Refers to the gross, visible movement of bones in space during physiological activities (e.g., flexion, extension, abduction). These movements are under voluntary control.</a:t>
            </a:r>
          </a:p>
          <a:p>
            <a:pPr lvl="0"/>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Arthrokinematics: </a:t>
            </a:r>
            <a:r>
              <a:rPr lang="en-US" sz="2000">
                <a:latin typeface="Times New Roman" panose="02020603050405020304" pitchFamily="18" charset="0"/>
                <a:cs typeface="Times New Roman" panose="02020603050405020304" pitchFamily="18" charset="0"/>
              </a:rPr>
              <a:t>Refers to the microscopic, intrinsic movements occurring between the articular surfaces of a joint. These are involuntary </a:t>
            </a:r>
            <a:r>
              <a:rPr lang="en-US" sz="2000" b="1">
                <a:latin typeface="Times New Roman" panose="02020603050405020304" pitchFamily="18" charset="0"/>
                <a:cs typeface="Times New Roman" panose="02020603050405020304" pitchFamily="18" charset="0"/>
              </a:rPr>
              <a:t>accessory movements</a:t>
            </a:r>
            <a:r>
              <a:rPr lang="en-US" sz="2000">
                <a:latin typeface="Times New Roman" panose="02020603050405020304" pitchFamily="18" charset="0"/>
                <a:cs typeface="Times New Roman" panose="02020603050405020304" pitchFamily="18" charset="0"/>
              </a:rPr>
              <a:t> (also called </a:t>
            </a:r>
            <a:r>
              <a:rPr lang="en-US" sz="2000" b="1">
                <a:latin typeface="Times New Roman" panose="02020603050405020304" pitchFamily="18" charset="0"/>
                <a:cs typeface="Times New Roman" panose="02020603050405020304" pitchFamily="18" charset="0"/>
              </a:rPr>
              <a:t>joint play</a:t>
            </a:r>
            <a:r>
              <a:rPr lang="en-US" sz="2000">
                <a:latin typeface="Times New Roman" panose="02020603050405020304" pitchFamily="18" charset="0"/>
                <a:cs typeface="Times New Roman" panose="02020603050405020304" pitchFamily="18" charset="0"/>
              </a:rPr>
              <a:t>) that are essential for full, pain-free osteokinematics.</a:t>
            </a:r>
            <a:endParaRPr lang="en-IN" sz="2000">
              <a:latin typeface="Times New Roman" panose="02020603050405020304" pitchFamily="18" charset="0"/>
              <a:cs typeface="Times New Roman" panose="02020603050405020304" pitchFamily="18" charset="0"/>
            </a:endParaRPr>
          </a:p>
          <a:p>
            <a:endParaRPr lang="en-US" sz="2000"/>
          </a:p>
        </p:txBody>
      </p:sp>
    </p:spTree>
    <p:extLst>
      <p:ext uri="{BB962C8B-B14F-4D97-AF65-F5344CB8AC3E}">
        <p14:creationId xmlns:p14="http://schemas.microsoft.com/office/powerpoint/2010/main" val="88349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64EC24-0796-252D-61F2-C2B8D2DCA6BC}"/>
              </a:ext>
            </a:extLst>
          </p:cNvPr>
          <p:cNvSpPr>
            <a:spLocks noGrp="1"/>
          </p:cNvSpPr>
          <p:nvPr>
            <p:ph type="title"/>
          </p:nvPr>
        </p:nvSpPr>
        <p:spPr>
          <a:xfrm>
            <a:off x="621792" y="1161288"/>
            <a:ext cx="3602736" cy="4526280"/>
          </a:xfrm>
        </p:spPr>
        <p:txBody>
          <a:bodyPr>
            <a:normAutofit/>
          </a:bodyPr>
          <a:lstStyle/>
          <a:p>
            <a:r>
              <a:rPr lang="en-US" sz="4000" b="1">
                <a:latin typeface="Times New Roman" panose="02020603050405020304" pitchFamily="18" charset="0"/>
                <a:cs typeface="Times New Roman" panose="02020603050405020304" pitchFamily="18" charset="0"/>
              </a:rPr>
              <a:t>Articular Surface Movements</a:t>
            </a:r>
            <a:endParaRPr lang="en-US" sz="40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AE6CD88-017A-694F-9F46-37FD230647CA}"/>
              </a:ext>
            </a:extLst>
          </p:cNvPr>
          <p:cNvSpPr>
            <a:spLocks noGrp="1"/>
          </p:cNvSpPr>
          <p:nvPr>
            <p:ph idx="1"/>
          </p:nvPr>
        </p:nvSpPr>
        <p:spPr>
          <a:xfrm>
            <a:off x="5434149" y="932688"/>
            <a:ext cx="5916603" cy="4992624"/>
          </a:xfrm>
        </p:spPr>
        <p:txBody>
          <a:bodyPr anchor="ctr">
            <a:normAutofit/>
          </a:bodyPr>
          <a:lstStyle/>
          <a:p>
            <a:pPr lvl="0"/>
            <a:r>
              <a:rPr lang="en-US" sz="2000" b="1">
                <a:latin typeface="Times New Roman" panose="02020603050405020304" pitchFamily="18" charset="0"/>
                <a:cs typeface="Times New Roman" panose="02020603050405020304" pitchFamily="18" charset="0"/>
              </a:rPr>
              <a:t>Roll: </a:t>
            </a:r>
            <a:r>
              <a:rPr lang="en-US" sz="2000">
                <a:latin typeface="Times New Roman" panose="02020603050405020304" pitchFamily="18" charset="0"/>
                <a:cs typeface="Times New Roman" panose="02020603050405020304" pitchFamily="18" charset="0"/>
              </a:rPr>
              <a:t>New points on one surface meet new points on the opposing surface. Rolling always occurs in the </a:t>
            </a:r>
            <a:r>
              <a:rPr lang="en-US" sz="2000" b="1">
                <a:latin typeface="Times New Roman" panose="02020603050405020304" pitchFamily="18" charset="0"/>
                <a:cs typeface="Times New Roman" panose="02020603050405020304" pitchFamily="18" charset="0"/>
              </a:rPr>
              <a:t>same direction</a:t>
            </a:r>
            <a:r>
              <a:rPr lang="en-US" sz="2000">
                <a:latin typeface="Times New Roman" panose="02020603050405020304" pitchFamily="18" charset="0"/>
                <a:cs typeface="Times New Roman" panose="02020603050405020304" pitchFamily="18" charset="0"/>
              </a:rPr>
              <a:t> as the osteokinematic bone movement, regardless of whether the moving surface is convex or concave.</a:t>
            </a:r>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Slide/Glide: </a:t>
            </a:r>
            <a:r>
              <a:rPr lang="en-US" sz="2000">
                <a:latin typeface="Times New Roman" panose="02020603050405020304" pitchFamily="18" charset="0"/>
                <a:cs typeface="Times New Roman" panose="02020603050405020304" pitchFamily="18" charset="0"/>
              </a:rPr>
              <a:t>The same point on one surface contacts new points on the opposing surface. The direction of a slide depends entirely on the geometry of the moving surface.</a:t>
            </a:r>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Spin: </a:t>
            </a:r>
            <a:r>
              <a:rPr lang="en-US" sz="2000">
                <a:latin typeface="Times New Roman" panose="02020603050405020304" pitchFamily="18" charset="0"/>
                <a:cs typeface="Times New Roman" panose="02020603050405020304" pitchFamily="18" charset="0"/>
              </a:rPr>
              <a:t>Pure rotation of a bone around a stationary mechanical axis (e.g., radial head rotation during pronation/supination).</a:t>
            </a:r>
            <a:endParaRPr lang="en-IN" sz="2000">
              <a:latin typeface="Times New Roman" panose="02020603050405020304" pitchFamily="18" charset="0"/>
              <a:cs typeface="Times New Roman" panose="02020603050405020304" pitchFamily="18" charset="0"/>
            </a:endParaRPr>
          </a:p>
          <a:p>
            <a:endParaRPr lang="en-US" sz="2000"/>
          </a:p>
        </p:txBody>
      </p:sp>
    </p:spTree>
    <p:extLst>
      <p:ext uri="{BB962C8B-B14F-4D97-AF65-F5344CB8AC3E}">
        <p14:creationId xmlns:p14="http://schemas.microsoft.com/office/powerpoint/2010/main" val="270249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5E6A8F-4C4D-099D-B472-6CF1F455537D}"/>
              </a:ext>
            </a:extLst>
          </p:cNvPr>
          <p:cNvSpPr>
            <a:spLocks noGrp="1"/>
          </p:cNvSpPr>
          <p:nvPr>
            <p:ph type="title"/>
          </p:nvPr>
        </p:nvSpPr>
        <p:spPr>
          <a:xfrm>
            <a:off x="621792" y="1161288"/>
            <a:ext cx="3602736" cy="4526280"/>
          </a:xfrm>
        </p:spPr>
        <p:txBody>
          <a:bodyPr>
            <a:normAutofit/>
          </a:bodyPr>
          <a:lstStyle/>
          <a:p>
            <a:r>
              <a:rPr lang="en-US" sz="4000" b="1" dirty="0">
                <a:latin typeface="Times New Roman" panose="02020603050405020304" pitchFamily="18" charset="0"/>
                <a:cs typeface="Times New Roman" panose="02020603050405020304" pitchFamily="18" charset="0"/>
              </a:rPr>
              <a:t>The Convex-Concave Rule</a:t>
            </a:r>
            <a:endParaRPr lang="en-US" sz="4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103D312-7E5D-57AA-28D9-23B9B6B07692}"/>
              </a:ext>
            </a:extLst>
          </p:cNvPr>
          <p:cNvSpPr>
            <a:spLocks noGrp="1"/>
          </p:cNvSpPr>
          <p:nvPr>
            <p:ph idx="1"/>
          </p:nvPr>
        </p:nvSpPr>
        <p:spPr>
          <a:xfrm>
            <a:off x="5434149" y="932688"/>
            <a:ext cx="5916603" cy="4992624"/>
          </a:xfrm>
        </p:spPr>
        <p:txBody>
          <a:bodyPr anchor="ctr">
            <a:normAutofit/>
          </a:bodyPr>
          <a:lstStyle/>
          <a:p>
            <a:r>
              <a:rPr lang="en-US" sz="2000" dirty="0">
                <a:latin typeface="Times New Roman" panose="02020603050405020304" pitchFamily="18" charset="0"/>
                <a:cs typeface="Times New Roman" panose="02020603050405020304" pitchFamily="18" charset="0"/>
              </a:rPr>
              <a:t>Formulated by Freddy Kaltenborn based on MacConaill’s joint morphology, this rule determines the direction of the therapeutic glide:</a:t>
            </a:r>
            <a:endParaRPr lang="en-IN"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Convex-on-Concave: </a:t>
            </a:r>
            <a:r>
              <a:rPr lang="en-IN" sz="2000" dirty="0">
                <a:latin typeface="Times New Roman" panose="02020603050405020304" pitchFamily="18" charset="0"/>
                <a:cs typeface="Times New Roman" panose="02020603050405020304" pitchFamily="18" charset="0"/>
              </a:rPr>
              <a:t>Roll and glide occur in opposite directions.</a:t>
            </a:r>
          </a:p>
          <a:p>
            <a:r>
              <a:rPr lang="en-IN" sz="2000" dirty="0">
                <a:latin typeface="Times New Roman" panose="02020603050405020304" pitchFamily="18" charset="0"/>
                <a:cs typeface="Times New Roman" panose="02020603050405020304" pitchFamily="18" charset="0"/>
              </a:rPr>
              <a:t>Example:</a:t>
            </a:r>
          </a:p>
          <a:p>
            <a:r>
              <a:rPr lang="en-IN" sz="2000" dirty="0">
                <a:latin typeface="Times New Roman" panose="02020603050405020304" pitchFamily="18" charset="0"/>
                <a:cs typeface="Times New Roman" panose="02020603050405020304" pitchFamily="18" charset="0"/>
              </a:rPr>
              <a:t>Glenohumeral abduction </a:t>
            </a:r>
          </a:p>
          <a:p>
            <a:r>
              <a:rPr lang="en-IN" sz="2000" dirty="0">
                <a:latin typeface="Times New Roman" panose="02020603050405020304" pitchFamily="18" charset="0"/>
                <a:cs typeface="Times New Roman" panose="02020603050405020304" pitchFamily="18" charset="0"/>
              </a:rPr>
              <a:t>Humeral head rolls superiorly </a:t>
            </a:r>
          </a:p>
          <a:p>
            <a:r>
              <a:rPr lang="en-IN" sz="2000" dirty="0">
                <a:latin typeface="Times New Roman" panose="02020603050405020304" pitchFamily="18" charset="0"/>
                <a:cs typeface="Times New Roman" panose="02020603050405020304" pitchFamily="18" charset="0"/>
              </a:rPr>
              <a:t>Humeral head glides inferiorly</a:t>
            </a:r>
          </a:p>
          <a:p>
            <a:endParaRPr lang="en-US" sz="2000" dirty="0"/>
          </a:p>
        </p:txBody>
      </p:sp>
    </p:spTree>
    <p:extLst>
      <p:ext uri="{BB962C8B-B14F-4D97-AF65-F5344CB8AC3E}">
        <p14:creationId xmlns:p14="http://schemas.microsoft.com/office/powerpoint/2010/main" val="391157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6EC894-AC13-C92A-6F6B-748040AAC52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44C343-562A-C5C3-3CF9-CF060705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BB60A9D7-5863-AED3-14E2-C615CFE56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8045C1DB-69C6-21F7-3066-E15D8551E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3FDF3F-761D-E0EC-18FD-B0CDFEF9A7C6}"/>
              </a:ext>
            </a:extLst>
          </p:cNvPr>
          <p:cNvSpPr>
            <a:spLocks noGrp="1"/>
          </p:cNvSpPr>
          <p:nvPr>
            <p:ph type="title"/>
          </p:nvPr>
        </p:nvSpPr>
        <p:spPr>
          <a:xfrm>
            <a:off x="621792" y="1161288"/>
            <a:ext cx="3602736" cy="4526280"/>
          </a:xfrm>
        </p:spPr>
        <p:txBody>
          <a:bodyPr>
            <a:normAutofit/>
          </a:bodyPr>
          <a:lstStyle/>
          <a:p>
            <a:r>
              <a:rPr lang="en-US" sz="4000" b="1">
                <a:latin typeface="Times New Roman" panose="02020603050405020304" pitchFamily="18" charset="0"/>
                <a:cs typeface="Times New Roman" panose="02020603050405020304" pitchFamily="18" charset="0"/>
              </a:rPr>
              <a:t>The Convex-Concave Rule</a:t>
            </a:r>
            <a:endParaRPr lang="en-US" sz="40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BDF792B0-C079-BDBE-8D03-AF7345B02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8C9543C-642E-CB84-69E6-2153B5A1575E}"/>
              </a:ext>
            </a:extLst>
          </p:cNvPr>
          <p:cNvSpPr>
            <a:spLocks noGrp="1"/>
          </p:cNvSpPr>
          <p:nvPr>
            <p:ph idx="1"/>
          </p:nvPr>
        </p:nvSpPr>
        <p:spPr>
          <a:xfrm>
            <a:off x="5434149" y="932688"/>
            <a:ext cx="5916603" cy="4992624"/>
          </a:xfrm>
        </p:spPr>
        <p:txBody>
          <a:bodyPr anchor="ctr">
            <a:normAutofit/>
          </a:bodyPr>
          <a:lstStyle/>
          <a:p>
            <a:r>
              <a:rPr lang="en-US" sz="2000" b="1" dirty="0">
                <a:latin typeface="Times New Roman" panose="02020603050405020304" pitchFamily="18" charset="0"/>
                <a:cs typeface="Times New Roman" panose="02020603050405020304" pitchFamily="18" charset="0"/>
              </a:rPr>
              <a:t>Concave-on-Convex: </a:t>
            </a:r>
            <a:r>
              <a:rPr lang="en-IN" sz="2000" dirty="0">
                <a:latin typeface="Times New Roman" panose="02020603050405020304" pitchFamily="18" charset="0"/>
                <a:cs typeface="Times New Roman" panose="02020603050405020304" pitchFamily="18" charset="0"/>
              </a:rPr>
              <a:t>Roll and glide occur in same direction.</a:t>
            </a:r>
          </a:p>
          <a:p>
            <a:r>
              <a:rPr lang="en-IN" sz="2000" dirty="0">
                <a:latin typeface="Times New Roman" panose="02020603050405020304" pitchFamily="18" charset="0"/>
                <a:cs typeface="Times New Roman" panose="02020603050405020304" pitchFamily="18" charset="0"/>
              </a:rPr>
              <a:t>Example: Tibial movement on femur</a:t>
            </a:r>
          </a:p>
          <a:p>
            <a:r>
              <a:rPr lang="en-IN" sz="2000" dirty="0">
                <a:latin typeface="Times New Roman" panose="02020603050405020304" pitchFamily="18" charset="0"/>
                <a:cs typeface="Times New Roman" panose="02020603050405020304" pitchFamily="18" charset="0"/>
              </a:rPr>
              <a:t>In most joints, roll and glide occur </a:t>
            </a:r>
            <a:r>
              <a:rPr lang="en-IN" sz="2000" i="1" dirty="0">
                <a:latin typeface="Times New Roman" panose="02020603050405020304" pitchFamily="18" charset="0"/>
                <a:cs typeface="Times New Roman" panose="02020603050405020304" pitchFamily="18" charset="0"/>
              </a:rPr>
              <a:t>simultaneously</a:t>
            </a:r>
            <a:r>
              <a:rPr lang="en-IN" sz="2000" dirty="0">
                <a:latin typeface="Times New Roman" panose="02020603050405020304" pitchFamily="18" charset="0"/>
                <a:cs typeface="Times New Roman" panose="02020603050405020304" pitchFamily="18" charset="0"/>
              </a:rPr>
              <a:t>. The ratio is regulated by articular surface shape to prevent the convex surface from migrating out of the concave surface.</a:t>
            </a:r>
          </a:p>
          <a:p>
            <a:pPr lvl="0"/>
            <a:endParaRPr lang="en-US" sz="2000" dirty="0"/>
          </a:p>
        </p:txBody>
      </p:sp>
      <p:pic>
        <p:nvPicPr>
          <p:cNvPr id="3074" name="Picture 2">
            <a:extLst>
              <a:ext uri="{FF2B5EF4-FFF2-40B4-BE49-F238E27FC236}">
                <a16:creationId xmlns:a16="http://schemas.microsoft.com/office/drawing/2014/main" id="{BF31E048-A2BE-458B-4039-FE7B10CFE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175" y="4556760"/>
            <a:ext cx="3882539" cy="2148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288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456832-8AC3-36BF-FBDC-2D1B94AD4E0C}"/>
              </a:ext>
            </a:extLst>
          </p:cNvPr>
          <p:cNvSpPr>
            <a:spLocks noGrp="1"/>
          </p:cNvSpPr>
          <p:nvPr>
            <p:ph type="title"/>
          </p:nvPr>
        </p:nvSpPr>
        <p:spPr>
          <a:xfrm>
            <a:off x="621792" y="1161288"/>
            <a:ext cx="3602736" cy="4526280"/>
          </a:xfrm>
        </p:spPr>
        <p:txBody>
          <a:bodyPr>
            <a:normAutofit/>
          </a:bodyPr>
          <a:lstStyle/>
          <a:p>
            <a:r>
              <a:rPr lang="en-US" sz="4000" b="1" dirty="0">
                <a:latin typeface="Times New Roman" panose="02020603050405020304" pitchFamily="18" charset="0"/>
                <a:cs typeface="Times New Roman" panose="02020603050405020304" pitchFamily="18" charset="0"/>
              </a:rPr>
              <a:t>Joint Positions: Open-Packed vs. Close-Packed</a:t>
            </a:r>
            <a:endParaRPr lang="en-US" sz="4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48487D0-64CA-5EED-EA7F-6C7C0354853A}"/>
              </a:ext>
            </a:extLst>
          </p:cNvPr>
          <p:cNvSpPr>
            <a:spLocks noGrp="1"/>
          </p:cNvSpPr>
          <p:nvPr>
            <p:ph idx="1"/>
          </p:nvPr>
        </p:nvSpPr>
        <p:spPr>
          <a:xfrm>
            <a:off x="5434149" y="932688"/>
            <a:ext cx="5916603" cy="4992624"/>
          </a:xfrm>
        </p:spPr>
        <p:txBody>
          <a:bodyPr anchor="ctr">
            <a:normAutofit/>
          </a:bodyPr>
          <a:lstStyle/>
          <a:p>
            <a:pPr lvl="0"/>
            <a:r>
              <a:rPr lang="en-US" sz="2000" b="1">
                <a:latin typeface="Times New Roman" panose="02020603050405020304" pitchFamily="18" charset="0"/>
                <a:cs typeface="Times New Roman" panose="02020603050405020304" pitchFamily="18" charset="0"/>
              </a:rPr>
              <a:t>Resting (Open-Packed or Loose-Packed) Position: </a:t>
            </a:r>
            <a:r>
              <a:rPr lang="en-US" sz="2000">
                <a:latin typeface="Times New Roman" panose="02020603050405020304" pitchFamily="18" charset="0"/>
                <a:cs typeface="Times New Roman" panose="02020603050405020304" pitchFamily="18" charset="0"/>
              </a:rPr>
              <a:t>The joint capsule and periarticular ligaments are maximally relaxed, providing the </a:t>
            </a:r>
            <a:r>
              <a:rPr lang="en-US" sz="2000" b="1">
                <a:latin typeface="Times New Roman" panose="02020603050405020304" pitchFamily="18" charset="0"/>
                <a:cs typeface="Times New Roman" panose="02020603050405020304" pitchFamily="18" charset="0"/>
              </a:rPr>
              <a:t>minimum congruency</a:t>
            </a:r>
            <a:r>
              <a:rPr lang="en-US" sz="2000">
                <a:latin typeface="Times New Roman" panose="02020603050405020304" pitchFamily="18" charset="0"/>
                <a:cs typeface="Times New Roman" panose="02020603050405020304" pitchFamily="18" charset="0"/>
              </a:rPr>
              <a:t> between articular surfaces. This position yields the </a:t>
            </a:r>
            <a:r>
              <a:rPr lang="en-US" sz="2000" b="1">
                <a:latin typeface="Times New Roman" panose="02020603050405020304" pitchFamily="18" charset="0"/>
                <a:cs typeface="Times New Roman" panose="02020603050405020304" pitchFamily="18" charset="0"/>
              </a:rPr>
              <a:t>maximum joint play</a:t>
            </a:r>
            <a:r>
              <a:rPr lang="en-US" sz="2000">
                <a:latin typeface="Times New Roman" panose="02020603050405020304" pitchFamily="18" charset="0"/>
                <a:cs typeface="Times New Roman" panose="02020603050405020304" pitchFamily="18" charset="0"/>
              </a:rPr>
              <a:t> and is the optimal starting position for evaluating joint mobility and administering initial, lower-grade mobilization techniques.</a:t>
            </a:r>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Close-Packed Position: </a:t>
            </a:r>
            <a:r>
              <a:rPr lang="en-US" sz="2000">
                <a:latin typeface="Times New Roman" panose="02020603050405020304" pitchFamily="18" charset="0"/>
                <a:cs typeface="Times New Roman" panose="02020603050405020304" pitchFamily="18" charset="0"/>
              </a:rPr>
              <a:t>Articular surfaces achieve </a:t>
            </a:r>
            <a:r>
              <a:rPr lang="en-US" sz="2000" b="1">
                <a:latin typeface="Times New Roman" panose="02020603050405020304" pitchFamily="18" charset="0"/>
                <a:cs typeface="Times New Roman" panose="02020603050405020304" pitchFamily="18" charset="0"/>
              </a:rPr>
              <a:t>maximum congruency</a:t>
            </a:r>
            <a:r>
              <a:rPr lang="en-US" sz="2000">
                <a:latin typeface="Times New Roman" panose="02020603050405020304" pitchFamily="18" charset="0"/>
                <a:cs typeface="Times New Roman" panose="02020603050405020304" pitchFamily="18" charset="0"/>
              </a:rPr>
              <a:t>, and the surrounding ligaments and capsule are tightly coiled and maximally taut. Joint play is virtually eliminated. This position is highly stable and should generally be </a:t>
            </a:r>
            <a:r>
              <a:rPr lang="en-US" sz="2000" b="1">
                <a:latin typeface="Times New Roman" panose="02020603050405020304" pitchFamily="18" charset="0"/>
                <a:cs typeface="Times New Roman" panose="02020603050405020304" pitchFamily="18" charset="0"/>
              </a:rPr>
              <a:t>avoided</a:t>
            </a:r>
            <a:r>
              <a:rPr lang="en-US" sz="2000">
                <a:latin typeface="Times New Roman" panose="02020603050405020304" pitchFamily="18" charset="0"/>
                <a:cs typeface="Times New Roman" panose="02020603050405020304" pitchFamily="18" charset="0"/>
              </a:rPr>
              <a:t> when performing joint mobilizations, as it increases the risk of structural microtrauma.</a:t>
            </a:r>
            <a:endParaRPr lang="en-IN" sz="2000">
              <a:latin typeface="Times New Roman" panose="02020603050405020304" pitchFamily="18" charset="0"/>
              <a:cs typeface="Times New Roman" panose="02020603050405020304" pitchFamily="18" charset="0"/>
            </a:endParaRPr>
          </a:p>
          <a:p>
            <a:endParaRPr lang="en-US" sz="2000"/>
          </a:p>
        </p:txBody>
      </p:sp>
    </p:spTree>
    <p:extLst>
      <p:ext uri="{BB962C8B-B14F-4D97-AF65-F5344CB8AC3E}">
        <p14:creationId xmlns:p14="http://schemas.microsoft.com/office/powerpoint/2010/main" val="394727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7C4788B-2C5F-FF80-9E1B-44A81D078F52}"/>
              </a:ext>
            </a:extLst>
          </p:cNvPr>
          <p:cNvPicPr>
            <a:picLocks noGrp="1" noChangeAspect="1"/>
          </p:cNvPicPr>
          <p:nvPr>
            <p:ph idx="1"/>
          </p:nvPr>
        </p:nvPicPr>
        <p:blipFill>
          <a:blip r:embed="rId2"/>
          <a:stretch>
            <a:fillRect/>
          </a:stretch>
        </p:blipFill>
        <p:spPr>
          <a:xfrm>
            <a:off x="990600" y="1029847"/>
            <a:ext cx="10134600" cy="4737924"/>
          </a:xfrm>
          <a:prstGeom prst="rect">
            <a:avLst/>
          </a:prstGeom>
        </p:spPr>
      </p:pic>
    </p:spTree>
    <p:extLst>
      <p:ext uri="{BB962C8B-B14F-4D97-AF65-F5344CB8AC3E}">
        <p14:creationId xmlns:p14="http://schemas.microsoft.com/office/powerpoint/2010/main" val="2995438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F2F473B-EB18-B818-52D3-D827982FDDED}"/>
              </a:ext>
            </a:extLst>
          </p:cNvPr>
          <p:cNvPicPr>
            <a:picLocks noGrp="1" noChangeAspect="1"/>
          </p:cNvPicPr>
          <p:nvPr>
            <p:ph idx="1"/>
          </p:nvPr>
        </p:nvPicPr>
        <p:blipFill>
          <a:blip r:embed="rId2"/>
          <a:stretch>
            <a:fillRect/>
          </a:stretch>
        </p:blipFill>
        <p:spPr>
          <a:xfrm>
            <a:off x="990600" y="1359221"/>
            <a:ext cx="10134600" cy="4079177"/>
          </a:xfrm>
          <a:prstGeom prst="rect">
            <a:avLst/>
          </a:prstGeom>
        </p:spPr>
      </p:pic>
    </p:spTree>
    <p:extLst>
      <p:ext uri="{BB962C8B-B14F-4D97-AF65-F5344CB8AC3E}">
        <p14:creationId xmlns:p14="http://schemas.microsoft.com/office/powerpoint/2010/main" val="420486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DD4A7B-C988-4455-DE92-6488C027BBE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600" kern="1200" dirty="0">
                <a:solidFill>
                  <a:schemeClr val="bg1"/>
                </a:solidFill>
                <a:latin typeface="Times New Roman" panose="02020603050405020304" pitchFamily="18" charset="0"/>
                <a:cs typeface="Times New Roman" panose="02020603050405020304" pitchFamily="18" charset="0"/>
              </a:rPr>
              <a:t>Maitland Concept</a:t>
            </a:r>
          </a:p>
        </p:txBody>
      </p:sp>
      <p:pic>
        <p:nvPicPr>
          <p:cNvPr id="8" name="Content Placeholder 7">
            <a:extLst>
              <a:ext uri="{FF2B5EF4-FFF2-40B4-BE49-F238E27FC236}">
                <a16:creationId xmlns:a16="http://schemas.microsoft.com/office/drawing/2014/main" id="{C3C2435A-6DCB-A440-680A-B729FF56250C}"/>
              </a:ext>
            </a:extLst>
          </p:cNvPr>
          <p:cNvPicPr>
            <a:picLocks noGrp="1" noChangeAspect="1"/>
          </p:cNvPicPr>
          <p:nvPr>
            <p:ph idx="1"/>
          </p:nvPr>
        </p:nvPicPr>
        <p:blipFill>
          <a:blip r:embed="rId2"/>
          <a:stretch>
            <a:fillRect/>
          </a:stretch>
        </p:blipFill>
        <p:spPr>
          <a:xfrm>
            <a:off x="1408853" y="1720198"/>
            <a:ext cx="9374293" cy="4710583"/>
          </a:xfrm>
          <a:prstGeom prst="rect">
            <a:avLst/>
          </a:prstGeom>
        </p:spPr>
      </p:pic>
    </p:spTree>
    <p:extLst>
      <p:ext uri="{BB962C8B-B14F-4D97-AF65-F5344CB8AC3E}">
        <p14:creationId xmlns:p14="http://schemas.microsoft.com/office/powerpoint/2010/main" val="224500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923DD62-32D4-ECD9-B5E5-85356F63BFC3}"/>
              </a:ext>
            </a:extLst>
          </p:cNvPr>
          <p:cNvPicPr>
            <a:picLocks noGrp="1" noChangeAspect="1"/>
          </p:cNvPicPr>
          <p:nvPr>
            <p:ph idx="1"/>
          </p:nvPr>
        </p:nvPicPr>
        <p:blipFill>
          <a:blip r:embed="rId2"/>
          <a:stretch>
            <a:fillRect/>
          </a:stretch>
        </p:blipFill>
        <p:spPr>
          <a:xfrm>
            <a:off x="643467" y="825417"/>
            <a:ext cx="10905066" cy="5207166"/>
          </a:xfrm>
          <a:prstGeom prst="rect">
            <a:avLst/>
          </a:prstGeom>
        </p:spPr>
      </p:pic>
    </p:spTree>
    <p:extLst>
      <p:ext uri="{BB962C8B-B14F-4D97-AF65-F5344CB8AC3E}">
        <p14:creationId xmlns:p14="http://schemas.microsoft.com/office/powerpoint/2010/main" val="2965652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11A4DD-8ED1-4F83-6F19-9FFCA75F02B8}"/>
              </a:ext>
            </a:extLst>
          </p:cNvPr>
          <p:cNvSpPr>
            <a:spLocks noGrp="1"/>
          </p:cNvSpPr>
          <p:nvPr>
            <p:ph type="title"/>
          </p:nvPr>
        </p:nvSpPr>
        <p:spPr>
          <a:xfrm>
            <a:off x="841248" y="548640"/>
            <a:ext cx="3600860" cy="5431536"/>
          </a:xfrm>
        </p:spPr>
        <p:txBody>
          <a:bodyPr>
            <a:normAutofit/>
          </a:bodyPr>
          <a:lstStyle/>
          <a:p>
            <a:r>
              <a:rPr lang="en-US" sz="5000" b="1" dirty="0">
                <a:latin typeface="Times New Roman" panose="02020603050405020304" pitchFamily="18" charset="0"/>
                <a:cs typeface="Times New Roman" panose="02020603050405020304" pitchFamily="18" charset="0"/>
              </a:rPr>
              <a:t>The </a:t>
            </a:r>
            <a:r>
              <a:rPr lang="en-US" sz="5000" b="1" dirty="0" err="1">
                <a:latin typeface="Times New Roman" panose="02020603050405020304" pitchFamily="18" charset="0"/>
                <a:cs typeface="Times New Roman" panose="02020603050405020304" pitchFamily="18" charset="0"/>
              </a:rPr>
              <a:t>Kaltenborn</a:t>
            </a:r>
            <a:r>
              <a:rPr lang="en-US" sz="5000" b="1" dirty="0">
                <a:latin typeface="Times New Roman" panose="02020603050405020304" pitchFamily="18" charset="0"/>
                <a:cs typeface="Times New Roman" panose="02020603050405020304" pitchFamily="18" charset="0"/>
              </a:rPr>
              <a:t> System (Freddy Kaltenborn)</a:t>
            </a:r>
            <a:endParaRPr lang="en-US" sz="5000" dirty="0">
              <a:latin typeface="Times New Roman" panose="02020603050405020304" pitchFamily="18" charset="0"/>
              <a:cs typeface="Times New Roman" panose="02020603050405020304" pitchFamily="18" charset="0"/>
            </a:endParaRP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FCDC28-C60E-BC3C-A44D-806C121DFDAF}"/>
              </a:ext>
            </a:extLst>
          </p:cNvPr>
          <p:cNvSpPr>
            <a:spLocks noGrp="1"/>
          </p:cNvSpPr>
          <p:nvPr>
            <p:ph idx="1"/>
          </p:nvPr>
        </p:nvSpPr>
        <p:spPr>
          <a:xfrm>
            <a:off x="5126418" y="552091"/>
            <a:ext cx="6850723" cy="5938650"/>
          </a:xfrm>
        </p:spPr>
        <p:txBody>
          <a:bodyPr anchor="ctr">
            <a:normAutofit/>
          </a:bodyPr>
          <a:lstStyle/>
          <a:p>
            <a:r>
              <a:rPr lang="en-US" sz="1800" b="1" dirty="0">
                <a:latin typeface="Times New Roman" panose="02020603050405020304" pitchFamily="18" charset="0"/>
                <a:cs typeface="Times New Roman" panose="02020603050405020304" pitchFamily="18" charset="0"/>
              </a:rPr>
              <a:t>Sustained vs. Oscillatory Stretch</a:t>
            </a:r>
            <a:endParaRPr lang="en-IN"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Unlike Maitland’s rhythmic oscillations, </a:t>
            </a:r>
            <a:r>
              <a:rPr lang="en-US" sz="1800" dirty="0" err="1">
                <a:latin typeface="Times New Roman" panose="02020603050405020304" pitchFamily="18" charset="0"/>
                <a:cs typeface="Times New Roman" panose="02020603050405020304" pitchFamily="18" charset="0"/>
              </a:rPr>
              <a:t>Kaltenborn</a:t>
            </a:r>
            <a:r>
              <a:rPr lang="en-US" sz="1800" dirty="0">
                <a:latin typeface="Times New Roman" panose="02020603050405020304" pitchFamily="18" charset="0"/>
                <a:cs typeface="Times New Roman" panose="02020603050405020304" pitchFamily="18" charset="0"/>
              </a:rPr>
              <a:t> utilizes sustained static holds to stretch tight tissues, ensuring that viscoelastic creep occurs within the collagenous frameworks of the joint capsule.</a:t>
            </a:r>
            <a:endParaRPr lang="en-IN" sz="1800" dirty="0">
              <a:latin typeface="Times New Roman" panose="02020603050405020304" pitchFamily="18" charset="0"/>
              <a:cs typeface="Times New Roman" panose="02020603050405020304" pitchFamily="18" charset="0"/>
            </a:endParaRPr>
          </a:p>
          <a:p>
            <a:r>
              <a:rPr lang="en-US" sz="1800" b="1" dirty="0" err="1">
                <a:latin typeface="Times New Roman" panose="02020603050405020304" pitchFamily="18" charset="0"/>
                <a:cs typeface="Times New Roman" panose="02020603050405020304" pitchFamily="18" charset="0"/>
              </a:rPr>
              <a:t>Kaltenborn</a:t>
            </a:r>
            <a:r>
              <a:rPr lang="en-US" sz="1800" b="1" dirty="0">
                <a:latin typeface="Times New Roman" panose="02020603050405020304" pitchFamily="18" charset="0"/>
                <a:cs typeface="Times New Roman" panose="02020603050405020304" pitchFamily="18" charset="0"/>
              </a:rPr>
              <a:t> Traction Grading System</a:t>
            </a:r>
            <a:endParaRPr lang="en-IN" sz="1800" dirty="0">
              <a:latin typeface="Times New Roman" panose="02020603050405020304" pitchFamily="18" charset="0"/>
              <a:cs typeface="Times New Roman" panose="02020603050405020304" pitchFamily="18" charset="0"/>
            </a:endParaRPr>
          </a:p>
          <a:p>
            <a:pPr lvl="0"/>
            <a:r>
              <a:rPr lang="en-US" sz="1800" b="1" dirty="0">
                <a:latin typeface="Times New Roman" panose="02020603050405020304" pitchFamily="18" charset="0"/>
                <a:cs typeface="Times New Roman" panose="02020603050405020304" pitchFamily="18" charset="0"/>
              </a:rPr>
              <a:t>Grade I (Piccolo / Loosen): </a:t>
            </a:r>
            <a:r>
              <a:rPr lang="en-US" sz="1800" dirty="0">
                <a:latin typeface="Times New Roman" panose="02020603050405020304" pitchFamily="18" charset="0"/>
                <a:cs typeface="Times New Roman" panose="02020603050405020304" pitchFamily="18" charset="0"/>
              </a:rPr>
              <a:t>An extremely small amplitude traction force that produces no appreciable separation of the joint surfaces. It simply neutralizes the internal compressive forces (such as cohesive fluid forces and baseline muscle tone) acting on the joint. It is primarily used for pain relief during acute episodes.</a:t>
            </a:r>
            <a:endParaRPr lang="en-IN" sz="1800" dirty="0">
              <a:latin typeface="Times New Roman" panose="02020603050405020304" pitchFamily="18" charset="0"/>
              <a:cs typeface="Times New Roman" panose="02020603050405020304" pitchFamily="18" charset="0"/>
            </a:endParaRPr>
          </a:p>
          <a:p>
            <a:pPr lvl="0"/>
            <a:r>
              <a:rPr lang="en-US" sz="1800" b="1" dirty="0">
                <a:latin typeface="Times New Roman" panose="02020603050405020304" pitchFamily="18" charset="0"/>
                <a:cs typeface="Times New Roman" panose="02020603050405020304" pitchFamily="18" charset="0"/>
              </a:rPr>
              <a:t>Grade II (Tighten / Slack Zone): </a:t>
            </a:r>
            <a:r>
              <a:rPr lang="en-US" sz="1800" dirty="0">
                <a:latin typeface="Times New Roman" panose="02020603050405020304" pitchFamily="18" charset="0"/>
                <a:cs typeface="Times New Roman" panose="02020603050405020304" pitchFamily="18" charset="0"/>
              </a:rPr>
              <a:t>Takes up the slack in the surrounding periarticular tissues. The joint surfaces are separated, and the tissue transitions from a relaxed state to a point of initial resistance. This grade helps assess joint play, relieve pain, and ease muscle guarding.</a:t>
            </a:r>
            <a:endParaRPr lang="en-IN" sz="1800" dirty="0">
              <a:latin typeface="Times New Roman" panose="02020603050405020304" pitchFamily="18" charset="0"/>
              <a:cs typeface="Times New Roman" panose="02020603050405020304" pitchFamily="18" charset="0"/>
            </a:endParaRPr>
          </a:p>
          <a:p>
            <a:pPr lvl="0"/>
            <a:r>
              <a:rPr lang="en-US" sz="1800" b="1" dirty="0">
                <a:latin typeface="Times New Roman" panose="02020603050405020304" pitchFamily="18" charset="0"/>
                <a:cs typeface="Times New Roman" panose="02020603050405020304" pitchFamily="18" charset="0"/>
              </a:rPr>
              <a:t>Grade III (Stretch): </a:t>
            </a:r>
            <a:r>
              <a:rPr lang="en-US" sz="1800" dirty="0">
                <a:latin typeface="Times New Roman" panose="02020603050405020304" pitchFamily="18" charset="0"/>
                <a:cs typeface="Times New Roman" panose="02020603050405020304" pitchFamily="18" charset="0"/>
              </a:rPr>
              <a:t>An intense, sustained traction force applied past the transition zone to actively elongate shortened periarticular soft tissues. It is used to remediate joint hypomobility and capsular restrictions.</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0661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CB5723-D343-E8CC-2E54-FBC13D82F9AA}"/>
              </a:ext>
            </a:extLst>
          </p:cNvPr>
          <p:cNvSpPr>
            <a:spLocks noGrp="1"/>
          </p:cNvSpPr>
          <p:nvPr>
            <p:ph type="title"/>
          </p:nvPr>
        </p:nvSpPr>
        <p:spPr>
          <a:xfrm>
            <a:off x="838200" y="365125"/>
            <a:ext cx="10515600" cy="1325563"/>
          </a:xfrm>
        </p:spPr>
        <p:txBody>
          <a:bodyPr>
            <a:normAutofit/>
          </a:bodyPr>
          <a:lstStyle/>
          <a:p>
            <a:r>
              <a:rPr lang="en-US" sz="4200" b="1">
                <a:latin typeface="Times New Roman" panose="02020603050405020304" pitchFamily="18" charset="0"/>
                <a:cs typeface="Times New Roman" panose="02020603050405020304" pitchFamily="18" charset="0"/>
              </a:rPr>
              <a:t>The Kaltenborn System (Freddy Kaltenborn)</a:t>
            </a:r>
            <a:endParaRPr lang="en-US"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0A94935-16AE-8ED0-691D-7336019D5B25}"/>
              </a:ext>
            </a:extLst>
          </p:cNvPr>
          <p:cNvSpPr>
            <a:spLocks noGrp="1"/>
          </p:cNvSpPr>
          <p:nvPr>
            <p:ph idx="1"/>
          </p:nvPr>
        </p:nvSpPr>
        <p:spPr>
          <a:xfrm>
            <a:off x="838200" y="1929384"/>
            <a:ext cx="10515600" cy="4251960"/>
          </a:xfrm>
        </p:spPr>
        <p:txBody>
          <a:bodyPr>
            <a:normAutofit/>
          </a:bodyPr>
          <a:lstStyle/>
          <a:p>
            <a:r>
              <a:rPr lang="en-IN" sz="2200" b="1" dirty="0">
                <a:latin typeface="Times New Roman" panose="02020603050405020304" pitchFamily="18" charset="0"/>
                <a:cs typeface="Times New Roman" panose="02020603050405020304" pitchFamily="18" charset="0"/>
              </a:rPr>
              <a:t>The Treatment Plane (</a:t>
            </a:r>
            <a:r>
              <a:rPr lang="en-IN" sz="2200" b="1" dirty="0" err="1">
                <a:latin typeface="Times New Roman" panose="02020603050405020304" pitchFamily="18" charset="0"/>
                <a:cs typeface="Times New Roman" panose="02020603050405020304" pitchFamily="18" charset="0"/>
              </a:rPr>
              <a:t>Kaltenborn</a:t>
            </a:r>
            <a:r>
              <a:rPr lang="en-IN" sz="2200" b="1" dirty="0">
                <a:latin typeface="Times New Roman" panose="02020603050405020304" pitchFamily="18" charset="0"/>
                <a:cs typeface="Times New Roman" panose="02020603050405020304" pitchFamily="18" charset="0"/>
              </a:rPr>
              <a:t>)</a:t>
            </a:r>
          </a:p>
          <a:p>
            <a:r>
              <a:rPr lang="en-IN" sz="2200" dirty="0">
                <a:latin typeface="Times New Roman" panose="02020603050405020304" pitchFamily="18" charset="0"/>
                <a:cs typeface="Times New Roman" panose="02020603050405020304" pitchFamily="18" charset="0"/>
              </a:rPr>
              <a:t>The treatment plane </a:t>
            </a:r>
            <a:r>
              <a:rPr lang="en-IN" sz="2200" b="1" dirty="0">
                <a:latin typeface="Times New Roman" panose="02020603050405020304" pitchFamily="18" charset="0"/>
                <a:cs typeface="Times New Roman" panose="02020603050405020304" pitchFamily="18" charset="0"/>
              </a:rPr>
              <a:t>lies in the concave articular surface</a:t>
            </a:r>
            <a:r>
              <a:rPr lang="en-IN" sz="2200" dirty="0">
                <a:latin typeface="Times New Roman" panose="02020603050405020304" pitchFamily="18" charset="0"/>
                <a:cs typeface="Times New Roman" panose="02020603050405020304" pitchFamily="18" charset="0"/>
              </a:rPr>
              <a:t>, parallel to the joint surface and perpendicular to a line from the axis of rotation to the centre of the concave surface.</a:t>
            </a:r>
          </a:p>
          <a:p>
            <a:r>
              <a:rPr lang="en-IN" sz="2200" b="1" dirty="0">
                <a:latin typeface="Times New Roman" panose="02020603050405020304" pitchFamily="18" charset="0"/>
                <a:cs typeface="Times New Roman" panose="02020603050405020304" pitchFamily="18" charset="0"/>
              </a:rPr>
              <a:t>Glides</a:t>
            </a:r>
            <a:r>
              <a:rPr lang="en-IN" sz="2200" dirty="0">
                <a:latin typeface="Times New Roman" panose="02020603050405020304" pitchFamily="18" charset="0"/>
                <a:cs typeface="Times New Roman" panose="02020603050405020304" pitchFamily="18" charset="0"/>
              </a:rPr>
              <a:t> → applied </a:t>
            </a:r>
            <a:r>
              <a:rPr lang="en-IN" sz="2200" i="1" dirty="0">
                <a:latin typeface="Times New Roman" panose="02020603050405020304" pitchFamily="18" charset="0"/>
                <a:cs typeface="Times New Roman" panose="02020603050405020304" pitchFamily="18" charset="0"/>
              </a:rPr>
              <a:t>parallel</a:t>
            </a:r>
            <a:r>
              <a:rPr lang="en-IN" sz="2200" dirty="0">
                <a:latin typeface="Times New Roman" panose="02020603050405020304" pitchFamily="18" charset="0"/>
                <a:cs typeface="Times New Roman" panose="02020603050405020304" pitchFamily="18" charset="0"/>
              </a:rPr>
              <a:t> to the treatment plane</a:t>
            </a:r>
          </a:p>
          <a:p>
            <a:r>
              <a:rPr lang="en-IN" sz="2200" b="1" dirty="0">
                <a:latin typeface="Times New Roman" panose="02020603050405020304" pitchFamily="18" charset="0"/>
                <a:cs typeface="Times New Roman" panose="02020603050405020304" pitchFamily="18" charset="0"/>
              </a:rPr>
              <a:t>Traction/Distraction</a:t>
            </a:r>
            <a:r>
              <a:rPr lang="en-IN" sz="2200" dirty="0">
                <a:latin typeface="Times New Roman" panose="02020603050405020304" pitchFamily="18" charset="0"/>
                <a:cs typeface="Times New Roman" panose="02020603050405020304" pitchFamily="18" charset="0"/>
              </a:rPr>
              <a:t> → applied </a:t>
            </a:r>
            <a:r>
              <a:rPr lang="en-IN" sz="2200" i="1" dirty="0">
                <a:latin typeface="Times New Roman" panose="02020603050405020304" pitchFamily="18" charset="0"/>
                <a:cs typeface="Times New Roman" panose="02020603050405020304" pitchFamily="18" charset="0"/>
              </a:rPr>
              <a:t>perpendicular</a:t>
            </a:r>
            <a:r>
              <a:rPr lang="en-IN" sz="2200" dirty="0">
                <a:latin typeface="Times New Roman" panose="02020603050405020304" pitchFamily="18" charset="0"/>
                <a:cs typeface="Times New Roman" panose="02020603050405020304" pitchFamily="18" charset="0"/>
              </a:rPr>
              <a:t> to the treatment plane (i.e., along the joint axis)</a:t>
            </a:r>
          </a:p>
          <a:p>
            <a:r>
              <a:rPr lang="en-IN" sz="2200" dirty="0">
                <a:latin typeface="Times New Roman" panose="02020603050405020304" pitchFamily="18" charset="0"/>
                <a:cs typeface="Times New Roman" panose="02020603050405020304" pitchFamily="18" charset="0"/>
              </a:rPr>
              <a:t>Traction always pulls perpendicular to the concave surface, no matter the joint position.</a:t>
            </a:r>
          </a:p>
          <a:p>
            <a:endParaRPr lang="en-US" sz="2200" dirty="0"/>
          </a:p>
        </p:txBody>
      </p:sp>
    </p:spTree>
    <p:extLst>
      <p:ext uri="{BB962C8B-B14F-4D97-AF65-F5344CB8AC3E}">
        <p14:creationId xmlns:p14="http://schemas.microsoft.com/office/powerpoint/2010/main" val="3346686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F4349F8-27C1-4352-F887-D551F95ABF5C}"/>
              </a:ext>
            </a:extLst>
          </p:cNvPr>
          <p:cNvSpPr>
            <a:spLocks noGrp="1"/>
          </p:cNvSpPr>
          <p:nvPr>
            <p:ph type="title"/>
          </p:nvPr>
        </p:nvSpPr>
        <p:spPr>
          <a:xfrm>
            <a:off x="621792" y="1161288"/>
            <a:ext cx="3602736" cy="4526280"/>
          </a:xfrm>
        </p:spPr>
        <p:txBody>
          <a:bodyPr>
            <a:normAutofit/>
          </a:bodyPr>
          <a:lstStyle/>
          <a:p>
            <a:r>
              <a:rPr lang="en-US" sz="4000" b="1" dirty="0">
                <a:latin typeface="Times New Roman" panose="02020603050405020304" pitchFamily="18" charset="0"/>
                <a:cs typeface="Times New Roman" panose="02020603050405020304" pitchFamily="18" charset="0"/>
              </a:rPr>
              <a:t>The Mulligan Concept (Brian Mulligan)</a:t>
            </a:r>
            <a:endParaRPr lang="en-US" sz="4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593755B-2D3C-3457-54A3-96081ECA296A}"/>
              </a:ext>
            </a:extLst>
          </p:cNvPr>
          <p:cNvSpPr>
            <a:spLocks noGrp="1"/>
          </p:cNvSpPr>
          <p:nvPr>
            <p:ph idx="1"/>
          </p:nvPr>
        </p:nvSpPr>
        <p:spPr>
          <a:xfrm>
            <a:off x="5433269" y="1161288"/>
            <a:ext cx="5916603" cy="4992624"/>
          </a:xfrm>
        </p:spPr>
        <p:txBody>
          <a:bodyPr anchor="ctr">
            <a:normAutofit/>
          </a:bodyPr>
          <a:lstStyle/>
          <a:p>
            <a:r>
              <a:rPr lang="en-US" sz="2000" dirty="0">
                <a:latin typeface="Times New Roman" panose="02020603050405020304" pitchFamily="18" charset="0"/>
                <a:cs typeface="Times New Roman" panose="02020603050405020304" pitchFamily="18" charset="0"/>
              </a:rPr>
              <a:t>Mulligan introduced a dynamic paradigm based on the concept of positional faults—subtle structural misalignments resulting from trauma, injury, or muscular imbalances that lead to pain and restricted movement.</a:t>
            </a:r>
            <a:endParaRPr lang="en-IN"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Mobilization with Movement (MWM)</a:t>
            </a:r>
            <a:endParaRPr lang="en-IN"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MWM combines a sustained, passive accessory glide applied by the clinician with concurrent, active physiological movement performed by the patient. A hallmark of the Mulligan concept is the PILL response:</a:t>
            </a:r>
            <a:endParaRPr lang="en-IN" sz="2000" dirty="0">
              <a:latin typeface="Times New Roman" panose="02020603050405020304" pitchFamily="18" charset="0"/>
              <a:cs typeface="Times New Roman" panose="02020603050405020304" pitchFamily="18" charset="0"/>
            </a:endParaRPr>
          </a:p>
          <a:p>
            <a:pPr lvl="0"/>
            <a:r>
              <a:rPr lang="en-US" sz="2000" b="1" dirty="0">
                <a:latin typeface="Times New Roman" panose="02020603050405020304" pitchFamily="18" charset="0"/>
                <a:cs typeface="Times New Roman" panose="02020603050405020304" pitchFamily="18" charset="0"/>
              </a:rPr>
              <a:t>P </a:t>
            </a:r>
            <a:r>
              <a:rPr lang="en-US" sz="2000" dirty="0">
                <a:latin typeface="Times New Roman" panose="02020603050405020304" pitchFamily="18" charset="0"/>
                <a:cs typeface="Times New Roman" panose="02020603050405020304" pitchFamily="18" charset="0"/>
              </a:rPr>
              <a:t>- Pain-free performance during the execution of the technique.</a:t>
            </a:r>
            <a:endParaRPr lang="en-IN" sz="2000" dirty="0">
              <a:latin typeface="Times New Roman" panose="02020603050405020304" pitchFamily="18" charset="0"/>
              <a:cs typeface="Times New Roman" panose="02020603050405020304" pitchFamily="18" charset="0"/>
            </a:endParaRPr>
          </a:p>
          <a:p>
            <a:pPr lvl="0"/>
            <a:r>
              <a:rPr lang="en-US" sz="2000" b="1" dirty="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 Immediate functional results.</a:t>
            </a:r>
            <a:endParaRPr lang="en-IN" sz="2000" dirty="0">
              <a:latin typeface="Times New Roman" panose="02020603050405020304" pitchFamily="18" charset="0"/>
              <a:cs typeface="Times New Roman" panose="02020603050405020304" pitchFamily="18" charset="0"/>
            </a:endParaRPr>
          </a:p>
          <a:p>
            <a:pPr lvl="0"/>
            <a:r>
              <a:rPr lang="en-US" sz="2000" b="1" dirty="0">
                <a:latin typeface="Times New Roman" panose="02020603050405020304" pitchFamily="18" charset="0"/>
                <a:cs typeface="Times New Roman" panose="02020603050405020304" pitchFamily="18" charset="0"/>
              </a:rPr>
              <a:t>LL </a:t>
            </a:r>
            <a:r>
              <a:rPr lang="en-US" sz="2000" dirty="0">
                <a:latin typeface="Times New Roman" panose="02020603050405020304" pitchFamily="18" charset="0"/>
                <a:cs typeface="Times New Roman" panose="02020603050405020304" pitchFamily="18" charset="0"/>
              </a:rPr>
              <a:t>- Long-Lasting therapeutic benefits.</a:t>
            </a:r>
            <a:endParaRPr lang="en-IN" sz="20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3652770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3A0B7E-6502-6AF8-F090-0C454AE2B0B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33FC070-93F8-56EE-D5AC-A96584DE3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69166C9E-9E87-A953-64D7-BDBC68ADCD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FB6A029D-066E-9E85-13E0-BE2B393BC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603D2D-2754-5D60-0F98-2F8E25CA7681}"/>
              </a:ext>
            </a:extLst>
          </p:cNvPr>
          <p:cNvSpPr>
            <a:spLocks noGrp="1"/>
          </p:cNvSpPr>
          <p:nvPr>
            <p:ph type="title"/>
          </p:nvPr>
        </p:nvSpPr>
        <p:spPr>
          <a:xfrm>
            <a:off x="621792" y="1161288"/>
            <a:ext cx="3602736" cy="4526280"/>
          </a:xfrm>
        </p:spPr>
        <p:txBody>
          <a:bodyPr>
            <a:normAutofit/>
          </a:bodyPr>
          <a:lstStyle/>
          <a:p>
            <a:r>
              <a:rPr lang="en-US" sz="4000" b="1" dirty="0">
                <a:latin typeface="Times New Roman" panose="02020603050405020304" pitchFamily="18" charset="0"/>
                <a:cs typeface="Times New Roman" panose="02020603050405020304" pitchFamily="18" charset="0"/>
              </a:rPr>
              <a:t>The Mulligan Concept (Brian Mulligan)</a:t>
            </a:r>
            <a:endParaRPr lang="en-US" sz="4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9A103D06-CF5C-6424-0FB0-069C1B9A3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842128A-3B15-6B9A-2E9A-65315AC725E0}"/>
              </a:ext>
            </a:extLst>
          </p:cNvPr>
          <p:cNvSpPr>
            <a:spLocks noGrp="1"/>
          </p:cNvSpPr>
          <p:nvPr>
            <p:ph idx="1"/>
          </p:nvPr>
        </p:nvSpPr>
        <p:spPr>
          <a:xfrm>
            <a:off x="5433269" y="1161288"/>
            <a:ext cx="5916603" cy="4992624"/>
          </a:xfrm>
        </p:spPr>
        <p:txBody>
          <a:bodyPr anchor="ctr">
            <a:normAutofit/>
          </a:bodyPr>
          <a:lstStyle/>
          <a:p>
            <a:r>
              <a:rPr lang="en-US" sz="2000" b="1" dirty="0">
                <a:latin typeface="Times New Roman" panose="02020603050405020304" pitchFamily="18" charset="0"/>
                <a:cs typeface="Times New Roman" panose="02020603050405020304" pitchFamily="18" charset="0"/>
              </a:rPr>
              <a:t>Spinal Techniques: NAGs and SNAGs</a:t>
            </a:r>
          </a:p>
          <a:p>
            <a:endParaRPr lang="en-IN" sz="2000" dirty="0">
              <a:latin typeface="Times New Roman" panose="02020603050405020304" pitchFamily="18" charset="0"/>
              <a:cs typeface="Times New Roman" panose="02020603050405020304" pitchFamily="18" charset="0"/>
            </a:endParaRPr>
          </a:p>
          <a:p>
            <a:pPr lvl="0"/>
            <a:r>
              <a:rPr lang="en-US" sz="2000" b="1" dirty="0">
                <a:latin typeface="Times New Roman" panose="02020603050405020304" pitchFamily="18" charset="0"/>
                <a:cs typeface="Times New Roman" panose="02020603050405020304" pitchFamily="18" charset="0"/>
              </a:rPr>
              <a:t>NAGs (Natural Apophyseal Glides): </a:t>
            </a:r>
            <a:r>
              <a:rPr lang="en-US" sz="2000" dirty="0">
                <a:latin typeface="Times New Roman" panose="02020603050405020304" pitchFamily="18" charset="0"/>
                <a:cs typeface="Times New Roman" panose="02020603050405020304" pitchFamily="18" charset="0"/>
              </a:rPr>
              <a:t>Oscillatory, mid-to-end range accessory glides applied parallel to the facet joints of the mid-cervical to upper thoracic spine (C3–T3). They are performed passively while the patient remains seated in a resting position, making them ideal for irritable spinal conditions.</a:t>
            </a:r>
            <a:endParaRPr lang="en-IN" sz="2000" dirty="0">
              <a:latin typeface="Times New Roman" panose="02020603050405020304" pitchFamily="18" charset="0"/>
              <a:cs typeface="Times New Roman" panose="02020603050405020304" pitchFamily="18" charset="0"/>
            </a:endParaRPr>
          </a:p>
          <a:p>
            <a:pPr lvl="0"/>
            <a:r>
              <a:rPr lang="en-US" sz="2000" b="1" dirty="0">
                <a:latin typeface="Times New Roman" panose="02020603050405020304" pitchFamily="18" charset="0"/>
                <a:cs typeface="Times New Roman" panose="02020603050405020304" pitchFamily="18" charset="0"/>
              </a:rPr>
              <a:t>SNAGs (Sustained Natural Apophyseal Glides): </a:t>
            </a:r>
            <a:r>
              <a:rPr lang="en-US" sz="2000" dirty="0">
                <a:latin typeface="Times New Roman" panose="02020603050405020304" pitchFamily="18" charset="0"/>
                <a:cs typeface="Times New Roman" panose="02020603050405020304" pitchFamily="18" charset="0"/>
              </a:rPr>
              <a:t>A combination of a sustained passive accessory glide applied along the plane of the facet joints while the patient actively performs the restricted spinal movement.</a:t>
            </a:r>
            <a:endParaRPr lang="en-IN" sz="20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2717336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6D65CF5-8207-7098-60A6-8909124FC6AF}"/>
              </a:ext>
            </a:extLst>
          </p:cNvPr>
          <p:cNvSpPr>
            <a:spLocks noGrp="1"/>
          </p:cNvSpPr>
          <p:nvPr>
            <p:ph type="title"/>
          </p:nvPr>
        </p:nvSpPr>
        <p:spPr>
          <a:xfrm>
            <a:off x="621792" y="1161288"/>
            <a:ext cx="3602736" cy="4526280"/>
          </a:xfrm>
        </p:spPr>
        <p:txBody>
          <a:bodyPr>
            <a:normAutofit/>
          </a:bodyPr>
          <a:lstStyle/>
          <a:p>
            <a:r>
              <a:rPr lang="en-US" sz="4000" b="1" dirty="0">
                <a:latin typeface="Times New Roman" panose="02020603050405020304" pitchFamily="18" charset="0"/>
                <a:cs typeface="Times New Roman" panose="02020603050405020304" pitchFamily="18" charset="0"/>
              </a:rPr>
              <a:t>The </a:t>
            </a:r>
            <a:r>
              <a:rPr lang="en-US" sz="4000" b="1">
                <a:latin typeface="Times New Roman" panose="02020603050405020304" pitchFamily="18" charset="0"/>
                <a:cs typeface="Times New Roman" panose="02020603050405020304" pitchFamily="18" charset="0"/>
              </a:rPr>
              <a:t>Cyriax</a:t>
            </a:r>
            <a:r>
              <a:rPr lang="en-US" sz="4000" b="1" dirty="0">
                <a:latin typeface="Times New Roman" panose="02020603050405020304" pitchFamily="18" charset="0"/>
                <a:cs typeface="Times New Roman" panose="02020603050405020304" pitchFamily="18" charset="0"/>
              </a:rPr>
              <a:t> Framework (James Cyriax)</a:t>
            </a:r>
            <a:endParaRPr lang="en-US" sz="40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C35F27C-4583-25D5-7F18-0103FCC8DC19}"/>
              </a:ext>
            </a:extLst>
          </p:cNvPr>
          <p:cNvSpPr>
            <a:spLocks noGrp="1"/>
          </p:cNvSpPr>
          <p:nvPr>
            <p:ph idx="1"/>
          </p:nvPr>
        </p:nvSpPr>
        <p:spPr>
          <a:xfrm>
            <a:off x="5434149" y="932688"/>
            <a:ext cx="5916603" cy="4992624"/>
          </a:xfrm>
        </p:spPr>
        <p:txBody>
          <a:bodyPr anchor="ctr">
            <a:normAutofit/>
          </a:bodyPr>
          <a:lstStyle/>
          <a:p>
            <a:pPr lvl="0"/>
            <a:r>
              <a:rPr lang="en-US" sz="2000" b="1">
                <a:latin typeface="Times New Roman" panose="02020603050405020304" pitchFamily="18" charset="0"/>
                <a:cs typeface="Times New Roman" panose="02020603050405020304" pitchFamily="18" charset="0"/>
              </a:rPr>
              <a:t>Capsular Patterns of Restriction: </a:t>
            </a:r>
            <a:r>
              <a:rPr lang="en-US" sz="2000">
                <a:latin typeface="Times New Roman" panose="02020603050405020304" pitchFamily="18" charset="0"/>
                <a:cs typeface="Times New Roman" panose="02020603050405020304" pitchFamily="18" charset="0"/>
              </a:rPr>
              <a:t>Cyriax identified that inflammation of the joint capsule produces a predictable, proportional pattern of passive limitation unique to each joint. This is known as a capsular pattern.</a:t>
            </a:r>
            <a:endParaRPr lang="en-IN" sz="2000">
              <a:latin typeface="Times New Roman" panose="02020603050405020304" pitchFamily="18" charset="0"/>
              <a:cs typeface="Times New Roman" panose="02020603050405020304" pitchFamily="18" charset="0"/>
            </a:endParaRPr>
          </a:p>
          <a:p>
            <a:pPr lvl="0"/>
            <a:r>
              <a:rPr lang="en-US" sz="2000" b="1">
                <a:latin typeface="Times New Roman" panose="02020603050405020304" pitchFamily="18" charset="0"/>
                <a:cs typeface="Times New Roman" panose="02020603050405020304" pitchFamily="18" charset="0"/>
              </a:rPr>
              <a:t>Deep Friction Massage (DFM): </a:t>
            </a:r>
            <a:r>
              <a:rPr lang="en-US" sz="2000">
                <a:latin typeface="Times New Roman" panose="02020603050405020304" pitchFamily="18" charset="0"/>
                <a:cs typeface="Times New Roman" panose="02020603050405020304" pitchFamily="18" charset="0"/>
              </a:rPr>
              <a:t>DFM is a localized, therapeutic cross-friction technique applied directly to the site of soft tissue lesions (such as tendonitis, tenosynovitis, or ligamentous sprains). It must be performed </a:t>
            </a:r>
            <a:r>
              <a:rPr lang="en-US" sz="2000" b="1">
                <a:latin typeface="Times New Roman" panose="02020603050405020304" pitchFamily="18" charset="0"/>
                <a:cs typeface="Times New Roman" panose="02020603050405020304" pitchFamily="18" charset="0"/>
              </a:rPr>
              <a:t>transversely (perpendicularly)</a:t>
            </a:r>
            <a:r>
              <a:rPr lang="en-US" sz="2000">
                <a:latin typeface="Times New Roman" panose="02020603050405020304" pitchFamily="18" charset="0"/>
                <a:cs typeface="Times New Roman" panose="02020603050405020304" pitchFamily="18" charset="0"/>
              </a:rPr>
              <a:t> across the long axis of the target tissue fibers to break down irregular adhesions.</a:t>
            </a:r>
            <a:endParaRPr lang="en-IN" sz="2000">
              <a:latin typeface="Times New Roman" panose="02020603050405020304" pitchFamily="18" charset="0"/>
              <a:cs typeface="Times New Roman" panose="02020603050405020304" pitchFamily="18" charset="0"/>
            </a:endParaRPr>
          </a:p>
          <a:p>
            <a:endParaRPr lang="en-US" sz="2000"/>
          </a:p>
        </p:txBody>
      </p:sp>
    </p:spTree>
    <p:extLst>
      <p:ext uri="{BB962C8B-B14F-4D97-AF65-F5344CB8AC3E}">
        <p14:creationId xmlns:p14="http://schemas.microsoft.com/office/powerpoint/2010/main" val="378611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B9C56FF-22DE-A179-C589-41882ED5F676}"/>
              </a:ext>
            </a:extLst>
          </p:cNvPr>
          <p:cNvPicPr>
            <a:picLocks noGrp="1" noChangeAspect="1"/>
          </p:cNvPicPr>
          <p:nvPr>
            <p:ph idx="1"/>
          </p:nvPr>
        </p:nvPicPr>
        <p:blipFill>
          <a:blip r:embed="rId2"/>
          <a:stretch>
            <a:fillRect/>
          </a:stretch>
        </p:blipFill>
        <p:spPr>
          <a:xfrm>
            <a:off x="2729796" y="480060"/>
            <a:ext cx="6732407" cy="5897879"/>
          </a:xfrm>
          <a:prstGeom prst="rect">
            <a:avLst/>
          </a:prstGeom>
        </p:spPr>
      </p:pic>
    </p:spTree>
    <p:extLst>
      <p:ext uri="{BB962C8B-B14F-4D97-AF65-F5344CB8AC3E}">
        <p14:creationId xmlns:p14="http://schemas.microsoft.com/office/powerpoint/2010/main" val="299240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0E49B4-B7EE-51DD-63C1-BE1D08A7BCD7}"/>
              </a:ext>
            </a:extLst>
          </p:cNvPr>
          <p:cNvSpPr>
            <a:spLocks noGrp="1"/>
          </p:cNvSpPr>
          <p:nvPr>
            <p:ph type="title"/>
          </p:nvPr>
        </p:nvSpPr>
        <p:spPr>
          <a:xfrm>
            <a:off x="838200" y="365125"/>
            <a:ext cx="10515600" cy="1325563"/>
          </a:xfrm>
        </p:spPr>
        <p:txBody>
          <a:bodyPr>
            <a:normAutofit/>
          </a:bodyPr>
          <a:lstStyle/>
          <a:p>
            <a:r>
              <a:rPr lang="en-IN" sz="5400" b="1">
                <a:latin typeface="Times New Roman" panose="02020603050405020304" pitchFamily="18" charset="0"/>
                <a:cs typeface="Times New Roman" panose="02020603050405020304" pitchFamily="18" charset="0"/>
              </a:rPr>
              <a:t>Mennell's Mobilization</a:t>
            </a:r>
            <a:endParaRPr lang="en-US" sz="5400" b="1">
              <a:latin typeface="Times New Roman" panose="02020603050405020304" pitchFamily="18" charset="0"/>
              <a:cs typeface="Times New Roman" panose="02020603050405020304" pitchFamily="18" charset="0"/>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0D3028-0C8F-BC63-72CA-12DF9B52D1B6}"/>
              </a:ext>
            </a:extLst>
          </p:cNvPr>
          <p:cNvSpPr>
            <a:spLocks noGrp="1"/>
          </p:cNvSpPr>
          <p:nvPr>
            <p:ph idx="1"/>
          </p:nvPr>
        </p:nvSpPr>
        <p:spPr>
          <a:xfrm>
            <a:off x="838200" y="1929384"/>
            <a:ext cx="10515600" cy="4251960"/>
          </a:xfrm>
        </p:spPr>
        <p:txBody>
          <a:bodyPr>
            <a:normAutofit/>
          </a:bodyPr>
          <a:lstStyle/>
          <a:p>
            <a:r>
              <a:rPr lang="en-IN" sz="2200">
                <a:latin typeface="Times New Roman" panose="02020603050405020304" pitchFamily="18" charset="0"/>
                <a:cs typeface="Times New Roman" panose="02020603050405020304" pitchFamily="18" charset="0"/>
              </a:rPr>
              <a:t>James Cyriax Mennell (J.B. Mennell) was one of the pioneers of manual therapy and joint mobilization. His work preceded many modern concepts such as Maitland, Kaltenborn, and Mulligan. Mennell emphasized that pain and dysfunction often arise from loss of normal joint play, and that restoration of accessory movement is essential for normal physiological movement.</a:t>
            </a:r>
          </a:p>
          <a:p>
            <a:r>
              <a:rPr lang="en-IN" sz="2200">
                <a:latin typeface="Times New Roman" panose="02020603050405020304" pitchFamily="18" charset="0"/>
                <a:cs typeface="Times New Roman" panose="02020603050405020304" pitchFamily="18" charset="0"/>
              </a:rPr>
              <a:t>According to Mennell:</a:t>
            </a:r>
          </a:p>
          <a:p>
            <a:r>
              <a:rPr lang="en-IN" sz="2200">
                <a:latin typeface="Times New Roman" panose="02020603050405020304" pitchFamily="18" charset="0"/>
                <a:cs typeface="Times New Roman" panose="02020603050405020304" pitchFamily="18" charset="0"/>
              </a:rPr>
              <a:t>Physiological movement depends on normal accessory movement. </a:t>
            </a:r>
          </a:p>
          <a:p>
            <a:r>
              <a:rPr lang="en-IN" sz="2200">
                <a:latin typeface="Times New Roman" panose="02020603050405020304" pitchFamily="18" charset="0"/>
                <a:cs typeface="Times New Roman" panose="02020603050405020304" pitchFamily="18" charset="0"/>
              </a:rPr>
              <a:t>Restriction of accessory movement leads to dysfunction. </a:t>
            </a:r>
          </a:p>
          <a:p>
            <a:r>
              <a:rPr lang="en-IN" sz="2200">
                <a:latin typeface="Times New Roman" panose="02020603050405020304" pitchFamily="18" charset="0"/>
                <a:cs typeface="Times New Roman" panose="02020603050405020304" pitchFamily="18" charset="0"/>
              </a:rPr>
              <a:t>Restoration of accessory movement restores physiological movement.</a:t>
            </a:r>
          </a:p>
          <a:p>
            <a:endParaRPr lang="en-IN" sz="2200">
              <a:latin typeface="Times New Roman" panose="02020603050405020304" pitchFamily="18" charset="0"/>
              <a:cs typeface="Times New Roman" panose="02020603050405020304" pitchFamily="18" charset="0"/>
            </a:endParaRPr>
          </a:p>
          <a:p>
            <a:endParaRPr 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1317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2C604-C695-A63C-1B02-5C2D0CA5F473}"/>
              </a:ext>
            </a:extLst>
          </p:cNvPr>
          <p:cNvSpPr>
            <a:spLocks noGrp="1"/>
          </p:cNvSpPr>
          <p:nvPr>
            <p:ph type="title"/>
          </p:nvPr>
        </p:nvSpPr>
        <p:spPr>
          <a:xfrm>
            <a:off x="838200" y="365125"/>
            <a:ext cx="10515600" cy="1325563"/>
          </a:xfrm>
        </p:spPr>
        <p:txBody>
          <a:bodyPr>
            <a:normAutofit/>
          </a:bodyPr>
          <a:lstStyle/>
          <a:p>
            <a:r>
              <a:rPr lang="en-IN" sz="5400" b="1">
                <a:latin typeface="Times New Roman" panose="02020603050405020304" pitchFamily="18" charset="0"/>
                <a:cs typeface="Times New Roman" panose="02020603050405020304" pitchFamily="18" charset="0"/>
              </a:rPr>
              <a:t>Joint Play</a:t>
            </a:r>
            <a:endParaRPr lang="en-US" sz="5400" b="1">
              <a:latin typeface="Times New Roman" panose="02020603050405020304" pitchFamily="18" charset="0"/>
              <a:cs typeface="Times New Roman" panose="02020603050405020304" pitchFamily="18" charset="0"/>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2C465-2EE8-A12E-671B-F3E4D6DF7D8D}"/>
              </a:ext>
            </a:extLst>
          </p:cNvPr>
          <p:cNvSpPr>
            <a:spLocks noGrp="1"/>
          </p:cNvSpPr>
          <p:nvPr>
            <p:ph idx="1"/>
          </p:nvPr>
        </p:nvSpPr>
        <p:spPr>
          <a:xfrm>
            <a:off x="838200" y="1929384"/>
            <a:ext cx="10515600" cy="4648200"/>
          </a:xfrm>
        </p:spPr>
        <p:txBody>
          <a:bodyPr>
            <a:normAutofit/>
          </a:bodyPr>
          <a:lstStyle/>
          <a:p>
            <a:r>
              <a:rPr lang="en-IN" sz="1800" dirty="0">
                <a:latin typeface="Times New Roman" panose="02020603050405020304" pitchFamily="18" charset="0"/>
                <a:cs typeface="Times New Roman" panose="02020603050405020304" pitchFamily="18" charset="0"/>
              </a:rPr>
              <a:t>Joint play refers to:</a:t>
            </a:r>
          </a:p>
          <a:p>
            <a:r>
              <a:rPr lang="en-IN" sz="1800" i="1" dirty="0">
                <a:latin typeface="Times New Roman" panose="02020603050405020304" pitchFamily="18" charset="0"/>
                <a:cs typeface="Times New Roman" panose="02020603050405020304" pitchFamily="18" charset="0"/>
              </a:rPr>
              <a:t>Small involuntary movements occurring between articular surfaces that are necessary for full physiological movement.</a:t>
            </a:r>
          </a:p>
          <a:p>
            <a:r>
              <a:rPr lang="en-IN" sz="1800" b="1" dirty="0">
                <a:latin typeface="Times New Roman" panose="02020603050405020304" pitchFamily="18" charset="0"/>
                <a:cs typeface="Times New Roman" panose="02020603050405020304" pitchFamily="18" charset="0"/>
              </a:rPr>
              <a:t>Examples:</a:t>
            </a:r>
          </a:p>
          <a:p>
            <a:r>
              <a:rPr lang="en-IN" sz="1800" dirty="0">
                <a:latin typeface="Times New Roman" panose="02020603050405020304" pitchFamily="18" charset="0"/>
                <a:cs typeface="Times New Roman" panose="02020603050405020304" pitchFamily="18" charset="0"/>
              </a:rPr>
              <a:t>Glenohumeral inferior glide during shoulder abduction </a:t>
            </a:r>
          </a:p>
          <a:p>
            <a:r>
              <a:rPr lang="en-IN" sz="1800" dirty="0">
                <a:latin typeface="Times New Roman" panose="02020603050405020304" pitchFamily="18" charset="0"/>
                <a:cs typeface="Times New Roman" panose="02020603050405020304" pitchFamily="18" charset="0"/>
              </a:rPr>
              <a:t>Tibial glide during knee flexion </a:t>
            </a:r>
          </a:p>
          <a:p>
            <a:r>
              <a:rPr lang="en-IN" sz="1800" dirty="0">
                <a:latin typeface="Times New Roman" panose="02020603050405020304" pitchFamily="18" charset="0"/>
                <a:cs typeface="Times New Roman" panose="02020603050405020304" pitchFamily="18" charset="0"/>
              </a:rPr>
              <a:t>Carpal glides during wrist motion </a:t>
            </a:r>
          </a:p>
          <a:p>
            <a:r>
              <a:rPr lang="en-IN" sz="1800" dirty="0">
                <a:latin typeface="Times New Roman" panose="02020603050405020304" pitchFamily="18" charset="0"/>
                <a:cs typeface="Times New Roman" panose="02020603050405020304" pitchFamily="18" charset="0"/>
              </a:rPr>
              <a:t>Without adequate joint play:</a:t>
            </a:r>
          </a:p>
          <a:p>
            <a:r>
              <a:rPr lang="en-IN" sz="1800" dirty="0">
                <a:latin typeface="Times New Roman" panose="02020603050405020304" pitchFamily="18" charset="0"/>
                <a:cs typeface="Times New Roman" panose="02020603050405020304" pitchFamily="18" charset="0"/>
              </a:rPr>
              <a:t>Pain may develop </a:t>
            </a:r>
          </a:p>
          <a:p>
            <a:r>
              <a:rPr lang="en-IN" sz="1800" dirty="0">
                <a:latin typeface="Times New Roman" panose="02020603050405020304" pitchFamily="18" charset="0"/>
                <a:cs typeface="Times New Roman" panose="02020603050405020304" pitchFamily="18" charset="0"/>
              </a:rPr>
              <a:t>ROM becomes restricted </a:t>
            </a:r>
          </a:p>
          <a:p>
            <a:r>
              <a:rPr lang="en-IN" sz="1800" dirty="0">
                <a:latin typeface="Times New Roman" panose="02020603050405020304" pitchFamily="18" charset="0"/>
                <a:cs typeface="Times New Roman" panose="02020603050405020304" pitchFamily="18" charset="0"/>
              </a:rPr>
              <a:t>Function decreases </a:t>
            </a:r>
          </a:p>
          <a:p>
            <a:r>
              <a:rPr lang="en-IN" sz="1800" dirty="0">
                <a:latin typeface="Times New Roman" panose="02020603050405020304" pitchFamily="18" charset="0"/>
                <a:cs typeface="Times New Roman" panose="02020603050405020304" pitchFamily="18" charset="0"/>
              </a:rPr>
              <a:t>This concept forms the basis of modern mobilization techniques.</a:t>
            </a:r>
          </a:p>
          <a:p>
            <a:endParaRPr lang="en-US" sz="1700" dirty="0"/>
          </a:p>
        </p:txBody>
      </p:sp>
    </p:spTree>
    <p:extLst>
      <p:ext uri="{BB962C8B-B14F-4D97-AF65-F5344CB8AC3E}">
        <p14:creationId xmlns:p14="http://schemas.microsoft.com/office/powerpoint/2010/main" val="2201877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9F540F-0AB6-C05D-97C0-C09D9F8646DC}"/>
              </a:ext>
            </a:extLst>
          </p:cNvPr>
          <p:cNvSpPr>
            <a:spLocks noGrp="1"/>
          </p:cNvSpPr>
          <p:nvPr>
            <p:ph type="title"/>
          </p:nvPr>
        </p:nvSpPr>
        <p:spPr>
          <a:xfrm>
            <a:off x="621792" y="1161288"/>
            <a:ext cx="3602736" cy="4526280"/>
          </a:xfrm>
        </p:spPr>
        <p:txBody>
          <a:bodyPr>
            <a:normAutofit/>
          </a:bodyPr>
          <a:lstStyle/>
          <a:p>
            <a:r>
              <a:rPr lang="en-US" sz="3100" b="1">
                <a:latin typeface="Times New Roman" panose="02020603050405020304" pitchFamily="18" charset="0"/>
                <a:cs typeface="Times New Roman" panose="02020603050405020304" pitchFamily="18" charset="0"/>
              </a:rPr>
              <a:t>Neurophysiological Mechanisms of Pain Modulation:</a:t>
            </a:r>
            <a:endParaRPr lang="en-US" sz="310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F3CE891-B3DC-548B-21D3-848F0BF221F5}"/>
              </a:ext>
            </a:extLst>
          </p:cNvPr>
          <p:cNvSpPr>
            <a:spLocks noGrp="1"/>
          </p:cNvSpPr>
          <p:nvPr>
            <p:ph idx="1"/>
          </p:nvPr>
        </p:nvSpPr>
        <p:spPr>
          <a:xfrm>
            <a:off x="5434149" y="932688"/>
            <a:ext cx="5916603" cy="4992624"/>
          </a:xfrm>
        </p:spPr>
        <p:txBody>
          <a:bodyPr anchor="ctr">
            <a:normAutofit/>
          </a:bodyPr>
          <a:lstStyle/>
          <a:p>
            <a:r>
              <a:rPr lang="en-US" sz="2000" dirty="0">
                <a:latin typeface="Times New Roman" panose="02020603050405020304" pitchFamily="18" charset="0"/>
                <a:cs typeface="Times New Roman" panose="02020603050405020304" pitchFamily="18" charset="0"/>
              </a:rPr>
              <a:t>Low-grade manual therapy (Maitland Grades I/II; </a:t>
            </a:r>
            <a:r>
              <a:rPr lang="en-US" sz="2000" dirty="0" err="1">
                <a:latin typeface="Times New Roman" panose="02020603050405020304" pitchFamily="18" charset="0"/>
                <a:cs typeface="Times New Roman" panose="02020603050405020304" pitchFamily="18" charset="0"/>
              </a:rPr>
              <a:t>Kaltenborn</a:t>
            </a:r>
            <a:r>
              <a:rPr lang="en-US" sz="2000" dirty="0">
                <a:latin typeface="Times New Roman" panose="02020603050405020304" pitchFamily="18" charset="0"/>
                <a:cs typeface="Times New Roman" panose="02020603050405020304" pitchFamily="18" charset="0"/>
              </a:rPr>
              <a:t> Grade I) relieves pain primarily through neurophysiological mechanisms rather than mechanical stretching:</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 </a:t>
            </a:r>
            <a:r>
              <a:rPr lang="en-US" sz="2000" b="1" i="1" dirty="0">
                <a:latin typeface="Times New Roman" panose="02020603050405020304" pitchFamily="18" charset="0"/>
                <a:cs typeface="Times New Roman" panose="02020603050405020304" pitchFamily="18" charset="0"/>
              </a:rPr>
              <a:t>The Gate Control Theory: </a:t>
            </a:r>
            <a:r>
              <a:rPr lang="en-US" sz="2000" dirty="0">
                <a:latin typeface="Times New Roman" panose="02020603050405020304" pitchFamily="18" charset="0"/>
                <a:cs typeface="Times New Roman" panose="02020603050405020304" pitchFamily="18" charset="0"/>
              </a:rPr>
              <a:t>Stimulates low-threshold Type I and Type II mechanoreceptors, closing the gate at the spinal level.</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2. </a:t>
            </a:r>
            <a:r>
              <a:rPr lang="en-US" sz="2000" b="1" i="1" dirty="0">
                <a:latin typeface="Times New Roman" panose="02020603050405020304" pitchFamily="18" charset="0"/>
                <a:cs typeface="Times New Roman" panose="02020603050405020304" pitchFamily="18" charset="0"/>
              </a:rPr>
              <a:t>Descending Inhibitory Pathways: </a:t>
            </a:r>
            <a:r>
              <a:rPr lang="en-US" sz="2000" dirty="0">
                <a:latin typeface="Times New Roman" panose="02020603050405020304" pitchFamily="18" charset="0"/>
                <a:cs typeface="Times New Roman" panose="02020603050405020304" pitchFamily="18" charset="0"/>
              </a:rPr>
              <a:t>Triggers the release of endogenous opioids to suppress pain.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 </a:t>
            </a:r>
            <a:r>
              <a:rPr lang="en-US" sz="2000" b="1" i="1" dirty="0">
                <a:latin typeface="Times New Roman" panose="02020603050405020304" pitchFamily="18" charset="0"/>
                <a:cs typeface="Times New Roman" panose="02020603050405020304" pitchFamily="18" charset="0"/>
              </a:rPr>
              <a:t>Synovial Fluid Circulation: </a:t>
            </a:r>
            <a:r>
              <a:rPr lang="en-US" sz="2000" dirty="0">
                <a:latin typeface="Times New Roman" panose="02020603050405020304" pitchFamily="18" charset="0"/>
                <a:cs typeface="Times New Roman" panose="02020603050405020304" pitchFamily="18" charset="0"/>
              </a:rPr>
              <a:t>Enhances joint nutrition and clears irritating chemical mediators.</a:t>
            </a:r>
            <a:r>
              <a:rPr lang="en-IN" sz="2000" dirty="0">
                <a:effectLst/>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5407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85FF9F2-AC9D-5ABB-AE27-DEC662A22E4D}"/>
              </a:ext>
            </a:extLst>
          </p:cNvPr>
          <p:cNvSpPr txBox="1"/>
          <p:nvPr/>
        </p:nvSpPr>
        <p:spPr>
          <a:xfrm>
            <a:off x="699713" y="248038"/>
            <a:ext cx="7063721"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dirty="0">
                <a:solidFill>
                  <a:srgbClr val="FFFFFF"/>
                </a:solidFill>
                <a:latin typeface="Times New Roman" panose="02020603050405020304" pitchFamily="18" charset="0"/>
                <a:ea typeface="+mj-ea"/>
                <a:cs typeface="Times New Roman" panose="02020603050405020304" pitchFamily="18" charset="0"/>
              </a:rPr>
              <a:t>Mechanoreceptors of Joint:</a:t>
            </a:r>
          </a:p>
        </p:txBody>
      </p:sp>
      <p:pic>
        <p:nvPicPr>
          <p:cNvPr id="5" name="Content Placeholder 4">
            <a:extLst>
              <a:ext uri="{FF2B5EF4-FFF2-40B4-BE49-F238E27FC236}">
                <a16:creationId xmlns:a16="http://schemas.microsoft.com/office/drawing/2014/main" id="{B442CEDD-C32E-85CB-5A11-8BF8CACBAC60}"/>
              </a:ext>
            </a:extLst>
          </p:cNvPr>
          <p:cNvPicPr>
            <a:picLocks noGrp="1" noChangeAspect="1"/>
          </p:cNvPicPr>
          <p:nvPr>
            <p:ph idx="1"/>
          </p:nvPr>
        </p:nvPicPr>
        <p:blipFill>
          <a:blip r:embed="rId2"/>
          <a:stretch>
            <a:fillRect/>
          </a:stretch>
        </p:blipFill>
        <p:spPr>
          <a:xfrm>
            <a:off x="1065310" y="1966293"/>
            <a:ext cx="10061378" cy="4452160"/>
          </a:xfrm>
          <a:prstGeom prst="rect">
            <a:avLst/>
          </a:prstGeom>
        </p:spPr>
      </p:pic>
    </p:spTree>
    <p:extLst>
      <p:ext uri="{BB962C8B-B14F-4D97-AF65-F5344CB8AC3E}">
        <p14:creationId xmlns:p14="http://schemas.microsoft.com/office/powerpoint/2010/main" val="4214695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F78D756-5E1D-41E0-B8B9-D56E98CBEB9C}"/>
              </a:ext>
            </a:extLst>
          </p:cNvPr>
          <p:cNvPicPr>
            <a:picLocks noGrp="1" noChangeAspect="1"/>
          </p:cNvPicPr>
          <p:nvPr>
            <p:ph idx="1"/>
          </p:nvPr>
        </p:nvPicPr>
        <p:blipFill>
          <a:blip r:embed="rId2"/>
          <a:stretch>
            <a:fillRect/>
          </a:stretch>
        </p:blipFill>
        <p:spPr>
          <a:xfrm>
            <a:off x="990600" y="928500"/>
            <a:ext cx="10134600" cy="4940618"/>
          </a:xfrm>
          <a:prstGeom prst="rect">
            <a:avLst/>
          </a:prstGeom>
        </p:spPr>
      </p:pic>
    </p:spTree>
    <p:extLst>
      <p:ext uri="{BB962C8B-B14F-4D97-AF65-F5344CB8AC3E}">
        <p14:creationId xmlns:p14="http://schemas.microsoft.com/office/powerpoint/2010/main" val="2238306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C62C-F0A1-B5E3-E961-0DB60C00EE2C}"/>
              </a:ext>
            </a:extLst>
          </p:cNvPr>
          <p:cNvSpPr>
            <a:spLocks noGrp="1"/>
          </p:cNvSpPr>
          <p:nvPr>
            <p:ph type="title"/>
          </p:nvPr>
        </p:nvSpPr>
        <p:spPr>
          <a:xfrm>
            <a:off x="621792" y="1161288"/>
            <a:ext cx="3602736" cy="4526280"/>
          </a:xfrm>
        </p:spPr>
        <p:txBody>
          <a:bodyPr>
            <a:normAutofit/>
          </a:bodyPr>
          <a:lstStyle/>
          <a:p>
            <a:r>
              <a:rPr lang="en-US" sz="4000" dirty="0">
                <a:latin typeface="Times New Roman" panose="02020603050405020304" pitchFamily="18" charset="0"/>
                <a:cs typeface="Times New Roman" panose="02020603050405020304" pitchFamily="18" charset="0"/>
              </a:rPr>
              <a:t>Informative Checklist:</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A50FFA4-3D54-1453-FEB3-E34678FA28F8}"/>
              </a:ext>
            </a:extLst>
          </p:cNvPr>
          <p:cNvSpPr>
            <a:spLocks noGrp="1"/>
          </p:cNvSpPr>
          <p:nvPr>
            <p:ph idx="1"/>
          </p:nvPr>
        </p:nvSpPr>
        <p:spPr>
          <a:xfrm>
            <a:off x="5449139" y="827757"/>
            <a:ext cx="5916603" cy="5618014"/>
          </a:xfrm>
        </p:spPr>
        <p:txBody>
          <a:bodyPr anchor="ctr">
            <a:normAutofit/>
          </a:bodyPr>
          <a:lstStyle/>
          <a:p>
            <a:pPr lvl="0"/>
            <a:r>
              <a:rPr lang="en-US" sz="1800" dirty="0">
                <a:latin typeface="Times New Roman" panose="02020603050405020304" pitchFamily="18" charset="0"/>
                <a:cs typeface="Times New Roman" panose="02020603050405020304" pitchFamily="18" charset="0"/>
              </a:rPr>
              <a:t>Convex-on-Concave: Glide occurs opposite to bone movement.</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Concave-on-Convex: Glide occurs in the same direction as bone movement.</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Treatment Plane: Always sits parallel to the concave articular surface.</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Maitland Grade I &amp; II: Small/large amplitude in mid-range; used for pain relief.</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Maitland Grade III &amp; IV: Large/small amplitude at end-range; used for stretching.</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Mulligan MWM: Combines sustained passive accessory glide with active movement; must be pain-free (PILL response).</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Cyriax Capsular Pattern: Predictable proportional pattern of limitation unique to each joint (e.g., Shoulder: ER &gt; ABD &gt; IR).</a:t>
            </a:r>
            <a:endParaRPr lang="en-IN" sz="1800" dirty="0">
              <a:latin typeface="Times New Roman" panose="02020603050405020304" pitchFamily="18" charset="0"/>
              <a:cs typeface="Times New Roman" panose="02020603050405020304" pitchFamily="18" charset="0"/>
            </a:endParaRPr>
          </a:p>
          <a:p>
            <a:pPr lvl="0"/>
            <a:r>
              <a:rPr lang="en-US" sz="1800" dirty="0">
                <a:latin typeface="Times New Roman" panose="02020603050405020304" pitchFamily="18" charset="0"/>
                <a:cs typeface="Times New Roman" panose="02020603050405020304" pitchFamily="18" charset="0"/>
              </a:rPr>
              <a:t>Absolute Contraindication: Avoid mobilizing joints with an active intra-articular loose body.</a:t>
            </a:r>
            <a:endParaRPr lang="en-IN" sz="1800" dirty="0">
              <a:latin typeface="Times New Roman" panose="02020603050405020304" pitchFamily="18" charset="0"/>
              <a:cs typeface="Times New Roman" panose="02020603050405020304" pitchFamily="18" charset="0"/>
            </a:endParaRPr>
          </a:p>
          <a:p>
            <a:endParaRPr lang="en-US" sz="1700" dirty="0"/>
          </a:p>
        </p:txBody>
      </p:sp>
    </p:spTree>
    <p:extLst>
      <p:ext uri="{BB962C8B-B14F-4D97-AF65-F5344CB8AC3E}">
        <p14:creationId xmlns:p14="http://schemas.microsoft.com/office/powerpoint/2010/main" val="3290490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BE69B5A-F304-BC61-C16C-5B314F83240F}"/>
              </a:ext>
            </a:extLst>
          </p:cNvPr>
          <p:cNvPicPr>
            <a:picLocks noGrp="1" noChangeAspect="1"/>
          </p:cNvPicPr>
          <p:nvPr>
            <p:ph idx="1"/>
          </p:nvPr>
        </p:nvPicPr>
        <p:blipFill>
          <a:blip r:embed="rId2"/>
          <a:stretch>
            <a:fillRect/>
          </a:stretch>
        </p:blipFill>
        <p:spPr>
          <a:xfrm>
            <a:off x="6421035" y="1409148"/>
            <a:ext cx="5129784" cy="4039704"/>
          </a:xfrm>
          <a:prstGeom prst="rect">
            <a:avLst/>
          </a:prstGeom>
        </p:spPr>
      </p:pic>
      <p:sp>
        <p:nvSpPr>
          <p:cNvPr id="27" name="Rectangle 2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E960D05-C27D-B816-BC97-D4768C7969D5}"/>
              </a:ext>
            </a:extLst>
          </p:cNvPr>
          <p:cNvPicPr>
            <a:picLocks noChangeAspect="1"/>
          </p:cNvPicPr>
          <p:nvPr/>
        </p:nvPicPr>
        <p:blipFill>
          <a:blip r:embed="rId3"/>
          <a:stretch>
            <a:fillRect/>
          </a:stretch>
        </p:blipFill>
        <p:spPr>
          <a:xfrm>
            <a:off x="641180" y="1409148"/>
            <a:ext cx="5129784" cy="3964510"/>
          </a:xfrm>
          <a:prstGeom prst="rect">
            <a:avLst/>
          </a:prstGeom>
        </p:spPr>
      </p:pic>
    </p:spTree>
    <p:extLst>
      <p:ext uri="{BB962C8B-B14F-4D97-AF65-F5344CB8AC3E}">
        <p14:creationId xmlns:p14="http://schemas.microsoft.com/office/powerpoint/2010/main" val="3017392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Joint Mobilization - Refit Physio And Rehab Clinic">
            <a:extLst>
              <a:ext uri="{FF2B5EF4-FFF2-40B4-BE49-F238E27FC236}">
                <a16:creationId xmlns:a16="http://schemas.microsoft.com/office/drawing/2014/main" id="{3735F8B1-ECD7-5FA4-2F58-FE624840E9BC}"/>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t="9274"/>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A27E75B-35EB-7AD5-CEF3-4D0AFED462CB}"/>
              </a:ext>
            </a:extLst>
          </p:cNvPr>
          <p:cNvSpPr>
            <a:spLocks noGrp="1"/>
          </p:cNvSpPr>
          <p:nvPr>
            <p:ph idx="1"/>
          </p:nvPr>
        </p:nvSpPr>
        <p:spPr>
          <a:xfrm>
            <a:off x="838200" y="1825625"/>
            <a:ext cx="10515600" cy="4351338"/>
          </a:xfrm>
        </p:spPr>
        <p:txBody>
          <a:bodyPr>
            <a:normAutofit/>
          </a:bodyPr>
          <a:lstStyle/>
          <a:p>
            <a:pPr marL="0" indent="0" algn="ctr">
              <a:buNone/>
            </a:pPr>
            <a:r>
              <a:rPr lang="en-US" sz="6000" b="1" dirty="0">
                <a:solidFill>
                  <a:srgbClr val="FFFFFF"/>
                </a:solidFill>
                <a:latin typeface="Times New Roman" panose="02020603050405020304" pitchFamily="18" charset="0"/>
                <a:cs typeface="Times New Roman" panose="02020603050405020304" pitchFamily="18" charset="0"/>
              </a:rPr>
              <a:t>Thank You </a:t>
            </a:r>
          </a:p>
          <a:p>
            <a:pPr marL="0" indent="0" algn="ctr">
              <a:buNone/>
            </a:pPr>
            <a:r>
              <a:rPr lang="en-US" sz="6000" b="1" dirty="0">
                <a:solidFill>
                  <a:srgbClr val="FFFFFF"/>
                </a:solidFill>
                <a:latin typeface="Times New Roman" panose="02020603050405020304" pitchFamily="18" charset="0"/>
                <a:cs typeface="Times New Roman" panose="02020603050405020304" pitchFamily="18" charset="0"/>
              </a:rPr>
              <a:t>&amp;</a:t>
            </a:r>
          </a:p>
          <a:p>
            <a:pPr marL="0" indent="0" algn="ctr">
              <a:buNone/>
            </a:pPr>
            <a:r>
              <a:rPr lang="en-US" sz="6000" b="1" dirty="0">
                <a:solidFill>
                  <a:srgbClr val="FFFFFF"/>
                </a:solidFill>
                <a:latin typeface="Times New Roman" panose="02020603050405020304" pitchFamily="18" charset="0"/>
                <a:cs typeface="Times New Roman" panose="02020603050405020304" pitchFamily="18" charset="0"/>
              </a:rPr>
              <a:t>All the Best</a:t>
            </a:r>
          </a:p>
        </p:txBody>
      </p:sp>
    </p:spTree>
    <p:extLst>
      <p:ext uri="{BB962C8B-B14F-4D97-AF65-F5344CB8AC3E}">
        <p14:creationId xmlns:p14="http://schemas.microsoft.com/office/powerpoint/2010/main" val="714359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1345</TotalTime>
  <Words>1453</Words>
  <Application>Microsoft Macintosh PowerPoint</Application>
  <PresentationFormat>Widescreen</PresentationFormat>
  <Paragraphs>96</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Aptos Display</vt:lpstr>
      <vt:lpstr>Arial</vt:lpstr>
      <vt:lpstr>Calibri</vt:lpstr>
      <vt:lpstr>Times New Roman</vt:lpstr>
      <vt:lpstr>Office Theme</vt:lpstr>
      <vt:lpstr>MOBILISATIONS</vt:lpstr>
      <vt:lpstr>JOINT MOBILISATION</vt:lpstr>
      <vt:lpstr>Foundations of Arthrokinematics &amp; Joint Mechanics </vt:lpstr>
      <vt:lpstr>Articular Surface Movements</vt:lpstr>
      <vt:lpstr>The Convex-Concave Rule</vt:lpstr>
      <vt:lpstr>The Convex-Concave Rule</vt:lpstr>
      <vt:lpstr>Joint Positions: Open-Packed vs. Close-Packed</vt:lpstr>
      <vt:lpstr>PowerPoint Presentation</vt:lpstr>
      <vt:lpstr>PowerPoint Presentation</vt:lpstr>
      <vt:lpstr>Maitland Concept</vt:lpstr>
      <vt:lpstr>PowerPoint Presentation</vt:lpstr>
      <vt:lpstr>The Kaltenborn System (Freddy Kaltenborn)</vt:lpstr>
      <vt:lpstr>The Kaltenborn System (Freddy Kaltenborn)</vt:lpstr>
      <vt:lpstr>The Mulligan Concept (Brian Mulligan)</vt:lpstr>
      <vt:lpstr>The Mulligan Concept (Brian Mulligan)</vt:lpstr>
      <vt:lpstr>The Cyriax Framework (James Cyriax)</vt:lpstr>
      <vt:lpstr>PowerPoint Presentation</vt:lpstr>
      <vt:lpstr>Mennell's Mobilization</vt:lpstr>
      <vt:lpstr>Joint Play</vt:lpstr>
      <vt:lpstr>Neurophysiological Mechanisms of Pain Modulation:</vt:lpstr>
      <vt:lpstr>PowerPoint Presentation</vt:lpstr>
      <vt:lpstr>PowerPoint Presentation</vt:lpstr>
      <vt:lpstr>Informative Checklist: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B.Maithili Dutta Pradhan</dc:creator>
  <cp:lastModifiedBy>B.Maithili Dutta Pradhan</cp:lastModifiedBy>
  <cp:revision>18</cp:revision>
  <dcterms:created xsi:type="dcterms:W3CDTF">2026-06-08T17:03:12Z</dcterms:created>
  <dcterms:modified xsi:type="dcterms:W3CDTF">2026-06-09T15:28:36Z</dcterms:modified>
</cp:coreProperties>
</file>