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2" r:id="rId15"/>
    <p:sldId id="270" r:id="rId16"/>
    <p:sldId id="285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6" r:id="rId27"/>
    <p:sldId id="281" r:id="rId28"/>
    <p:sldId id="287" r:id="rId29"/>
    <p:sldId id="282" r:id="rId30"/>
    <p:sldId id="283" r:id="rId31"/>
    <p:sldId id="284" r:id="rId32"/>
    <p:sldId id="300" r:id="rId33"/>
    <p:sldId id="288" r:id="rId34"/>
    <p:sldId id="289" r:id="rId35"/>
    <p:sldId id="291" r:id="rId36"/>
    <p:sldId id="290" r:id="rId37"/>
    <p:sldId id="295" r:id="rId38"/>
    <p:sldId id="296" r:id="rId39"/>
    <p:sldId id="299" r:id="rId40"/>
    <p:sldId id="298" r:id="rId41"/>
    <p:sldId id="297" r:id="rId42"/>
    <p:sldId id="301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111918-2C04-326A-9A79-10F6C4E76AEB}" v="4969" dt="2026-07-09T17:10:50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Pulmonary functi</a:t>
            </a:r>
            <a:r>
              <a:rPr lang="en-US"/>
              <a:t>on test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Presented by : Dr. Mayuri Maheshwari PT</a:t>
            </a:r>
          </a:p>
        </p:txBody>
      </p:sp>
      <p:pic>
        <p:nvPicPr>
          <p:cNvPr id="4" name="Picture 3" descr="A logo with a person in the middle&#10;&#10;AI-generated content may be incorrect.">
            <a:extLst>
              <a:ext uri="{FF2B5EF4-FFF2-40B4-BE49-F238E27FC236}">
                <a16:creationId xmlns:a16="http://schemas.microsoft.com/office/drawing/2014/main" id="{47E37F28-2157-83C5-9EA2-CE3D5EAFBB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613"/>
          <a:stretch>
            <a:fillRect/>
          </a:stretch>
        </p:blipFill>
        <p:spPr>
          <a:xfrm>
            <a:off x="11183938" y="127680"/>
            <a:ext cx="100626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AFC86-B79C-F5DA-49A1-1848CDB7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PFT Includes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427C9-91D7-E0B7-031A-CC7006D3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Lung volume studies</a:t>
            </a:r>
          </a:p>
          <a:p>
            <a:r>
              <a:rPr lang="en-US"/>
              <a:t>Spirometry</a:t>
            </a:r>
          </a:p>
          <a:p>
            <a:r>
              <a:rPr lang="en-US"/>
              <a:t>Flow volume loop (FVL)</a:t>
            </a:r>
          </a:p>
          <a:p>
            <a:r>
              <a:rPr lang="en-US" dirty="0"/>
              <a:t>Diffusion </a:t>
            </a:r>
            <a:r>
              <a:rPr lang="en-US"/>
              <a:t>capacity</a:t>
            </a:r>
            <a:endParaRPr lang="en-US" dirty="0"/>
          </a:p>
          <a:p>
            <a:r>
              <a:rPr lang="en-US"/>
              <a:t>ABG analysis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02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CE28B-0F50-C868-E34A-06EB6B9E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 of PFT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638CF-119B-9C0A-D214-41D2DF2C2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Evaluate the causes of pulmonary sy</a:t>
            </a:r>
            <a:r>
              <a:rPr lang="en-US"/>
              <a:t>mptoms</a:t>
            </a:r>
          </a:p>
          <a:p>
            <a:r>
              <a:rPr lang="en-US"/>
              <a:t>Evaluate abnormalities seen on chest x-rays or CT scans</a:t>
            </a:r>
            <a:endParaRPr lang="en-US" dirty="0"/>
          </a:p>
          <a:p>
            <a:r>
              <a:rPr lang="en-US"/>
              <a:t>Follow the course of disease and response to treatment</a:t>
            </a:r>
            <a:endParaRPr lang="en-US" dirty="0"/>
          </a:p>
          <a:p>
            <a:r>
              <a:rPr lang="en-US"/>
              <a:t>Rue out significant pulmonary pathology in people with high risk for pulmonary dysfunction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444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27CF9-C69D-B679-FA05-285611D5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Factors affecting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127B3-5B84-EE2B-4A36-3DD0834FC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Height</a:t>
            </a:r>
          </a:p>
          <a:p>
            <a:r>
              <a:rPr lang="en-US"/>
              <a:t>Weight</a:t>
            </a:r>
            <a:endParaRPr lang="en-US" dirty="0"/>
          </a:p>
          <a:p>
            <a:r>
              <a:rPr lang="en-US"/>
              <a:t>Gender</a:t>
            </a:r>
            <a:endParaRPr lang="en-US" dirty="0"/>
          </a:p>
          <a:p>
            <a:r>
              <a:rPr lang="en-US"/>
              <a:t>Age </a:t>
            </a:r>
          </a:p>
          <a:p>
            <a:r>
              <a:rPr lang="en-US"/>
              <a:t>Race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64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8FDB-555B-BC60-F08A-762D9C78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function laboratory </a:t>
            </a:r>
            <a:r>
              <a:rPr lang="en-US"/>
              <a:t>equipment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632F-5D56-F4D3-F9A7-C036D5176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Spirometer</a:t>
            </a:r>
          </a:p>
          <a:p>
            <a:r>
              <a:rPr lang="en-US"/>
              <a:t>Body plethysmograph</a:t>
            </a:r>
          </a:p>
          <a:p>
            <a:r>
              <a:rPr lang="en-US"/>
              <a:t>Diffusion system</a:t>
            </a:r>
            <a:endParaRPr lang="en-US" dirty="0"/>
          </a:p>
          <a:p>
            <a:r>
              <a:rPr lang="en-US"/>
              <a:t>Gas analysis</a:t>
            </a:r>
          </a:p>
          <a:p>
            <a:r>
              <a:rPr lang="en-US"/>
              <a:t>Nebulizer equipment</a:t>
            </a:r>
            <a:endParaRPr lang="en-US" dirty="0"/>
          </a:p>
          <a:p>
            <a:r>
              <a:rPr lang="en-US" dirty="0"/>
              <a:t>ABG </a:t>
            </a:r>
            <a:r>
              <a:rPr lang="en-US"/>
              <a:t>analyzer</a:t>
            </a:r>
            <a:endParaRPr lang="en-US" dirty="0"/>
          </a:p>
          <a:p>
            <a:r>
              <a:rPr lang="en-US"/>
              <a:t>Treadmill</a:t>
            </a:r>
            <a:r>
              <a:rPr lang="en-US" dirty="0"/>
              <a:t> / bicycle for exercise </a:t>
            </a:r>
            <a:r>
              <a:rPr lang="en-US"/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6192-BE56-DDC8-5A03-8F600685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Lung volumes and capacities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D17C2-BB92-CF81-30AF-9829ABFE3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Tested by spirometer / </a:t>
            </a:r>
            <a:r>
              <a:rPr lang="en-US"/>
              <a:t>body plethysmograph</a:t>
            </a:r>
          </a:p>
          <a:p>
            <a:endParaRPr lang="en-US" dirty="0"/>
          </a:p>
        </p:txBody>
      </p:sp>
      <p:pic>
        <p:nvPicPr>
          <p:cNvPr id="4" name="Picture 3" descr="A diagram of a capacitors&#10;&#10;AI-generated content may be incorrect.">
            <a:extLst>
              <a:ext uri="{FF2B5EF4-FFF2-40B4-BE49-F238E27FC236}">
                <a16:creationId xmlns:a16="http://schemas.microsoft.com/office/drawing/2014/main" id="{847119B0-F755-AB93-F55E-513E8D936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85" r="102" b="-226"/>
          <a:stretch>
            <a:fillRect/>
          </a:stretch>
        </p:blipFill>
        <p:spPr>
          <a:xfrm>
            <a:off x="151040" y="2317523"/>
            <a:ext cx="12042326" cy="456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01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D7022-BE03-DDA7-218D-39797BC8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Lung volumes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21F1E-D155-FEE7-6401-B7E9B7A1B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/>
              <a:t>Tidal volume (V</a:t>
            </a:r>
            <a:r>
              <a:rPr lang="en-US" sz="1900" baseline="-25000"/>
              <a:t>T</a:t>
            </a:r>
            <a:r>
              <a:rPr lang="en-US" sz="1900"/>
              <a:t>)</a:t>
            </a:r>
            <a:r>
              <a:rPr lang="en-US"/>
              <a:t> – air inhaled or exhaled during normal, quiet respiration.  </a:t>
            </a:r>
            <a:endParaRPr lang="en-US" baseline="-2500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normal value – 350 – 600 ml.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 dirty="0"/>
              <a:t>It is </a:t>
            </a:r>
            <a:r>
              <a:rPr lang="en-US"/>
              <a:t>unconsciously adjusted by most people to maintain adequate minute ventilation</a:t>
            </a:r>
          </a:p>
          <a:p>
            <a:pPr marL="457200" lvl="1" indent="0" algn="just">
              <a:buNone/>
            </a:pPr>
            <a:endParaRPr lang="en-US" dirty="0"/>
          </a:p>
          <a:p>
            <a:pPr algn="just"/>
            <a:r>
              <a:rPr lang="en-US"/>
              <a:t>Inspiratory reserve volume (IRV) – amount of air that can be forcefully inhaled after normal inspiration.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 dirty="0"/>
              <a:t>Normal value – 3.3 </a:t>
            </a:r>
            <a:r>
              <a:rPr lang="en-US" dirty="0" err="1"/>
              <a:t>litre</a:t>
            </a:r>
            <a:endParaRPr lang="en-US"/>
          </a:p>
          <a:p>
            <a:pPr marL="457200" lvl="1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94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A31C-8555-823A-7CDE-4CE943F8D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F4B89-6066-933B-543F-E2B17B656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/>
              <a:t>Expiratory reserve volume (ERV) - amount of air that can be forcefully exhaled after normal expiration.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Normal value – 1 </a:t>
            </a:r>
            <a:r>
              <a:rPr lang="en-US"/>
              <a:t>liter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algn="just"/>
            <a:r>
              <a:rPr lang="en-US" dirty="0"/>
              <a:t>Residual volu</a:t>
            </a:r>
            <a:r>
              <a:rPr lang="en-US"/>
              <a:t>me (RV) - air remaining in lungs after forceful expiration.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Normal value – 1.2 liter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128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D2F35-38B8-3D6F-B113-951FC52D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Lung capacities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E08EC-FEC2-3757-8030-90AD6E48A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/>
              <a:t>Vital capacity (VC) – maximum amount of air that a person ca exhale after maximal inspiration.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Slow vital capacity (SVC) 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Forced vital capacity (FVC)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Normal value – 4500 ml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endParaRPr lang="en-US" dirty="0"/>
          </a:p>
          <a:p>
            <a:pPr algn="just"/>
            <a:r>
              <a:rPr lang="en-US" dirty="0"/>
              <a:t>Inspiratory capacity (IC) - amount of air that a person can take in maximal inspiratory effort after normal </a:t>
            </a:r>
            <a:r>
              <a:rPr lang="en-US"/>
              <a:t>expiration.</a:t>
            </a:r>
          </a:p>
          <a:p>
            <a:pPr algn="just"/>
            <a:r>
              <a:rPr lang="en-US"/>
              <a:t>Normal value – 3500 ml</a:t>
            </a:r>
          </a:p>
        </p:txBody>
      </p:sp>
    </p:spTree>
    <p:extLst>
      <p:ext uri="{BB962C8B-B14F-4D97-AF65-F5344CB8AC3E}">
        <p14:creationId xmlns:p14="http://schemas.microsoft.com/office/powerpoint/2010/main" val="230000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C9369-2C54-3A2A-0819-35DDAFB8C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B9CDB-77DB-FC74-F6F5-531E95E7B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Functional residual capacity (FRC) - amount of air that remains in lungs after normal </a:t>
            </a:r>
            <a:r>
              <a:rPr lang="en-US"/>
              <a:t>expiration.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Normal value – 2500 ml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Which two volumes adds </a:t>
            </a:r>
            <a:r>
              <a:rPr lang="en-US"/>
              <a:t>up to make FRC ?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r>
              <a:rPr lang="en-US"/>
              <a:t>Total lung capacity (TLC) - amount of air present in lungs after maximal inspiration. 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Normal value – 6000 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78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0701D-43CD-AB49-B215-EE877EB7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09652-37C7-B779-A101-AF0D2544D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PFT that measures volume and speed of air that a person can inhale or exhale, as well as the </a:t>
            </a:r>
            <a:r>
              <a:rPr lang="en-US" dirty="0" err="1"/>
              <a:t>eas</a:t>
            </a:r>
            <a:r>
              <a:rPr lang="en-US" dirty="0"/>
              <a:t>e of </a:t>
            </a:r>
            <a:r>
              <a:rPr lang="en-US"/>
              <a:t>breathing.</a:t>
            </a:r>
            <a:endParaRPr lang="en-US" dirty="0"/>
          </a:p>
          <a:p>
            <a:pPr algn="just"/>
            <a:r>
              <a:rPr lang="en-US"/>
              <a:t>Indications 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Cough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Wheezing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Shortness of breath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Before surgery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To check the effectiveness of the treatment/progression of disease.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223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1F6A1-EF53-C2A0-DA61-AB320A9B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spirogram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A6022B-F3D0-EC36-A3AE-70EBF672F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85" r="102" b="-226"/>
          <a:stretch>
            <a:fillRect/>
          </a:stretch>
        </p:blipFill>
        <p:spPr>
          <a:xfrm>
            <a:off x="77888" y="1689635"/>
            <a:ext cx="12042326" cy="456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84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C1559-7183-FDDA-C94E-75CF70C2B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>
                <a:ea typeface="+mj-lt"/>
                <a:cs typeface="+mj-lt"/>
              </a:rPr>
              <a:t>American Thoracic Society (ATS) quality criteria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20AB7-0292-D459-B7DC-E4F3D4D88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good inspiration</a:t>
            </a:r>
            <a:endParaRPr lang="en-US"/>
          </a:p>
          <a:p>
            <a:r>
              <a:rPr lang="en-US">
                <a:ea typeface="+mn-lt"/>
                <a:cs typeface="+mn-lt"/>
              </a:rPr>
              <a:t>rapid start</a:t>
            </a:r>
            <a:endParaRPr lang="en-US"/>
          </a:p>
          <a:p>
            <a:r>
              <a:rPr lang="en-US">
                <a:ea typeface="+mn-lt"/>
                <a:cs typeface="+mn-lt"/>
              </a:rPr>
              <a:t>no cough</a:t>
            </a:r>
            <a:endParaRPr lang="en-US"/>
          </a:p>
          <a:p>
            <a:r>
              <a:rPr lang="en-US">
                <a:ea typeface="+mn-lt"/>
                <a:cs typeface="+mn-lt"/>
              </a:rPr>
              <a:t>expiration for at least six seconds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repeatability within acceptable limits.</a:t>
            </a:r>
            <a:endParaRPr lang="en-US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51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1495F-3E55-C946-5CC9-1E48E3CD4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lung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56F02-D899-4FEB-4590-5728F4013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TLC= ?</a:t>
            </a:r>
            <a:endParaRPr lang="en-US" dirty="0"/>
          </a:p>
          <a:p>
            <a:r>
              <a:rPr lang="en-US"/>
              <a:t>Can be obtained by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Body plethysmography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Open circuit nitrogen washout method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Closed circuit </a:t>
            </a:r>
            <a:r>
              <a:rPr lang="en-US"/>
              <a:t>helium</a:t>
            </a:r>
            <a:r>
              <a:rPr lang="en-US" dirty="0"/>
              <a:t> dilution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X-ray planimetry </a:t>
            </a:r>
            <a:endParaRPr lang="en-US" dirty="0"/>
          </a:p>
          <a:p>
            <a:r>
              <a:rPr lang="en-US"/>
              <a:t>Out of these body plethysmography is the most accurate method</a:t>
            </a:r>
            <a:br>
              <a:rPr lang="en-US" dirty="0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35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5F85F-93F4-A98C-83E1-FCC2A3F05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Body plethysmography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C1128-A4DB-7CA0-C9A2-0EDD90D8F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Works on </a:t>
            </a:r>
            <a:r>
              <a:rPr lang="en-US" dirty="0" err="1"/>
              <a:t>boyle's</a:t>
            </a:r>
            <a:r>
              <a:rPr lang="en-US" dirty="0"/>
              <a:t> law</a:t>
            </a:r>
          </a:p>
          <a:p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 = V</a:t>
            </a:r>
            <a:r>
              <a:rPr lang="en-US" baseline="-25000"/>
              <a:t>2</a:t>
            </a:r>
            <a:r>
              <a:rPr lang="en-US"/>
              <a:t> * P</a:t>
            </a:r>
            <a:r>
              <a:rPr lang="en-US" baseline="-25000"/>
              <a:t>2 </a:t>
            </a:r>
            <a:r>
              <a:rPr lang="en-US"/>
              <a:t>/ P</a:t>
            </a:r>
            <a:r>
              <a:rPr lang="en-US" baseline="-25000"/>
              <a:t>1</a:t>
            </a:r>
            <a:endParaRPr lang="en-US" baseline="-25000" dirty="0"/>
          </a:p>
          <a:p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 = volume of gas in lungs</a:t>
            </a:r>
          </a:p>
          <a:p>
            <a:r>
              <a:rPr lang="en-US" dirty="0"/>
              <a:t>V</a:t>
            </a:r>
            <a:r>
              <a:rPr lang="en-US" baseline="-25000" dirty="0"/>
              <a:t>2</a:t>
            </a:r>
            <a:r>
              <a:rPr lang="en-US" dirty="0"/>
              <a:t> = body </a:t>
            </a:r>
            <a:r>
              <a:rPr lang="en-US" err="1"/>
              <a:t>bo</a:t>
            </a:r>
            <a:r>
              <a:rPr lang="en-US"/>
              <a:t>x gas volume</a:t>
            </a:r>
          </a:p>
          <a:p>
            <a:r>
              <a:rPr lang="en-US"/>
              <a:t>P</a:t>
            </a:r>
            <a:r>
              <a:rPr lang="en-US" baseline="-25000"/>
              <a:t>1</a:t>
            </a:r>
            <a:r>
              <a:rPr lang="en-US"/>
              <a:t> = Gas pressure of lungs</a:t>
            </a:r>
            <a:endParaRPr lang="en-US" dirty="0"/>
          </a:p>
          <a:p>
            <a:r>
              <a:rPr lang="en-US"/>
              <a:t>P</a:t>
            </a:r>
            <a:r>
              <a:rPr lang="en-US" baseline="-25000"/>
              <a:t>2</a:t>
            </a:r>
            <a:r>
              <a:rPr lang="en-US"/>
              <a:t> = Gas pressure of the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704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person in a white coat looking at a person in a medical room&#10;&#10;AI-generated content may be incorrect.">
            <a:extLst>
              <a:ext uri="{FF2B5EF4-FFF2-40B4-BE49-F238E27FC236}">
                <a16:creationId xmlns:a16="http://schemas.microsoft.com/office/drawing/2014/main" id="{078E1BC0-C288-BAF0-B5E4-A3E2E8E2D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7629" b="1738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827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4077-63AA-FBC9-4017-06500FA7C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circuit </a:t>
            </a:r>
            <a:r>
              <a:rPr lang="en-US"/>
              <a:t>nitrogen</a:t>
            </a:r>
            <a:r>
              <a:rPr lang="en-US" dirty="0"/>
              <a:t> washout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166F4-5C70-1A9C-9B46-75B944146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Patient breathe 100% oxygen for 7 minutes </a:t>
            </a:r>
            <a:r>
              <a:rPr lang="en-US"/>
              <a:t>while a PFT technician measures the exhaled nitrogen.</a:t>
            </a:r>
          </a:p>
          <a:p>
            <a:r>
              <a:rPr lang="en-US"/>
              <a:t>It depends on the fac that air is 79 % nitrogen.</a:t>
            </a:r>
          </a:p>
          <a:p>
            <a:pPr algn="just"/>
            <a:r>
              <a:rPr lang="en-US"/>
              <a:t>So, the amount of nitrogen exhaled is equal to 79% of the total lung volume.</a:t>
            </a:r>
          </a:p>
          <a:p>
            <a:pPr algn="just"/>
            <a:r>
              <a:rPr lang="en-US"/>
              <a:t>The test ignores air trapped in the lungs because, it would not be exhaled.</a:t>
            </a:r>
          </a:p>
          <a:p>
            <a:pPr algn="just"/>
            <a:r>
              <a:rPr lang="en-US"/>
              <a:t>Thus, this test</a:t>
            </a:r>
            <a:r>
              <a:rPr lang="en-US" dirty="0"/>
              <a:t> gives inaccurate conditions with significant air trapping</a:t>
            </a:r>
          </a:p>
        </p:txBody>
      </p:sp>
    </p:spTree>
    <p:extLst>
      <p:ext uri="{BB962C8B-B14F-4D97-AF65-F5344CB8AC3E}">
        <p14:creationId xmlns:p14="http://schemas.microsoft.com/office/powerpoint/2010/main" val="3125541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8F23-258D-0E42-6C1E-49D826EBF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Closed circuit helium dilution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E7480-8448-F597-68D4-19BE79C3F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Helium is used because it is an inert gas and is not significantly absor</a:t>
            </a:r>
            <a:r>
              <a:rPr lang="en-US"/>
              <a:t>bed by lungs.</a:t>
            </a:r>
          </a:p>
          <a:p>
            <a:r>
              <a:rPr lang="en-US"/>
              <a:t>FRC  = (initial helium – final helium)*V*BTPS / Final helium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V = volume in the spirometer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BTPS = values at body temperature and pressure standa</a:t>
            </a:r>
            <a:r>
              <a:rPr lang="en-US"/>
              <a:t>rdized</a:t>
            </a:r>
          </a:p>
          <a:p>
            <a:pPr algn="just"/>
            <a:r>
              <a:rPr lang="en-US" dirty="0"/>
              <a:t>Principle – if a known volume and concentration of helium is added to the patient's respirato</a:t>
            </a:r>
            <a:r>
              <a:rPr lang="en-US"/>
              <a:t>ry system, the helium will be diluted in proportion to the size of lung volume.</a:t>
            </a:r>
          </a:p>
        </p:txBody>
      </p:sp>
    </p:spTree>
    <p:extLst>
      <p:ext uri="{BB962C8B-B14F-4D97-AF65-F5344CB8AC3E}">
        <p14:creationId xmlns:p14="http://schemas.microsoft.com/office/powerpoint/2010/main" val="2436827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FF75-7AB4-587C-4D85-A41DB748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X-ray planimetry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73678-855B-80BF-9367-97680584D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Least used method</a:t>
            </a:r>
          </a:p>
          <a:p>
            <a:r>
              <a:rPr lang="en-US"/>
              <a:t>PA and lateral x-ray are used</a:t>
            </a:r>
          </a:p>
          <a:p>
            <a:r>
              <a:rPr lang="en-US" dirty="0"/>
              <a:t>TLC is calculated by measuring the inside of the chest wall ( to determine total intrathoracic volume ), then measuring the </a:t>
            </a:r>
            <a:r>
              <a:rPr lang="en-US"/>
              <a:t>outside of the heart and great vessels ( to determine the intrathoracic tissue volume ).</a:t>
            </a:r>
          </a:p>
          <a:p>
            <a:r>
              <a:rPr lang="en-US" dirty="0"/>
              <a:t>TLC = total </a:t>
            </a:r>
            <a:r>
              <a:rPr lang="en-US"/>
              <a:t>intrathoracic volume – intrathoracic tissue volume</a:t>
            </a:r>
          </a:p>
        </p:txBody>
      </p:sp>
    </p:spTree>
    <p:extLst>
      <p:ext uri="{BB962C8B-B14F-4D97-AF65-F5344CB8AC3E}">
        <p14:creationId xmlns:p14="http://schemas.microsoft.com/office/powerpoint/2010/main" val="771893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46820-96E2-CEA1-EA60-941AA4638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Indices of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B306E-745F-2B25-8B89-03C94F87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Flows routinely identified are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FEV1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FEV3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Forced expiratory flow, mid </a:t>
            </a:r>
            <a:r>
              <a:rPr lang="en-US"/>
              <a:t>expiratory phase FEF </a:t>
            </a:r>
            <a:r>
              <a:rPr lang="en-US" baseline="-25000"/>
              <a:t>(25%-75%)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Peak expiratory flow (PEF)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882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6612C-F3F5-047F-CAD5-2EFFBD2D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Forced </a:t>
            </a:r>
            <a:r>
              <a:rPr lang="en-US"/>
              <a:t>expiratory volume at 1 second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0DE84-3736-B760-0F21-5DEFC7358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It measures maximal volume of air exhaled during the first second of expiration.</a:t>
            </a:r>
          </a:p>
          <a:p>
            <a:r>
              <a:rPr lang="en-US" dirty="0"/>
              <a:t>It varies with age, </a:t>
            </a:r>
            <a:r>
              <a:rPr lang="en-US"/>
              <a:t>gender, race and height of the patient.</a:t>
            </a:r>
          </a:p>
          <a:p>
            <a:r>
              <a:rPr lang="en-US" dirty="0"/>
              <a:t>Normal value – 80% to 100% of the </a:t>
            </a:r>
            <a:r>
              <a:rPr lang="en-US"/>
              <a:t>predicted value.</a:t>
            </a:r>
          </a:p>
          <a:p>
            <a:r>
              <a:rPr lang="en-US"/>
              <a:t>Reduced in both, obstructive </a:t>
            </a:r>
            <a:r>
              <a:rPr lang="en-US" err="1"/>
              <a:t>lun</a:t>
            </a:r>
            <a:r>
              <a:rPr lang="en-US" dirty="0"/>
              <a:t>g diseases as well as restrictive </a:t>
            </a:r>
            <a:r>
              <a:rPr lang="en-US"/>
              <a:t>lung diseases.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392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083E3-9FB9-8C0E-4804-665A04096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Differentiation between restrictive and obstructive </a:t>
            </a:r>
            <a:r>
              <a:rPr lang="en-US"/>
              <a:t>lung disease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0F32D-4E14-434F-891F-F6EC76C06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Facilitated by calculation ratio of FEV1 to FVC.</a:t>
            </a:r>
          </a:p>
          <a:p>
            <a:r>
              <a:rPr lang="en-US"/>
              <a:t>Normal – 0.75</a:t>
            </a:r>
          </a:p>
          <a:p>
            <a:r>
              <a:rPr lang="en-US" dirty="0"/>
              <a:t>The ratio is normal in restrictive lung diseases and reduced in </a:t>
            </a:r>
            <a:r>
              <a:rPr lang="en-US"/>
              <a:t>obstructive</a:t>
            </a:r>
            <a:r>
              <a:rPr lang="en-US" dirty="0"/>
              <a:t> lung diseases.</a:t>
            </a:r>
          </a:p>
        </p:txBody>
      </p:sp>
    </p:spTree>
    <p:extLst>
      <p:ext uri="{BB962C8B-B14F-4D97-AF65-F5344CB8AC3E}">
        <p14:creationId xmlns:p14="http://schemas.microsoft.com/office/powerpoint/2010/main" val="35125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4F09E-6885-FBBE-7AA8-B8FBF2CD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Forced </a:t>
            </a:r>
            <a:r>
              <a:rPr lang="en-US" dirty="0" err="1"/>
              <a:t>expirat</a:t>
            </a:r>
            <a:r>
              <a:rPr lang="en-US"/>
              <a:t>ory volume at 3 seconds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B15FC-752C-DD06-F8EE-A39795775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It is the volume </a:t>
            </a:r>
            <a:r>
              <a:rPr lang="en-US"/>
              <a:t>exhaled in the first three seconds of expiration</a:t>
            </a:r>
            <a:r>
              <a:rPr lang="en-US" dirty="0"/>
              <a:t>.</a:t>
            </a:r>
          </a:p>
          <a:p>
            <a:r>
              <a:rPr lang="en-US" dirty="0"/>
              <a:t>Not as </a:t>
            </a:r>
            <a:r>
              <a:rPr lang="en-US"/>
              <a:t>reproducible as the FEV</a:t>
            </a:r>
            <a:r>
              <a:rPr lang="en-US" baseline="-25000" dirty="0"/>
              <a:t>1</a:t>
            </a:r>
          </a:p>
          <a:p>
            <a:r>
              <a:rPr lang="en-US"/>
              <a:t>Has limited clinical relevance in routine 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47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3BD10-5656-57B3-364C-E4C0A5945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Forced expiratory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EE05-DC26-ACC0-B2B1-65F1306B2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Measures the average flow rate during the middle half of the expiratory curve.</a:t>
            </a:r>
          </a:p>
          <a:p>
            <a:r>
              <a:rPr lang="en-US"/>
              <a:t>Normal range is 65% to 100% of the predicted value.</a:t>
            </a:r>
          </a:p>
          <a:p>
            <a:r>
              <a:rPr lang="en-US" dirty="0"/>
              <a:t>More sensitive to airway </a:t>
            </a:r>
            <a:r>
              <a:rPr lang="en-US"/>
              <a:t>obstruction than the FEV</a:t>
            </a:r>
            <a:r>
              <a:rPr lang="en-US" baseline="-25000"/>
              <a:t>1</a:t>
            </a:r>
            <a:r>
              <a:rPr lang="en-US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358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88474-68BC-72C0-4BFD-94F964167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Peak expiratory flow rate (PEFR)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C2DE0-BE60-993F-5B21-433151211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/>
              <a:t>It is t</a:t>
            </a:r>
            <a:r>
              <a:rPr lang="en-US" dirty="0"/>
              <a:t>he maximum flow rate achieved by the patient during the FVC </a:t>
            </a:r>
            <a:r>
              <a:rPr lang="en-US"/>
              <a:t>maneuver.</a:t>
            </a:r>
          </a:p>
          <a:p>
            <a:r>
              <a:rPr lang="en-US"/>
              <a:t>Can be measured by spirogram as well as peak flow meter.</a:t>
            </a:r>
          </a:p>
          <a:p>
            <a:pPr algn="just"/>
            <a:r>
              <a:rPr lang="en-US" dirty="0"/>
              <a:t>Commonly used by asth</a:t>
            </a:r>
            <a:r>
              <a:rPr lang="en-US"/>
              <a:t>matics to evaluate severity of bronchospasm and response to the treatment.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61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C499D5-4522-7741-E4F6-2B6C7D145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21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9F24-2926-F6EE-6F62-0F4A1562F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</a:t>
            </a:r>
            <a:r>
              <a:rPr lang="en-US"/>
              <a:t>volume loops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8935E-83A5-DFCC-B767-A3FCBF36B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Presented with volume plotted on the hori</a:t>
            </a:r>
            <a:r>
              <a:rPr lang="en-US"/>
              <a:t>zontal axis and flow on the vertical axis.</a:t>
            </a:r>
          </a:p>
          <a:p>
            <a:r>
              <a:rPr lang="en-US" dirty="0"/>
              <a:t>Inspiratory loop is shown below the horizontal line and expiratory is </a:t>
            </a:r>
            <a:r>
              <a:rPr lang="en-US"/>
              <a:t>shown</a:t>
            </a:r>
            <a:r>
              <a:rPr lang="en-US" dirty="0"/>
              <a:t> above.</a:t>
            </a:r>
          </a:p>
          <a:p>
            <a:r>
              <a:rPr lang="en-US"/>
              <a:t>There are distinctive pattern for obstructive diseases and restrictive diseases.</a:t>
            </a:r>
            <a:endParaRPr lang="en-US" dirty="0"/>
          </a:p>
          <a:p>
            <a:pPr algn="just"/>
            <a:r>
              <a:rPr lang="en-US" dirty="0"/>
              <a:t>PFT reports generally show a post </a:t>
            </a:r>
            <a:r>
              <a:rPr lang="en-US" dirty="0" err="1"/>
              <a:t>bronchodialator</a:t>
            </a:r>
            <a:r>
              <a:rPr lang="en-US" dirty="0"/>
              <a:t> FVL superimposed on a pre bronchodilator curve. </a:t>
            </a:r>
          </a:p>
        </p:txBody>
      </p:sp>
    </p:spTree>
    <p:extLst>
      <p:ext uri="{BB962C8B-B14F-4D97-AF65-F5344CB8AC3E}">
        <p14:creationId xmlns:p14="http://schemas.microsoft.com/office/powerpoint/2010/main" val="270156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diagram of a normal graph&#10;&#10;AI-generated content may be incorrect.">
            <a:extLst>
              <a:ext uri="{FF2B5EF4-FFF2-40B4-BE49-F238E27FC236}">
                <a16:creationId xmlns:a16="http://schemas.microsoft.com/office/drawing/2014/main" id="{14C6B1A9-182D-F897-281F-2174BFED4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81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53884-9D13-5EEF-E597-12D00EA3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/>
              <a:t>PFT before and after bronchodilator administration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E74EF-26A5-71B4-CF25-9A7093B60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amount of change required to qualify as improvement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FVC – </a:t>
            </a:r>
            <a:r>
              <a:rPr lang="en-US"/>
              <a:t>increase</a:t>
            </a:r>
            <a:r>
              <a:rPr lang="en-US" dirty="0"/>
              <a:t> greater than 10%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FEV</a:t>
            </a:r>
            <a:r>
              <a:rPr lang="en-US" baseline="-25000"/>
              <a:t>1</a:t>
            </a:r>
            <a:r>
              <a:rPr lang="en-US"/>
              <a:t> – increase of 200 ml or 15 % over base line FEV </a:t>
            </a:r>
            <a:r>
              <a:rPr lang="en-US" baseline="-25000" dirty="0"/>
              <a:t>1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FEF </a:t>
            </a:r>
            <a:r>
              <a:rPr lang="en-US" baseline="-25000"/>
              <a:t>25% -75%</a:t>
            </a:r>
            <a:r>
              <a:rPr lang="en-US"/>
              <a:t> - 20% to 30% increase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50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ECF94-B5AA-A017-1BF4-C055B9D9F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Diffusion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DD84A-3B1F-3D76-DA7B-8D0F82575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Ability of gas to diffuse across the alveolar-capillary </a:t>
            </a:r>
            <a:r>
              <a:rPr lang="en-US"/>
              <a:t>membrane can be measured and is known as the diffusion capacity.</a:t>
            </a:r>
          </a:p>
          <a:p>
            <a:pPr algn="just"/>
            <a:r>
              <a:rPr lang="en-US" dirty="0"/>
              <a:t>Determinants of gas excha</a:t>
            </a:r>
            <a:r>
              <a:rPr lang="en-US"/>
              <a:t>nge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Diffusion coefficient of the gas used in testing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Surface area of the membrane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Thickness of the membrane</a:t>
            </a:r>
            <a:endParaRPr lang="en-US" dirty="0"/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Hb and blood flow in the pulmonary capillaries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en-US"/>
              <a:t>Distribution of the inspired gas ( matching of ventilation to perfusion)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602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F18F0-EBC3-6523-688E-BAEFA5A1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07248-44FE-7C10-DD55-9F712C537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Diffusion is commonly measured by having the patient inhale a single breath (SB) </a:t>
            </a:r>
            <a:r>
              <a:rPr lang="en-US"/>
              <a:t>of</a:t>
            </a:r>
            <a:r>
              <a:rPr lang="en-US" dirty="0"/>
              <a:t> gas containing 0.4% of carbon monoxide (CO).</a:t>
            </a:r>
            <a:endParaRPr lang="en-US"/>
          </a:p>
          <a:p>
            <a:r>
              <a:rPr lang="en-US"/>
              <a:t>The designation of test is D</a:t>
            </a:r>
            <a:r>
              <a:rPr lang="en-US" baseline="-25000"/>
              <a:t>LCO-SB</a:t>
            </a:r>
            <a:endParaRPr lang="en-US" baseline="-25000" dirty="0"/>
          </a:p>
          <a:p>
            <a:r>
              <a:rPr lang="en-US" dirty="0"/>
              <a:t>CO is mixed with an </a:t>
            </a:r>
            <a:r>
              <a:rPr lang="en-US"/>
              <a:t>insoluble tracer as (usually helium).</a:t>
            </a:r>
            <a:endParaRPr lang="en-US" dirty="0"/>
          </a:p>
          <a:p>
            <a:r>
              <a:rPr lang="en-US"/>
              <a:t>Patient inhales and holds his/her breath for 10 seconds. CO's rate of removal from this closed system is an indication of effective alveolar-capillary surface area.</a:t>
            </a:r>
            <a:endParaRPr lang="en-US" dirty="0"/>
          </a:p>
          <a:p>
            <a:r>
              <a:rPr lang="en-US"/>
              <a:t>Normal range is 80% to 120% of the predicted range.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622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4CC8FBD-0069-8581-23BA-1A83C9AD029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439734"/>
          <a:ext cx="10927830" cy="35385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78448">
                  <a:extLst>
                    <a:ext uri="{9D8B030D-6E8A-4147-A177-3AD203B41FA5}">
                      <a16:colId xmlns:a16="http://schemas.microsoft.com/office/drawing/2014/main" val="1267251561"/>
                    </a:ext>
                  </a:extLst>
                </a:gridCol>
                <a:gridCol w="5249382">
                  <a:extLst>
                    <a:ext uri="{9D8B030D-6E8A-4147-A177-3AD203B41FA5}">
                      <a16:colId xmlns:a16="http://schemas.microsoft.com/office/drawing/2014/main" val="460853100"/>
                    </a:ext>
                  </a:extLst>
                </a:gridCol>
              </a:tblGrid>
              <a:tr h="589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Disease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DLCO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934607"/>
                  </a:ext>
                </a:extLst>
              </a:tr>
              <a:tr h="589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Emphysema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5013695"/>
                  </a:ext>
                </a:extLst>
              </a:tr>
              <a:tr h="589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Pulmonary fibrosis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448307"/>
                  </a:ext>
                </a:extLst>
              </a:tr>
              <a:tr h="589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Pulmonary embolism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008364"/>
                  </a:ext>
                </a:extLst>
              </a:tr>
              <a:tr h="589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Asthma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Usually normal or ↑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2695463"/>
                  </a:ext>
                </a:extLst>
              </a:tr>
              <a:tr h="589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Polycythemia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↑</a:t>
                      </a:r>
                    </a:p>
                  </a:txBody>
                  <a:tcPr marL="134034" marR="134034" marT="67017" marB="670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640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7999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0AC96-F06B-3810-4425-A43B01883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Airway resistance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0D02-6C6A-0520-CD14-E37691335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Narrowing of </a:t>
            </a:r>
            <a:r>
              <a:rPr lang="en-US"/>
              <a:t>airways in obstructive pulmonary diseases cause airflow resistance to increase.</a:t>
            </a:r>
          </a:p>
          <a:p>
            <a:r>
              <a:rPr lang="en-US"/>
              <a:t>It indicates the severity of the disease and effect of therapy.</a:t>
            </a:r>
          </a:p>
          <a:p>
            <a:r>
              <a:rPr lang="en-US"/>
              <a:t>Plethysmograph is used to measure airway resistance</a:t>
            </a:r>
          </a:p>
          <a:p>
            <a:r>
              <a:rPr lang="en-US"/>
              <a:t>Normal range is 80% to 120% of predicted value.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135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D22A6BC-A0CC-0015-B465-B7CF42747CB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136893"/>
          <a:ext cx="10927829" cy="414418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46728">
                  <a:extLst>
                    <a:ext uri="{9D8B030D-6E8A-4147-A177-3AD203B41FA5}">
                      <a16:colId xmlns:a16="http://schemas.microsoft.com/office/drawing/2014/main" val="1177013610"/>
                    </a:ext>
                  </a:extLst>
                </a:gridCol>
                <a:gridCol w="4586749">
                  <a:extLst>
                    <a:ext uri="{9D8B030D-6E8A-4147-A177-3AD203B41FA5}">
                      <a16:colId xmlns:a16="http://schemas.microsoft.com/office/drawing/2014/main" val="290860958"/>
                    </a:ext>
                  </a:extLst>
                </a:gridCol>
                <a:gridCol w="3194352">
                  <a:extLst>
                    <a:ext uri="{9D8B030D-6E8A-4147-A177-3AD203B41FA5}">
                      <a16:colId xmlns:a16="http://schemas.microsoft.com/office/drawing/2014/main" val="81939152"/>
                    </a:ext>
                  </a:extLst>
                </a:gridCol>
              </a:tblGrid>
              <a:tr h="592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Parameter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Obstructive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Restrictive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3066050"/>
                  </a:ext>
                </a:extLst>
              </a:tr>
              <a:tr h="592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FEV₁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↓↓↓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555633"/>
                  </a:ext>
                </a:extLst>
              </a:tr>
              <a:tr h="592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FVC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↓↓↓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55446"/>
                  </a:ext>
                </a:extLst>
              </a:tr>
              <a:tr h="592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FEV₁/FVC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Normal/↑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306007"/>
                  </a:ext>
                </a:extLst>
              </a:tr>
              <a:tr h="592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TLC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↑/Normal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165607"/>
                  </a:ext>
                </a:extLst>
              </a:tr>
              <a:tr h="592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RV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↑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↓/Normal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157841"/>
                  </a:ext>
                </a:extLst>
              </a:tr>
              <a:tr h="592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DLCO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 in emphysema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/>
                        <a:t>↓ in ILD</a:t>
                      </a:r>
                    </a:p>
                  </a:txBody>
                  <a:tcPr marL="134551" marR="134551" marT="67276" marB="672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100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174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4772-3E20-5E22-2F66-E6A0BCF8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949"/>
            <a:ext cx="10515600" cy="1325563"/>
          </a:xfrm>
        </p:spPr>
        <p:txBody>
          <a:bodyPr/>
          <a:lstStyle/>
          <a:p>
            <a:pPr algn="ctr"/>
            <a:r>
              <a:rPr lang="en-US"/>
              <a:t>Case studies</a:t>
            </a:r>
          </a:p>
        </p:txBody>
      </p:sp>
    </p:spTree>
    <p:extLst>
      <p:ext uri="{BB962C8B-B14F-4D97-AF65-F5344CB8AC3E}">
        <p14:creationId xmlns:p14="http://schemas.microsoft.com/office/powerpoint/2010/main" val="1751589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160EE-6441-7B01-3BE3-001948FC4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1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8B0AD-E6E0-25FC-9E6E-F1E0D426D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70 </a:t>
            </a:r>
            <a:r>
              <a:rPr lang="en-US"/>
              <a:t>years</a:t>
            </a:r>
            <a:r>
              <a:rPr lang="en-US" dirty="0"/>
              <a:t> old man comes with chief complaint of severe dyspnea on exertion. He has severe kyphoscoliosis since his teenage years. </a:t>
            </a:r>
            <a:r>
              <a:rPr lang="en-US"/>
              <a:t>No history of cough, sputum production, smoking, </a:t>
            </a:r>
            <a:r>
              <a:rPr lang="en-US" err="1"/>
              <a:t>workin</a:t>
            </a:r>
            <a:r>
              <a:rPr lang="en-US" dirty="0"/>
              <a:t>g in a polluted environment or any respiratory disease.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754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5708C-C978-A147-8552-16A96B876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418D930-5F55-5EFF-BFE3-6015AF847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429648"/>
              </p:ext>
            </p:extLst>
          </p:nvPr>
        </p:nvGraphicFramePr>
        <p:xfrm>
          <a:off x="14805" y="325701"/>
          <a:ext cx="12153277" cy="67233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22767">
                  <a:extLst>
                    <a:ext uri="{9D8B030D-6E8A-4147-A177-3AD203B41FA5}">
                      <a16:colId xmlns:a16="http://schemas.microsoft.com/office/drawing/2014/main" val="2887395969"/>
                    </a:ext>
                  </a:extLst>
                </a:gridCol>
                <a:gridCol w="4098100">
                  <a:extLst>
                    <a:ext uri="{9D8B030D-6E8A-4147-A177-3AD203B41FA5}">
                      <a16:colId xmlns:a16="http://schemas.microsoft.com/office/drawing/2014/main" val="3686946670"/>
                    </a:ext>
                  </a:extLst>
                </a:gridCol>
                <a:gridCol w="4032410">
                  <a:extLst>
                    <a:ext uri="{9D8B030D-6E8A-4147-A177-3AD203B41FA5}">
                      <a16:colId xmlns:a16="http://schemas.microsoft.com/office/drawing/2014/main" val="1198640213"/>
                    </a:ext>
                  </a:extLst>
                </a:gridCol>
              </a:tblGrid>
              <a:tr h="112055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Spirometry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Predicted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Observed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82876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 dirty="0"/>
                        <a:t>+</a:t>
                      </a:r>
                      <a:r>
                        <a:rPr lang="en-US" sz="2800"/>
                        <a:t>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3.78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1.46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3635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SVC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3.78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1.42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5957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FEV1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2.57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1.40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76132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FEV1/FVC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70%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96%</a:t>
                      </a:r>
                      <a:endParaRPr lang="en-US" sz="2800" dirty="0"/>
                    </a:p>
                    <a:p>
                      <a:pPr lvl="0">
                        <a:buNone/>
                      </a:pP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96311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FEF 25%-75%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2.46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2.01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07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7439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5A2E6-22B8-7625-D4E8-190EC557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CB7D65-84AA-F1E4-8CAA-A16411D4A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779707"/>
              </p:ext>
            </p:extLst>
          </p:nvPr>
        </p:nvGraphicFramePr>
        <p:xfrm>
          <a:off x="14805" y="325701"/>
          <a:ext cx="12153277" cy="67233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22767">
                  <a:extLst>
                    <a:ext uri="{9D8B030D-6E8A-4147-A177-3AD203B41FA5}">
                      <a16:colId xmlns:a16="http://schemas.microsoft.com/office/drawing/2014/main" val="2887395969"/>
                    </a:ext>
                  </a:extLst>
                </a:gridCol>
                <a:gridCol w="4098100">
                  <a:extLst>
                    <a:ext uri="{9D8B030D-6E8A-4147-A177-3AD203B41FA5}">
                      <a16:colId xmlns:a16="http://schemas.microsoft.com/office/drawing/2014/main" val="3686946670"/>
                    </a:ext>
                  </a:extLst>
                </a:gridCol>
                <a:gridCol w="4032410">
                  <a:extLst>
                    <a:ext uri="{9D8B030D-6E8A-4147-A177-3AD203B41FA5}">
                      <a16:colId xmlns:a16="http://schemas.microsoft.com/office/drawing/2014/main" val="1198640213"/>
                    </a:ext>
                  </a:extLst>
                </a:gridCol>
              </a:tblGrid>
              <a:tr h="112055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Spirometry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Predicted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Observed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82876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3.78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1.79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3635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FRC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2.42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2.01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5957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RV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1.75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1.86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76132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TLC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5.78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3.65</a:t>
                      </a:r>
                      <a:endParaRPr lang="en-US" sz="2800" dirty="0"/>
                    </a:p>
                    <a:p>
                      <a:pPr lvl="0">
                        <a:buNone/>
                      </a:pP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96311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RV/TLC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30%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51%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07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109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711-CDDA-318F-A96B-DDE790198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4E0F-96FE-35D7-3534-AE04FA5D2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2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52DD-5B97-1E79-A723-9CDF093CB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38 years old man with a chronic complaint of dyspnea on exertion. His </a:t>
            </a:r>
            <a:r>
              <a:rPr lang="en-US"/>
              <a:t>dyspnea</a:t>
            </a:r>
            <a:r>
              <a:rPr lang="en-US" dirty="0"/>
              <a:t> has increased over the past year and now occur with minimal exertion. There is history of cough and sputum production. He has a </a:t>
            </a:r>
            <a:r>
              <a:rPr lang="en-US" dirty="0" err="1"/>
              <a:t>40 pack</a:t>
            </a:r>
            <a:r>
              <a:rPr lang="en-US" dirty="0"/>
              <a:t> year smoking history. Family history positive for COPD. Physical </a:t>
            </a:r>
            <a:r>
              <a:rPr lang="en-US" dirty="0" err="1"/>
              <a:t>examin</a:t>
            </a:r>
            <a:r>
              <a:rPr lang="en-US" dirty="0"/>
              <a:t>ation shows large anteroposterior diameter of chest and decreased lung sounds during respiration.  </a:t>
            </a:r>
          </a:p>
        </p:txBody>
      </p:sp>
    </p:spTree>
    <p:extLst>
      <p:ext uri="{BB962C8B-B14F-4D97-AF65-F5344CB8AC3E}">
        <p14:creationId xmlns:p14="http://schemas.microsoft.com/office/powerpoint/2010/main" val="24830911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F68A-830D-A8DD-2EC8-92DE1E239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CAD2927-8258-F16B-E931-E55C8F853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786087"/>
              </p:ext>
            </p:extLst>
          </p:nvPr>
        </p:nvGraphicFramePr>
        <p:xfrm>
          <a:off x="14805" y="325701"/>
          <a:ext cx="12153277" cy="67233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22767">
                  <a:extLst>
                    <a:ext uri="{9D8B030D-6E8A-4147-A177-3AD203B41FA5}">
                      <a16:colId xmlns:a16="http://schemas.microsoft.com/office/drawing/2014/main" val="2887395969"/>
                    </a:ext>
                  </a:extLst>
                </a:gridCol>
                <a:gridCol w="4098100">
                  <a:extLst>
                    <a:ext uri="{9D8B030D-6E8A-4147-A177-3AD203B41FA5}">
                      <a16:colId xmlns:a16="http://schemas.microsoft.com/office/drawing/2014/main" val="3686946670"/>
                    </a:ext>
                  </a:extLst>
                </a:gridCol>
                <a:gridCol w="4032410">
                  <a:extLst>
                    <a:ext uri="{9D8B030D-6E8A-4147-A177-3AD203B41FA5}">
                      <a16:colId xmlns:a16="http://schemas.microsoft.com/office/drawing/2014/main" val="1198640213"/>
                    </a:ext>
                  </a:extLst>
                </a:gridCol>
              </a:tblGrid>
              <a:tr h="112055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Spirometry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Predicted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Observed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82876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 dirty="0"/>
                        <a:t>+</a:t>
                      </a:r>
                      <a:r>
                        <a:rPr lang="en-US" sz="2800"/>
                        <a:t>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6.06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3.39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3635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SVC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6.06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4.49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5957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FEV1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4.52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0.95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76132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FEV1/FVC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75%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28%</a:t>
                      </a:r>
                      <a:endParaRPr lang="en-US" sz="2800" dirty="0"/>
                    </a:p>
                    <a:p>
                      <a:pPr lvl="0">
                        <a:buNone/>
                      </a:pP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96311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FEF 25%-75%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4.39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0.34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07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005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36545-F039-0002-5FC7-E72B35274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5399A6-EE66-8849-9E0B-DB3A75214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837673"/>
              </p:ext>
            </p:extLst>
          </p:nvPr>
        </p:nvGraphicFramePr>
        <p:xfrm>
          <a:off x="14805" y="325701"/>
          <a:ext cx="12153277" cy="67233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22767">
                  <a:extLst>
                    <a:ext uri="{9D8B030D-6E8A-4147-A177-3AD203B41FA5}">
                      <a16:colId xmlns:a16="http://schemas.microsoft.com/office/drawing/2014/main" val="2887395969"/>
                    </a:ext>
                  </a:extLst>
                </a:gridCol>
                <a:gridCol w="4098100">
                  <a:extLst>
                    <a:ext uri="{9D8B030D-6E8A-4147-A177-3AD203B41FA5}">
                      <a16:colId xmlns:a16="http://schemas.microsoft.com/office/drawing/2014/main" val="3686946670"/>
                    </a:ext>
                  </a:extLst>
                </a:gridCol>
                <a:gridCol w="4032410">
                  <a:extLst>
                    <a:ext uri="{9D8B030D-6E8A-4147-A177-3AD203B41FA5}">
                      <a16:colId xmlns:a16="http://schemas.microsoft.com/office/drawing/2014/main" val="1198640213"/>
                    </a:ext>
                  </a:extLst>
                </a:gridCol>
              </a:tblGrid>
              <a:tr h="112055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Spirometry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Predicted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chemeClr val="bg1"/>
                          </a:solidFill>
                        </a:rPr>
                        <a:t>Observed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82876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6.06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4.88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3635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FRC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3.24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9.75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5957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RV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1.86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7.92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761325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TLC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7.75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12.80</a:t>
                      </a:r>
                      <a:endParaRPr lang="en-US" sz="2800" dirty="0"/>
                    </a:p>
                    <a:p>
                      <a:pPr lvl="0">
                        <a:buNone/>
                      </a:pP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96311"/>
                  </a:ext>
                </a:extLst>
              </a:tr>
              <a:tr h="1120557">
                <a:tc>
                  <a:txBody>
                    <a:bodyPr/>
                    <a:lstStyle/>
                    <a:p>
                      <a:r>
                        <a:rPr lang="en-US" sz="2800"/>
                        <a:t>RV/TLC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24%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61.90%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07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562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760B2B-A6B1-71F0-0596-F59948DDC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How PFT findings impact physiotherapy approach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8558579-9877-84D4-61A9-E755FAC03E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384509"/>
          <a:ext cx="10927830" cy="36489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463915">
                  <a:extLst>
                    <a:ext uri="{9D8B030D-6E8A-4147-A177-3AD203B41FA5}">
                      <a16:colId xmlns:a16="http://schemas.microsoft.com/office/drawing/2014/main" val="3303017795"/>
                    </a:ext>
                  </a:extLst>
                </a:gridCol>
                <a:gridCol w="5463915">
                  <a:extLst>
                    <a:ext uri="{9D8B030D-6E8A-4147-A177-3AD203B41FA5}">
                      <a16:colId xmlns:a16="http://schemas.microsoft.com/office/drawing/2014/main" val="3508644607"/>
                    </a:ext>
                  </a:extLst>
                </a:gridCol>
              </a:tblGrid>
              <a:tr h="4181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Finding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Physiotherapy implication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366458"/>
                  </a:ext>
                </a:extLst>
              </a:tr>
              <a:tr h="7031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Obstructive pattern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Breathing retraining, airway clearance, pulmonary rehabilitation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7401253"/>
                  </a:ext>
                </a:extLst>
              </a:tr>
              <a:tr h="7031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Restrictive pattern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Thoracic expansion exercises, inspiratory muscle training (where appropriate), exercise conditioning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10733"/>
                  </a:ext>
                </a:extLst>
              </a:tr>
              <a:tr h="7031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Hyperinflation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Pursed-lip breathing, breathing control, energy conservation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265542"/>
                  </a:ext>
                </a:extLst>
              </a:tr>
              <a:tr h="4181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Bronchodilator responsiveness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Reassess exercise tolerance after medication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754431"/>
                  </a:ext>
                </a:extLst>
              </a:tr>
              <a:tr h="7031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Reduced DLCO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900"/>
                        <a:t>Monitor oxygen saturation during exercise and adjust intensity accordingly</a:t>
                      </a:r>
                    </a:p>
                  </a:txBody>
                  <a:tcPr marL="95025" marR="95025" marT="47512" marB="475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9833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131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Pulmonary function test</vt:lpstr>
      <vt:lpstr>PFT Includes</vt:lpstr>
      <vt:lpstr>Purpose of PFT </vt:lpstr>
      <vt:lpstr>Factors affecting the results</vt:lpstr>
      <vt:lpstr>Pulmonary function laboratory equipment</vt:lpstr>
      <vt:lpstr>Lung volumes and capacities</vt:lpstr>
      <vt:lpstr>Lung volumes</vt:lpstr>
      <vt:lpstr>PowerPoint Presentation</vt:lpstr>
      <vt:lpstr>Lung capacities</vt:lpstr>
      <vt:lpstr>PowerPoint Presentation</vt:lpstr>
      <vt:lpstr>SPIROMETRY</vt:lpstr>
      <vt:lpstr>Normal spirogram</vt:lpstr>
      <vt:lpstr>American Thoracic Society (ATS) quality criteria </vt:lpstr>
      <vt:lpstr>Total lung capacity</vt:lpstr>
      <vt:lpstr>Body plethysmography</vt:lpstr>
      <vt:lpstr>PowerPoint Presentation</vt:lpstr>
      <vt:lpstr>Open circuit nitrogen washout method</vt:lpstr>
      <vt:lpstr>Closed circuit helium dilution method</vt:lpstr>
      <vt:lpstr>X-ray planimetry</vt:lpstr>
      <vt:lpstr>Indices of flow</vt:lpstr>
      <vt:lpstr>Forced expiratory volume at 1 second</vt:lpstr>
      <vt:lpstr>Differentiation between restrictive and obstructive lung disease </vt:lpstr>
      <vt:lpstr>Forced expiratory volume at 3 seconds</vt:lpstr>
      <vt:lpstr>Forced expiratory flow</vt:lpstr>
      <vt:lpstr>Peak expiratory flow rate (PEFR)</vt:lpstr>
      <vt:lpstr>PowerPoint Presentation</vt:lpstr>
      <vt:lpstr>Flow volume loops</vt:lpstr>
      <vt:lpstr>PowerPoint Presentation</vt:lpstr>
      <vt:lpstr>PFT before and after bronchodilator administration</vt:lpstr>
      <vt:lpstr>Diffusion capacity</vt:lpstr>
      <vt:lpstr>PowerPoint Presentation</vt:lpstr>
      <vt:lpstr>PowerPoint Presentation</vt:lpstr>
      <vt:lpstr>Airway resistance</vt:lpstr>
      <vt:lpstr>PowerPoint Presentation</vt:lpstr>
      <vt:lpstr>Case studies</vt:lpstr>
      <vt:lpstr>Case study 1 </vt:lpstr>
      <vt:lpstr>PowerPoint Presentation</vt:lpstr>
      <vt:lpstr>PowerPoint Presentation</vt:lpstr>
      <vt:lpstr>Case study 2 </vt:lpstr>
      <vt:lpstr>PowerPoint Presentation</vt:lpstr>
      <vt:lpstr>PowerPoint Presentation</vt:lpstr>
      <vt:lpstr>How PFT findings impact physiotherapy approach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924</cp:revision>
  <dcterms:created xsi:type="dcterms:W3CDTF">2013-07-15T20:26:40Z</dcterms:created>
  <dcterms:modified xsi:type="dcterms:W3CDTF">2026-07-09T17:11:23Z</dcterms:modified>
</cp:coreProperties>
</file>