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4" r:id="rId1"/>
  </p:sldMasterIdLst>
  <p:notesMasterIdLst>
    <p:notesMasterId r:id="rId36"/>
  </p:notesMasterIdLst>
  <p:sldIdLst>
    <p:sldId id="319" r:id="rId2"/>
    <p:sldId id="324" r:id="rId3"/>
    <p:sldId id="257" r:id="rId4"/>
    <p:sldId id="260" r:id="rId5"/>
    <p:sldId id="265" r:id="rId6"/>
    <p:sldId id="262" r:id="rId7"/>
    <p:sldId id="261" r:id="rId8"/>
    <p:sldId id="325" r:id="rId9"/>
    <p:sldId id="314" r:id="rId10"/>
    <p:sldId id="266" r:id="rId11"/>
    <p:sldId id="267" r:id="rId12"/>
    <p:sldId id="281" r:id="rId13"/>
    <p:sldId id="282" r:id="rId14"/>
    <p:sldId id="279" r:id="rId15"/>
    <p:sldId id="315" r:id="rId16"/>
    <p:sldId id="320" r:id="rId17"/>
    <p:sldId id="321" r:id="rId18"/>
    <p:sldId id="322" r:id="rId19"/>
    <p:sldId id="316" r:id="rId20"/>
    <p:sldId id="303" r:id="rId21"/>
    <p:sldId id="302" r:id="rId22"/>
    <p:sldId id="305" r:id="rId23"/>
    <p:sldId id="304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7" r:id="rId33"/>
    <p:sldId id="318" r:id="rId34"/>
    <p:sldId id="323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964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8393F-3174-4AC9-9453-8AF060E4F39F}" type="datetimeFigureOut">
              <a:rPr lang="en-IN" smtClean="0"/>
              <a:t>05-06-2026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A9D39-6565-400B-9CB1-B0C9FAFA38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1463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Pericardial Effusion</a:t>
            </a:r>
          </a:p>
          <a:p>
            <a:r>
              <a:rPr lang="en-IN" dirty="0"/>
              <a:t>Excess fluid in pericardial cavity.</a:t>
            </a:r>
          </a:p>
          <a:p>
            <a:r>
              <a:rPr lang="en-IN" dirty="0"/>
              <a:t>May cause:</a:t>
            </a:r>
          </a:p>
          <a:p>
            <a:r>
              <a:rPr lang="en-IN" dirty="0"/>
              <a:t>Cardiac tamponade </a:t>
            </a:r>
          </a:p>
          <a:p>
            <a:r>
              <a:rPr lang="en-IN" dirty="0"/>
              <a:t>Reduced cardiac output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A9D39-6565-400B-9CB1-B0C9FAFA38D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6392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LAD supplies:</a:t>
            </a:r>
          </a:p>
          <a:p>
            <a:r>
              <a:rPr lang="en-IN" dirty="0"/>
              <a:t>Anterior wall of LV </a:t>
            </a:r>
          </a:p>
          <a:p>
            <a:r>
              <a:rPr lang="en-IN" dirty="0"/>
              <a:t>Interventricular septum </a:t>
            </a:r>
          </a:p>
          <a:p>
            <a:r>
              <a:rPr lang="en-IN" dirty="0"/>
              <a:t>Called:</a:t>
            </a:r>
          </a:p>
          <a:p>
            <a:r>
              <a:rPr lang="en-IN" dirty="0"/>
              <a:t>"Widow Maker"</a:t>
            </a:r>
          </a:p>
          <a:p>
            <a:r>
              <a:rPr lang="en-IN" dirty="0"/>
              <a:t>because blockage causes major MI.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A9D39-6565-400B-9CB1-B0C9FAFA38D2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6493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EA9D1-8BBA-B85F-5CB2-4AE4D54751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4879FC-1D68-6E0A-430B-5429118A8B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9BBFD-3581-E5C6-EBC3-524606DAA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49189-4F1F-4B37-9E1E-AAFC0BA5E357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58AAF-02F8-7A8F-7850-70F9EDADB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324D7-5BF5-9BFF-E810-D9AAF923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0106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B7A9CC0-EB37-77A0-ED20-B34E7A3E4B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557" y="473765"/>
            <a:ext cx="6247710" cy="62477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AA6698-443B-85ED-1C25-DA2317DCD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09D78-3489-A89C-C384-4040D3282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F12E8-12E6-B416-2B46-C04AA5BC0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A044E-22D9-457A-8FBF-71702F44EA2C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ADE89-A037-D449-2F40-D64EF0FBC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BA9F5-CAC2-2EAB-940A-C5A80BA58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8500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D2043-F1C5-7FC0-4E76-B59BC9C6A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A572DE-037C-9F6F-7965-B09796378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626FF-56DB-AB88-7193-EDE1CA367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F602-4995-441A-8695-E6319D743DC0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9981F-08E7-2077-7D33-EB21F6AC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E33DB-E17C-916D-7076-91A677AFE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5769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B7BB8-0FA3-C9CB-692B-24B8FBDCD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1D3C0-408D-A022-0CC8-AF9542A01F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589BC-BEB9-A2F8-0AAF-2E0FBD2134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9F812B-D350-216A-E2B3-0BAC6119C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C9B1-9CCC-437B-B6D5-3A20A5BD2E4D}" type="datetime1">
              <a:rPr lang="en-IN" smtClean="0"/>
              <a:t>05-06-2026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F84AB0-03DE-616A-85A1-C30B58D53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9B1B4A-9D9A-DE05-895E-3F80A0970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3128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7AD70-6A98-6885-6691-A54C58329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0C8FC-E075-165B-3204-DEDD84E09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B87790-D489-6C0D-BA4D-77DD4858B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633CD7-F873-08F4-D68D-84046BE547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CA8FBA-3643-CCB0-5CC8-BA28AD8054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88F289-929F-1134-7C1C-08A981DFA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0AEF-0B9B-47CE-BD4C-DD8280AF0962}" type="datetime1">
              <a:rPr lang="en-IN" smtClean="0"/>
              <a:t>05-06-2026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480FF1-12B9-268A-6E49-931C86445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37042F-1007-A902-46D7-6336458A8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960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683FD-F8A1-7A43-46A2-079E9AB5A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ED5286-D00E-E34D-7B9D-C53EC53FB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A1A22-4E67-45B5-AD06-35D226100754}" type="datetime1">
              <a:rPr lang="en-IN" smtClean="0"/>
              <a:t>05-06-2026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4B8725-6E92-EB13-9CEF-788D26DC5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0B382A-3100-8675-8D62-AF5F77D87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5418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DFA937-D236-1413-F15C-FF593E75E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22EC-A177-49EA-B1A3-48414A1B5157}" type="datetime1">
              <a:rPr lang="en-IN" smtClean="0"/>
              <a:t>05-06-2026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C8E07B-462C-91B2-F654-757025877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8508BF-6CF0-B5E3-FEEF-BC1DDC5B0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301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5A96F-A1A4-1DF1-219C-851167012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CB6CC-A51D-FDF3-B17E-29EA2CA76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1FD0FA-3BFD-8C29-4150-A3F4DE13FF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1D73A0-566F-FEA3-7F79-0D8D77885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7831-8681-4B16-96D9-F7B2E8997CCC}" type="datetime1">
              <a:rPr lang="en-IN" smtClean="0"/>
              <a:t>05-06-2026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6A065-9391-856A-69F0-64A39CD5E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C2D026-E2D6-DA1F-B1F7-87EE6A46C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4031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A6461-FDB7-B7E1-0ABE-CC429DCD6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CC6190-2546-77E7-5B07-CB1D7285F1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F02E5-2E47-42B6-3A1B-1BA297467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33D6C8-7F71-A42D-7AF3-F1107D322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7AEE3-5DEB-49D2-8B31-6D8D4BF45FB5}" type="datetime1">
              <a:rPr lang="en-IN" smtClean="0"/>
              <a:t>05-06-2026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32BB28-068A-8C5D-B92D-9EE5205A5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72A073-3F89-B19E-F9AB-A77383BC5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8303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5EC4E-B7B2-5AAB-25BD-F7E98F748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436CA1-AEA7-8274-C0F9-6DD8E5132F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84976-9C8C-0E7D-36AE-B7581E7FB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9D35-AAE6-4A70-8FE0-82140D820FF8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6764D-709C-9F36-72AD-D1029AD80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F6C6B-284E-C437-D9D2-2E99F95D6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6551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EB789B-1EE2-D9FD-E43D-FDA096DD52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AEDEA4-827E-78E5-BA79-A481F510B0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5EC33-D046-1FAD-4E09-9663A18CE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BC89-D2A1-415E-8FA2-0F73817EF22A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8AF24-59CA-0825-35E9-0E2A62A9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FCBBE-9446-CE4C-547D-72F2C4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7198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0683CF-AF30-B0B1-E663-FC60ACA7A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8D2D7-A921-F2D9-F253-D3937FB3D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F6643-7181-920F-51E6-EDF7FD52F5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999E18-D568-4988-B772-823247B4D5A4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D3D37-09B0-B9E7-0CE2-587A19C7B0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3B702-A6DC-A8ED-1CEC-2F6BD5EA8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3B8DF2-3A85-48D1-AAB1-838DF6C5C0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1510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C67504-6D99-C694-0EC8-5EB9FEC18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5672E-1493-43E7-9D63-4561C3942749}" type="datetime1">
              <a:rPr lang="en-IN" smtClean="0"/>
              <a:t>05-06-2026</a:t>
            </a:fld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449FC3-63CC-2350-A414-75811663E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1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7035AE-C33E-EF87-60D1-951F0BA07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D2E6C3-28A9-6BE3-F1F8-B8FB584D17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1486" cy="100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390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DE80A-563D-3BB3-2027-65ABB47E6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AAECF-423A-1E2D-4B50-A1041EBD6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IN" dirty="0"/>
              <a:t>Heart Anatomy (chambers, valves, layers)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Coronary circulation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Conduction system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Circulation (Systemic &amp; Pulmonary)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Cardiac cycle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ECG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Exercise Physiology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Cardiac Rehabilitation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03822-F7EF-A5E7-8FA2-1EB3DFEA9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9F04B-C46A-45BF-AF3B-51834A2A6310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8D9E6A-ECE1-602B-4709-64A49DD2A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6683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5B5B0-1909-8B42-CA41-2F72E8E83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6" y="276225"/>
            <a:ext cx="1809749" cy="1270229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HEART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2CD15-A225-76BF-BB32-02D43939C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1546455"/>
            <a:ext cx="8391525" cy="5225820"/>
          </a:xfrm>
        </p:spPr>
        <p:txBody>
          <a:bodyPr>
            <a:normAutofit/>
          </a:bodyPr>
          <a:lstStyle/>
          <a:p>
            <a:r>
              <a:rPr lang="en-IN" sz="2000" dirty="0"/>
              <a:t>Heart is a  hollow, cone-shaped muscular organ.</a:t>
            </a:r>
          </a:p>
          <a:p>
            <a:r>
              <a:rPr lang="en-IN" sz="2000" b="1" dirty="0"/>
              <a:t>Size</a:t>
            </a:r>
            <a:r>
              <a:rPr lang="en-IN" sz="2000" dirty="0"/>
              <a:t>: </a:t>
            </a:r>
            <a:r>
              <a:rPr lang="en-US" sz="2000" dirty="0"/>
              <a:t>It is about 10 cm long and is about the size of the owner’s fist. </a:t>
            </a:r>
          </a:p>
          <a:p>
            <a:r>
              <a:rPr lang="en-US" sz="2000" b="1" dirty="0"/>
              <a:t>Weight</a:t>
            </a:r>
            <a:r>
              <a:rPr lang="en-US" sz="2000" dirty="0"/>
              <a:t>: It weighs about 225 g in women and is heavier in men (about 310 g).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/>
              <a:t>Location</a:t>
            </a:r>
            <a:r>
              <a:rPr lang="en-US" sz="2000" dirty="0"/>
              <a:t>: The heart lies in the thoracic cavity in the mediastinum (the space between the lungs). It lies obliquely, a little more to the left than the right, and presents a base above, and an apex below. The apex is about 9 cm to the left of the midline at the level of the 5th intercostal space, i.e. a little below the nipple and slightly nearer the midline. The base extends to the level of the 2nd rib. </a:t>
            </a:r>
            <a:endParaRPr lang="en-IN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6CA3D5-6BC7-702A-67D7-FCBC2D91F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3789" y="0"/>
            <a:ext cx="3288632" cy="308158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94600-C131-E312-2A53-F4106B845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EAE4A-98FF-4786-A6E4-4C9ACA8C0BDA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239A6E-15D4-355F-F84B-6671516C4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5232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8B74-D82C-D5FD-82B9-7637E411D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90525"/>
            <a:ext cx="5572125" cy="1228725"/>
          </a:xfrm>
        </p:spPr>
        <p:txBody>
          <a:bodyPr/>
          <a:lstStyle/>
          <a:p>
            <a:r>
              <a:rPr lang="en-IN" b="1" dirty="0"/>
              <a:t>CHAMBERS OF HEART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E1C885E-13F1-684F-2BDA-FAED8BDEE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52575"/>
            <a:ext cx="10820400" cy="5181599"/>
          </a:xfrm>
        </p:spPr>
        <p:txBody>
          <a:bodyPr/>
          <a:lstStyle/>
          <a:p>
            <a:r>
              <a:rPr lang="en-US" sz="2000" dirty="0"/>
              <a:t>The heart is divided into right and left halves by an obliquely placed longitudinal septum.</a:t>
            </a:r>
          </a:p>
          <a:p>
            <a:r>
              <a:rPr lang="en-US" sz="2000" dirty="0"/>
              <a:t>Each half has two chambers-</a:t>
            </a:r>
          </a:p>
          <a:p>
            <a:pPr marL="0" indent="0">
              <a:buNone/>
            </a:pPr>
            <a:r>
              <a:rPr lang="en-US" sz="2000" dirty="0"/>
              <a:t>        1)The atrium-which receives blood from veins, and </a:t>
            </a:r>
          </a:p>
          <a:p>
            <a:pPr marL="0" indent="0">
              <a:buNone/>
            </a:pPr>
            <a:r>
              <a:rPr lang="en-US" sz="2000" dirty="0"/>
              <a:t>        2)The ventricles-which eject blood into the arteries</a:t>
            </a:r>
          </a:p>
          <a:p>
            <a:pPr marL="0" indent="0">
              <a:buNone/>
            </a:pPr>
            <a:r>
              <a:rPr lang="en-US" sz="2000" b="1" dirty="0"/>
              <a:t> LV is the thickest chamber (It works hardest and pumps blood to the entire body)</a:t>
            </a:r>
          </a:p>
          <a:p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C774C8E-7E52-751F-486F-B1E57B552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1212" y="3703202"/>
            <a:ext cx="5412450" cy="3030972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5A544B-5BC6-DB72-CAF0-C71C04490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0C9A0-F0F7-4A95-A0B5-1042A3445D7A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FAFB44-EB9D-4243-7B4B-B006A506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9640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D1221-E823-4155-FEF9-8C55BD5FA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352425"/>
            <a:ext cx="5495925" cy="1076325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VALVES OF THE HEART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3A7D2-8FA9-3DC5-127A-12561FDB8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28750"/>
            <a:ext cx="10820400" cy="4789935"/>
          </a:xfrm>
        </p:spPr>
        <p:txBody>
          <a:bodyPr/>
          <a:lstStyle/>
          <a:p>
            <a:r>
              <a:rPr lang="en-US" dirty="0"/>
              <a:t>There are </a:t>
            </a:r>
            <a:r>
              <a:rPr lang="en-US" b="1" dirty="0"/>
              <a:t>four valves </a:t>
            </a:r>
            <a:r>
              <a:rPr lang="en-US" dirty="0"/>
              <a:t>in the human heart.</a:t>
            </a:r>
          </a:p>
          <a:p>
            <a:r>
              <a:rPr lang="en-US" dirty="0"/>
              <a:t>Two valves are in between the atria and the ventricles called </a:t>
            </a:r>
            <a:r>
              <a:rPr lang="en-US" b="1" dirty="0"/>
              <a:t>atrioventricular valves; </a:t>
            </a:r>
            <a:r>
              <a:rPr lang="en-US" dirty="0"/>
              <a:t>left is known as </a:t>
            </a:r>
            <a:r>
              <a:rPr lang="en-US" b="1" dirty="0"/>
              <a:t>mitral valve or bicuspid valve </a:t>
            </a:r>
            <a:r>
              <a:rPr lang="en-US" dirty="0"/>
              <a:t>and right side is called </a:t>
            </a:r>
            <a:r>
              <a:rPr lang="en-US" b="1" dirty="0"/>
              <a:t>tricuspid valve.</a:t>
            </a:r>
          </a:p>
          <a:p>
            <a:r>
              <a:rPr lang="en-US" dirty="0"/>
              <a:t>The other two are the </a:t>
            </a:r>
            <a:r>
              <a:rPr lang="en-US" b="1" dirty="0"/>
              <a:t>semilunar valves</a:t>
            </a:r>
            <a:r>
              <a:rPr lang="en-US" dirty="0"/>
              <a:t>, placed at the opening of blood vessels arising from ventricles, namely the</a:t>
            </a:r>
            <a:r>
              <a:rPr lang="en-US" b="1" dirty="0"/>
              <a:t> aorta valve </a:t>
            </a:r>
            <a:r>
              <a:rPr lang="en-US" dirty="0"/>
              <a:t>and </a:t>
            </a:r>
            <a:r>
              <a:rPr lang="en-US" b="1" dirty="0"/>
              <a:t>pulmonary valve</a:t>
            </a:r>
            <a:r>
              <a:rPr lang="en-US" dirty="0"/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215BCF-5BDF-2772-8C0E-EA9FB99A2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429" y="4087062"/>
            <a:ext cx="6498771" cy="266616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BBD178-7033-6665-9E4F-79757B29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24886-A515-4585-A5AF-7ED23894546A}" type="datetime1">
              <a:rPr lang="en-IN" smtClean="0"/>
              <a:t>05-06-2026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AF36D-16CE-F834-F101-E18D163BB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0560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A6663-604A-530D-5C8E-0FED2448E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78623"/>
            <a:ext cx="3571875" cy="940602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PERICARDIUM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03A20-BA34-10ED-2428-BE54E1848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1565910"/>
            <a:ext cx="10820400" cy="5139690"/>
          </a:xfrm>
        </p:spPr>
        <p:txBody>
          <a:bodyPr>
            <a:normAutofit/>
          </a:bodyPr>
          <a:lstStyle/>
          <a:p>
            <a:r>
              <a:rPr lang="en-US" sz="2000" dirty="0"/>
              <a:t>Pericardium is the outer covering of the heart.</a:t>
            </a:r>
          </a:p>
          <a:p>
            <a:r>
              <a:rPr lang="en-US" sz="2000" dirty="0"/>
              <a:t> It is made up of two layers:</a:t>
            </a:r>
          </a:p>
          <a:p>
            <a:pPr marL="0" indent="0">
              <a:buNone/>
            </a:pPr>
            <a:r>
              <a:rPr lang="en-US" sz="2000" dirty="0"/>
              <a:t>     </a:t>
            </a:r>
            <a:r>
              <a:rPr lang="en-US" sz="2000" dirty="0" err="1"/>
              <a:t>i</a:t>
            </a:r>
            <a:r>
              <a:rPr lang="en-US" sz="2000" dirty="0"/>
              <a:t>. Outer parietal pericardium </a:t>
            </a:r>
          </a:p>
          <a:p>
            <a:pPr marL="0" indent="0">
              <a:buNone/>
            </a:pPr>
            <a:r>
              <a:rPr lang="en-US" sz="2000" dirty="0"/>
              <a:t>    ii. Inner visceral pericardium.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The space between the two layers is called the pericardial cavity or pericardial space and it contains a thin film of fluid.</a:t>
            </a:r>
          </a:p>
          <a:p>
            <a:r>
              <a:rPr lang="en-US" sz="2000" dirty="0"/>
              <a:t>Outer sac consists of: fibrous tissue</a:t>
            </a:r>
          </a:p>
          <a:p>
            <a:r>
              <a:rPr lang="en-US" sz="2000" dirty="0"/>
              <a:t>Inner sac consists of: continues double layer of serous membrane</a:t>
            </a:r>
            <a:endParaRPr lang="en-IN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599D57-6CA4-F825-512D-06BF5DBDF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311" y="152400"/>
            <a:ext cx="3991389" cy="338613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F8A2D6-E9A4-96DD-485F-E24E08B81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131A-8111-4699-9AC4-74AA05CE1D4D}" type="datetime1">
              <a:rPr lang="en-IN" smtClean="0"/>
              <a:t>05-06-2026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973BA-B76B-3E7C-A9D3-09D9280A5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0270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C52E9-C14A-D22F-9ACB-EE3D7BDB5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71475"/>
            <a:ext cx="4410075" cy="1057275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LAYERS OF HEART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4BB11-2DEC-E448-4D20-BA507D597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57350"/>
            <a:ext cx="10820400" cy="5048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heart is made up of three layers.</a:t>
            </a:r>
          </a:p>
          <a:p>
            <a:pPr marL="0" indent="0">
              <a:buNone/>
            </a:pPr>
            <a:r>
              <a:rPr lang="en-IN" sz="2400" dirty="0"/>
              <a:t>1)Epicardium</a:t>
            </a:r>
          </a:p>
          <a:p>
            <a:pPr marL="0" indent="0">
              <a:buNone/>
            </a:pPr>
            <a:r>
              <a:rPr lang="en-IN" sz="2400" dirty="0"/>
              <a:t>2)myocardium</a:t>
            </a:r>
          </a:p>
          <a:p>
            <a:pPr marL="0" indent="0">
              <a:buNone/>
            </a:pPr>
            <a:r>
              <a:rPr lang="en-IN" sz="2400" dirty="0"/>
              <a:t>2)Endocardium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380C1F-3467-182B-3057-74C84C7BE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252539"/>
            <a:ext cx="5724640" cy="4352921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0DA36-E9CE-1277-9119-95E93F0FD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93442-12CB-4410-9A33-C4391A5EEA5F}" type="datetime1">
              <a:rPr lang="en-IN" smtClean="0"/>
              <a:t>05-06-2026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BD654-79CF-70E9-88C5-F46A9D735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5694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o photo description available.">
            <a:extLst>
              <a:ext uri="{FF2B5EF4-FFF2-40B4-BE49-F238E27FC236}">
                <a16:creationId xmlns:a16="http://schemas.microsoft.com/office/drawing/2014/main" id="{A0DF1CBF-1301-C2A5-C2A8-04D1859A4E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257"/>
          <a:stretch>
            <a:fillRect/>
          </a:stretch>
        </p:blipFill>
        <p:spPr>
          <a:xfrm>
            <a:off x="2344861" y="0"/>
            <a:ext cx="6949936" cy="68580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58A8E0-32D9-E8AB-1778-B5402CF3E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9B007-8FED-42F3-A465-AD05BC8E2AA2}" type="datetime1">
              <a:rPr lang="en-IN" smtClean="0"/>
              <a:t>05-06-2026</a:t>
            </a:fld>
            <a:endParaRPr lang="en-IN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3CB923-8797-1D8F-75CA-F415C728C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8495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635C9-F122-4125-AE37-8C7DBA3B6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-172720"/>
            <a:ext cx="6886074" cy="1293028"/>
          </a:xfrm>
        </p:spPr>
        <p:txBody>
          <a:bodyPr/>
          <a:lstStyle/>
          <a:p>
            <a:r>
              <a:rPr lang="en-IN" b="1" dirty="0"/>
              <a:t>CORONARY CIRCULATION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A1C23-C5C6-A964-B539-1F3532A11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516" y="906379"/>
            <a:ext cx="7864642" cy="5951621"/>
          </a:xfrm>
        </p:spPr>
        <p:txBody>
          <a:bodyPr>
            <a:normAutofit/>
          </a:bodyPr>
          <a:lstStyle/>
          <a:p>
            <a:r>
              <a:rPr lang="en-IN" sz="2000" dirty="0"/>
              <a:t>Coronary circulation is the dedicated network of blood vessels that supplies oxygenated blood to the heart muscle (myocardium) and removes deoxygenated blood.</a:t>
            </a:r>
          </a:p>
          <a:p>
            <a:pPr marL="0" indent="0">
              <a:buNone/>
            </a:pPr>
            <a:r>
              <a:rPr lang="en-IN" sz="2000" dirty="0"/>
              <a:t>THE PATHWAY OF BLOOD:</a:t>
            </a:r>
          </a:p>
          <a:p>
            <a:r>
              <a:rPr lang="en-IN" sz="2000" dirty="0"/>
              <a:t>The right and left coronary arteries branch off directly from the base of the aorta.</a:t>
            </a:r>
          </a:p>
          <a:p>
            <a:r>
              <a:rPr lang="en-IN" sz="2000" b="1" dirty="0"/>
              <a:t>Left Coronary Artery:</a:t>
            </a:r>
            <a:r>
              <a:rPr lang="en-IN" sz="2000" dirty="0"/>
              <a:t> Branches into the circumflex artery and the left anterior descending (LAD) artery (Widow maker) , supplying the left atrium and left ventricle.</a:t>
            </a:r>
          </a:p>
          <a:p>
            <a:r>
              <a:rPr lang="en-IN" sz="2000" b="1" dirty="0"/>
              <a:t>Right Coronary Artery:</a:t>
            </a:r>
            <a:r>
              <a:rPr lang="en-IN" sz="2000" dirty="0"/>
              <a:t> Supplies the right atrium, right ventricle, and crucial conduction nodes (SA and AV nodes)</a:t>
            </a:r>
          </a:p>
          <a:p>
            <a:pPr marL="0" indent="0">
              <a:buNone/>
            </a:pPr>
            <a:r>
              <a:rPr lang="en-IN" sz="2000" dirty="0"/>
              <a:t>CLINICAL RELEVANCE:</a:t>
            </a:r>
          </a:p>
          <a:p>
            <a:r>
              <a:rPr lang="en-IN" sz="2000" dirty="0"/>
              <a:t>When coronary circulation is restricted—usually due to atherosclerosis —it causes myocardial ischemia. This can lead to conditions like angina pectoris or a myocardial infarction.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B8EC97-0082-4BA1-E802-E913614E5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158" y="2362449"/>
            <a:ext cx="4166374" cy="268920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1E6D9-FD9E-687B-4B79-7F5748FB8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40AB-FAAC-48E5-87D2-43B3FD286330}" type="datetime1">
              <a:rPr lang="en-IN" smtClean="0"/>
              <a:t>05-06-2026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F4AAA-015A-4BF8-6251-88FBA03E3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475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C1949-2597-2C3C-FE79-DC8C0513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457201"/>
            <a:ext cx="8077200" cy="1104900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CONDUCTING SYSTEM OF HEART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11D36-7B62-D62B-C2BB-4E7DFB023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1838325"/>
            <a:ext cx="6372225" cy="4562474"/>
          </a:xfrm>
        </p:spPr>
        <p:txBody>
          <a:bodyPr>
            <a:normAutofit/>
          </a:bodyPr>
          <a:lstStyle/>
          <a:p>
            <a:r>
              <a:rPr lang="en-US" sz="2000" dirty="0"/>
              <a:t>A network of specialized muscle cells is found in the heart's walls. These muscle cells send signals to the rest of the heart muscle causing a contraction. This group of muscle cells is called the cardiac conduction system.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Normal heart rate-70-90per minute</a:t>
            </a:r>
          </a:p>
          <a:p>
            <a:endParaRPr lang="en-US" sz="2000" dirty="0"/>
          </a:p>
          <a:p>
            <a:r>
              <a:rPr lang="en-US" sz="2000" dirty="0"/>
              <a:t>The main parts of the system are the SA node, AV node, bundle of HIS, bundle branches, and Purkinje fibers</a:t>
            </a:r>
            <a:endParaRPr lang="en-IN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E28FA9-BB64-4CEC-CDE3-512CBE4BB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901" y="1676401"/>
            <a:ext cx="4704363" cy="4067174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83B67B-3B91-F91B-B795-2A1CF7C8D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F6E0-7C11-4E65-AAFE-C4E55DDBD874}" type="datetime1">
              <a:rPr lang="en-IN" smtClean="0"/>
              <a:t>05-06-2026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CF588-46AF-BF66-9026-CB83B9943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3389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09A13-0E88-FCF5-2F7C-BF9C57054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75" y="764373"/>
            <a:ext cx="9067800" cy="1197777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THE WIRING DIAGRAM OF THE HEART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6C09CCA-5064-C13B-B60C-65C3E3C292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0936" y="1825625"/>
            <a:ext cx="8490128" cy="4351338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3AFF36-A03A-1139-DC48-35808FC73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CEAD2-CA3D-4E66-91B4-F5D1CFB8F6BF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7F640E-E483-F1DE-C66F-55F9B6C36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0067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0E523-01E9-7CBD-A07D-F2B6288CB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764373"/>
            <a:ext cx="6943725" cy="1293028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DIVISIONS OF CIRCULATION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B0711-F81C-6DD1-BB19-BB788950D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5486400" cy="4024125"/>
          </a:xfrm>
        </p:spPr>
        <p:txBody>
          <a:bodyPr>
            <a:normAutofit/>
          </a:bodyPr>
          <a:lstStyle/>
          <a:p>
            <a:r>
              <a:rPr lang="en-US" sz="2400" dirty="0"/>
              <a:t>Blood flows through two divisions of circulatory system: </a:t>
            </a:r>
          </a:p>
          <a:p>
            <a:pPr marL="0" indent="0">
              <a:buNone/>
            </a:pPr>
            <a:r>
              <a:rPr lang="en-US" sz="2400" dirty="0"/>
              <a:t>1. Systemic circulation(greater circulation) </a:t>
            </a:r>
          </a:p>
          <a:p>
            <a:pPr marL="0" indent="0">
              <a:buNone/>
            </a:pPr>
            <a:r>
              <a:rPr lang="en-US" sz="2400" dirty="0"/>
              <a:t>2. Pulmonary circulation(lesser circulation)</a:t>
            </a:r>
            <a:endParaRPr lang="en-IN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8C0D6A-A4B0-949F-67C3-B0758579D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361" y="792946"/>
            <a:ext cx="4531639" cy="572215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D6BDC-EFC5-0C26-814C-58580B2AD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51C5B-771C-44B2-A944-12C6E92F4F36}" type="datetime1">
              <a:rPr lang="en-IN" smtClean="0"/>
              <a:t>05-06-2026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290F9-DE87-A7D6-108E-95D4D3FBB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4703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98364C3-A4A8-8A22-F506-A6ABDA3F1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521" y="145248"/>
            <a:ext cx="8390829" cy="807252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FLOW DIAGRAM OF CIRCULATION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DBDC5E9-9302-2F4F-027A-10623189CA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0574" y="952500"/>
            <a:ext cx="9725026" cy="5760252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80EEDE9-BF4A-DD71-9675-702A58062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4D0C-8D7F-4E91-BC4E-DB4E57D0658F}" type="datetime1">
              <a:rPr lang="en-IN" smtClean="0"/>
              <a:t>05-06-2026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1B76D1-E1D2-42C4-62CE-80D3D98FD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2765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CF747-724C-1704-46F5-9D5F222F2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764373"/>
            <a:ext cx="4286250" cy="1026327"/>
          </a:xfrm>
        </p:spPr>
        <p:txBody>
          <a:bodyPr/>
          <a:lstStyle/>
          <a:p>
            <a:r>
              <a:rPr lang="en-IN" b="1" dirty="0"/>
              <a:t>CARDIAC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CFA90-1ACC-5FA4-A3AF-D77281444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861185"/>
            <a:ext cx="5695949" cy="4863465"/>
          </a:xfrm>
        </p:spPr>
        <p:txBody>
          <a:bodyPr>
            <a:normAutofit/>
          </a:bodyPr>
          <a:lstStyle/>
          <a:p>
            <a:r>
              <a:rPr lang="en-US" sz="2000" dirty="0"/>
              <a:t>The function of the heart is to maintain a constant circulation of blood throughout the body. </a:t>
            </a:r>
          </a:p>
          <a:p>
            <a:r>
              <a:rPr lang="en-US" sz="2000" dirty="0"/>
              <a:t>The heart acts as a pump and its action consists of a series of events known as the </a:t>
            </a:r>
            <a:r>
              <a:rPr lang="en-US" sz="2000" b="1" dirty="0"/>
              <a:t>cardiac cycle</a:t>
            </a:r>
            <a:r>
              <a:rPr lang="en-US" sz="2000" dirty="0"/>
              <a:t>.</a:t>
            </a:r>
          </a:p>
          <a:p>
            <a:r>
              <a:rPr lang="en-US" sz="2000" dirty="0"/>
              <a:t>During each heartbeat, or cardiac cycle, the heart contracts and then relaxes.</a:t>
            </a:r>
          </a:p>
          <a:p>
            <a:r>
              <a:rPr lang="en-US" sz="2000" dirty="0"/>
              <a:t> The period of contraction is called </a:t>
            </a:r>
            <a:r>
              <a:rPr lang="en-US" sz="2000" b="1" dirty="0"/>
              <a:t>systole</a:t>
            </a:r>
            <a:r>
              <a:rPr lang="en-US" sz="2000" dirty="0"/>
              <a:t> and that of relaxation, </a:t>
            </a:r>
            <a:r>
              <a:rPr lang="en-US" sz="2000" b="1" dirty="0"/>
              <a:t>diastole</a:t>
            </a:r>
            <a:r>
              <a:rPr lang="en-US" sz="2000" dirty="0"/>
              <a:t>.</a:t>
            </a:r>
            <a:endParaRPr lang="en-IN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67CC36-1D3B-ED09-2D33-2AC7A9AB1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451" y="1990309"/>
            <a:ext cx="5115674" cy="460521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E1C3E-301B-9DB2-58C1-9DB661F52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01385-7524-4FF4-AA5E-ED5918062BCB}" type="datetime1">
              <a:rPr lang="en-IN" smtClean="0"/>
              <a:t>05-06-2026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9600B-F6AA-7B38-202D-E29F71747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823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160E0-654C-AF80-F31C-7522EFAC4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ATRIAL SYSTOLE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A567-BEB6-CF89-E28E-FBDB7931E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IN" dirty="0"/>
              <a:t>Atria contract</a:t>
            </a:r>
          </a:p>
          <a:p>
            <a:pPr>
              <a:buFontTx/>
              <a:buChar char="-"/>
            </a:pPr>
            <a:r>
              <a:rPr lang="en-IN" dirty="0"/>
              <a:t> AV valves open</a:t>
            </a:r>
          </a:p>
          <a:p>
            <a:pPr>
              <a:buFontTx/>
              <a:buChar char="-"/>
            </a:pPr>
            <a:r>
              <a:rPr lang="en-IN" dirty="0"/>
              <a:t> Semilunar valves closed</a:t>
            </a:r>
          </a:p>
          <a:p>
            <a:pPr>
              <a:buFontTx/>
              <a:buChar char="-"/>
            </a:pPr>
            <a:r>
              <a:rPr lang="en-IN" dirty="0"/>
              <a:t> Final 20–30% ventricular filling</a:t>
            </a:r>
          </a:p>
          <a:p>
            <a:pPr>
              <a:buFontTx/>
              <a:buChar char="-"/>
            </a:pPr>
            <a:r>
              <a:rPr lang="en-IN" dirty="0"/>
              <a:t>Result in End-Diastolic Volume (EDV)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7882D-BDBD-5915-29CA-7586FDCD0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2783-6128-4788-BE46-DE0C0560E9C6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837B2F-64D7-3CED-3092-3A8E12219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8736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3AFC0-7DBA-537C-2369-B642B5089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442" y="18255"/>
            <a:ext cx="10515600" cy="1325563"/>
          </a:xfrm>
        </p:spPr>
        <p:txBody>
          <a:bodyPr/>
          <a:lstStyle/>
          <a:p>
            <a:r>
              <a:rPr lang="en-IN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VENTRICULAR SYSTOLE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1C440-B45F-77A0-2295-47FAE79D1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2737"/>
            <a:ext cx="10515600" cy="57970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b="1" dirty="0"/>
              <a:t>Isovolumetric Contraction</a:t>
            </a:r>
          </a:p>
          <a:p>
            <a:pPr>
              <a:buFontTx/>
              <a:buChar char="-"/>
            </a:pPr>
            <a:r>
              <a:rPr lang="en-IN" dirty="0"/>
              <a:t>Ventricles begin contraction</a:t>
            </a:r>
          </a:p>
          <a:p>
            <a:pPr>
              <a:buFontTx/>
              <a:buChar char="-"/>
            </a:pPr>
            <a:r>
              <a:rPr lang="en-IN" dirty="0"/>
              <a:t>Mitral &amp; Tricuspid valves close (S1 sound “LUB”)</a:t>
            </a:r>
          </a:p>
          <a:p>
            <a:pPr>
              <a:buFontTx/>
              <a:buChar char="-"/>
            </a:pPr>
            <a:r>
              <a:rPr lang="en-IN" dirty="0"/>
              <a:t>Semilunar valves remain closed</a:t>
            </a:r>
          </a:p>
          <a:p>
            <a:pPr>
              <a:buFontTx/>
              <a:buChar char="-"/>
            </a:pPr>
            <a:r>
              <a:rPr lang="en-IN" dirty="0"/>
              <a:t>All valves closed</a:t>
            </a:r>
          </a:p>
          <a:p>
            <a:pPr>
              <a:buFontTx/>
              <a:buChar char="-"/>
            </a:pPr>
            <a:r>
              <a:rPr lang="en-IN" dirty="0"/>
              <a:t>Result in ⬆ Ventricular Pressure,➡ Volume unchanged</a:t>
            </a:r>
          </a:p>
          <a:p>
            <a:pPr marL="0" indent="0">
              <a:buNone/>
            </a:pPr>
            <a:r>
              <a:rPr lang="en-IN" b="1" dirty="0"/>
              <a:t>Ventricular Ejection</a:t>
            </a:r>
          </a:p>
          <a:p>
            <a:pPr>
              <a:buFontTx/>
              <a:buChar char="-"/>
            </a:pPr>
            <a:r>
              <a:rPr lang="en-IN" dirty="0"/>
              <a:t>Ventricular pressure exceeds arterial pressure</a:t>
            </a:r>
          </a:p>
          <a:p>
            <a:pPr>
              <a:buFontTx/>
              <a:buChar char="-"/>
            </a:pPr>
            <a:r>
              <a:rPr lang="en-IN" dirty="0"/>
              <a:t>Aortic valve opens</a:t>
            </a:r>
          </a:p>
          <a:p>
            <a:pPr>
              <a:buFontTx/>
              <a:buChar char="-"/>
            </a:pPr>
            <a:r>
              <a:rPr lang="en-IN" dirty="0"/>
              <a:t>Pulmonary valve opens</a:t>
            </a:r>
          </a:p>
          <a:p>
            <a:pPr>
              <a:buFontTx/>
              <a:buChar char="-"/>
            </a:pPr>
            <a:r>
              <a:rPr lang="en-IN" dirty="0"/>
              <a:t>Blood ejected (Rapid ejection: 70% blood, Slow ejection: 30% blood) [Stroke volume ejected]</a:t>
            </a:r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2E968-5C2B-BFEA-0B73-6C03A1DF6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5B8B-90D5-4058-8F6C-0E4E8095039A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C80066-60DB-6D05-82E0-78EDF8596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135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2DDF9-3AE6-8382-5F99-6EAFA3399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568" y="0"/>
            <a:ext cx="10515600" cy="866274"/>
          </a:xfrm>
        </p:spPr>
        <p:txBody>
          <a:bodyPr/>
          <a:lstStyle/>
          <a:p>
            <a:r>
              <a:rPr lang="en-IN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VENTRICULAR DIASTOLE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FCF0E-B71A-8C0A-9C2B-A89E2FEFF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6694"/>
            <a:ext cx="10515600" cy="5831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/>
              <a:t>Isovolumetric Relaxation</a:t>
            </a:r>
          </a:p>
          <a:p>
            <a:pPr>
              <a:buFontTx/>
              <a:buChar char="-"/>
            </a:pPr>
            <a:r>
              <a:rPr lang="en-IN" dirty="0"/>
              <a:t>Ventricles relax</a:t>
            </a:r>
          </a:p>
          <a:p>
            <a:pPr>
              <a:buFontTx/>
              <a:buChar char="-"/>
            </a:pPr>
            <a:r>
              <a:rPr lang="en-IN" dirty="0"/>
              <a:t>Semilunar valves close (S2 sound produced “DUB”)</a:t>
            </a:r>
          </a:p>
          <a:p>
            <a:pPr>
              <a:buFontTx/>
              <a:buChar char="-"/>
            </a:pPr>
            <a:r>
              <a:rPr lang="en-IN" dirty="0"/>
              <a:t>AV valves still closed</a:t>
            </a:r>
          </a:p>
          <a:p>
            <a:pPr>
              <a:buFontTx/>
              <a:buChar char="-"/>
            </a:pPr>
            <a:r>
              <a:rPr lang="en-IN" dirty="0"/>
              <a:t> All valves closed</a:t>
            </a:r>
          </a:p>
          <a:p>
            <a:pPr>
              <a:buFontTx/>
              <a:buChar char="-"/>
            </a:pPr>
            <a:r>
              <a:rPr lang="en-IN" dirty="0"/>
              <a:t>Result in ⬇ Ventricular Pressure,➡ Volume unchanged </a:t>
            </a:r>
          </a:p>
          <a:p>
            <a:pPr marL="0" indent="0">
              <a:buNone/>
            </a:pPr>
            <a:r>
              <a:rPr lang="en-IN" b="1" dirty="0"/>
              <a:t>Rapid Ventricular Filling</a:t>
            </a:r>
          </a:p>
          <a:p>
            <a:pPr>
              <a:buFontTx/>
              <a:buChar char="-"/>
            </a:pPr>
            <a:r>
              <a:rPr lang="en-IN" dirty="0"/>
              <a:t>AV valves open</a:t>
            </a:r>
          </a:p>
          <a:p>
            <a:pPr>
              <a:buFontTx/>
              <a:buChar char="-"/>
            </a:pPr>
            <a:r>
              <a:rPr lang="en-IN" dirty="0"/>
              <a:t>Blood rapidly enters ventricles</a:t>
            </a:r>
          </a:p>
          <a:p>
            <a:pPr>
              <a:buFontTx/>
              <a:buChar char="-"/>
            </a:pPr>
            <a:r>
              <a:rPr lang="en-IN" dirty="0"/>
              <a:t>Ventricular filling occurs</a:t>
            </a:r>
          </a:p>
          <a:p>
            <a:pPr>
              <a:buFontTx/>
              <a:buChar char="-"/>
            </a:pPr>
            <a:r>
              <a:rPr lang="en-IN" dirty="0"/>
              <a:t>Sometimes S3 sound heard</a:t>
            </a:r>
          </a:p>
          <a:p>
            <a:pPr>
              <a:buFontTx/>
              <a:buChar char="-"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>
              <a:buFontTx/>
              <a:buChar char="-"/>
            </a:pPr>
            <a:endParaRPr lang="en-IN" dirty="0"/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4B97F-672F-933B-7B75-A066A5068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D271D-4191-4253-A4D6-8590217CD0D0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EA3496-0688-C7B3-1E0B-4D9707C9A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4743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C53F6-75FE-1462-0415-572BF83AE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611" y="288758"/>
            <a:ext cx="4840705" cy="5315911"/>
          </a:xfrm>
        </p:spPr>
        <p:txBody>
          <a:bodyPr/>
          <a:lstStyle/>
          <a:p>
            <a:r>
              <a:rPr lang="en-IN" b="1" dirty="0"/>
              <a:t>Reduced Filling (Diastasis)</a:t>
            </a:r>
          </a:p>
          <a:p>
            <a:pPr>
              <a:buFontTx/>
              <a:buChar char="-"/>
            </a:pPr>
            <a:r>
              <a:rPr lang="en-IN" dirty="0"/>
              <a:t>Slow ventricular filling</a:t>
            </a:r>
          </a:p>
          <a:p>
            <a:pPr>
              <a:buFontTx/>
              <a:buChar char="-"/>
            </a:pPr>
            <a:r>
              <a:rPr lang="en-IN" dirty="0"/>
              <a:t>Atria &amp; ventricles relaxed</a:t>
            </a:r>
          </a:p>
          <a:p>
            <a:pPr>
              <a:buFontTx/>
              <a:buChar char="-"/>
            </a:pPr>
            <a:r>
              <a:rPr lang="en-IN" dirty="0"/>
              <a:t>Longest phase during rest</a:t>
            </a:r>
          </a:p>
          <a:p>
            <a:pPr>
              <a:buFontTx/>
              <a:buChar char="-"/>
            </a:pPr>
            <a:r>
              <a:rPr lang="en-IN" dirty="0"/>
              <a:t>Result in Preparation for next atrial systole</a:t>
            </a:r>
          </a:p>
          <a:p>
            <a:endParaRPr lang="en-IN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2BFC1D8F-6239-B204-8681-40085E38F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632" y="2690278"/>
            <a:ext cx="7379367" cy="416772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49F206-133D-E5B7-E001-5D3D84FFC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73393-30C5-4899-BAD4-04BE8E549182}" type="datetime1">
              <a:rPr lang="en-IN" smtClean="0"/>
              <a:t>05-06-2026</a:t>
            </a:fld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F035CD-49B9-316F-38CA-2EDEB638B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9433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4747A-B39B-2446-514C-4EB2B7BDA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VALVE EVENTS TABLE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120CF07-F50A-5C3F-0BCE-C0AB7AE758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8179425"/>
              </p:ext>
            </p:extLst>
          </p:nvPr>
        </p:nvGraphicFramePr>
        <p:xfrm>
          <a:off x="731520" y="1690688"/>
          <a:ext cx="10800081" cy="442563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600027">
                  <a:extLst>
                    <a:ext uri="{9D8B030D-6E8A-4147-A177-3AD203B41FA5}">
                      <a16:colId xmlns:a16="http://schemas.microsoft.com/office/drawing/2014/main" val="2857970826"/>
                    </a:ext>
                  </a:extLst>
                </a:gridCol>
                <a:gridCol w="3600027">
                  <a:extLst>
                    <a:ext uri="{9D8B030D-6E8A-4147-A177-3AD203B41FA5}">
                      <a16:colId xmlns:a16="http://schemas.microsoft.com/office/drawing/2014/main" val="1093799647"/>
                    </a:ext>
                  </a:extLst>
                </a:gridCol>
                <a:gridCol w="3600027">
                  <a:extLst>
                    <a:ext uri="{9D8B030D-6E8A-4147-A177-3AD203B41FA5}">
                      <a16:colId xmlns:a16="http://schemas.microsoft.com/office/drawing/2014/main" val="2428151739"/>
                    </a:ext>
                  </a:extLst>
                </a:gridCol>
              </a:tblGrid>
              <a:tr h="7376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Phase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AV Valves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Semilunar Valves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7317290"/>
                  </a:ext>
                </a:extLst>
              </a:tr>
              <a:tr h="7376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Atrial Systole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Open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Closed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1057483"/>
                  </a:ext>
                </a:extLst>
              </a:tr>
              <a:tr h="7376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Isovolumetric Contraction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Closed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Closed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1138956"/>
                  </a:ext>
                </a:extLst>
              </a:tr>
              <a:tr h="7376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Ejection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Closed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Open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4970891"/>
                  </a:ext>
                </a:extLst>
              </a:tr>
              <a:tr h="7376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Isovolumetric Relaxation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Closed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Closed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917480"/>
                  </a:ext>
                </a:extLst>
              </a:tr>
              <a:tr h="7376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Filling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Open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Closed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7716574"/>
                  </a:ext>
                </a:extLst>
              </a:tr>
            </a:tbl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70BA7F-3F5B-C4BB-96E8-6AFA08C25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8D40C-43C5-4D32-9468-7AC55CC58B18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AEE1DB-1B1C-459C-9745-F8AEAF54C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1798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D1FDC-1342-3703-E3B7-60DE701F0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47" y="152399"/>
            <a:ext cx="4102769" cy="1293028"/>
          </a:xfrm>
        </p:spPr>
        <p:txBody>
          <a:bodyPr>
            <a:normAutofit fontScale="90000"/>
          </a:bodyPr>
          <a:lstStyle/>
          <a:p>
            <a:r>
              <a:rPr lang="en-IN" b="1" dirty="0">
                <a:latin typeface="+mn-lt"/>
              </a:rPr>
              <a:t>HEART SOUNDS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98E02-75CE-8064-7D78-687FDC225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947" y="1283369"/>
            <a:ext cx="10820400" cy="54222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sz="2100" dirty="0"/>
              <a:t>S1 S2 S3 S4</a:t>
            </a:r>
          </a:p>
          <a:p>
            <a:r>
              <a:rPr lang="en-US" sz="2100" dirty="0"/>
              <a:t>S1=AV closure</a:t>
            </a:r>
          </a:p>
          <a:p>
            <a:r>
              <a:rPr lang="en-US" sz="2100" dirty="0"/>
              <a:t>S2=Semilunar closure</a:t>
            </a:r>
          </a:p>
          <a:p>
            <a:r>
              <a:rPr lang="en-US" sz="2100" dirty="0"/>
              <a:t>S3=Rapid filling</a:t>
            </a:r>
          </a:p>
          <a:p>
            <a:r>
              <a:rPr lang="en-US" sz="2100" dirty="0"/>
              <a:t>S4=Atrial contraction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4300" b="1" dirty="0"/>
              <a:t>CARDIAC OUTPUT</a:t>
            </a:r>
          </a:p>
          <a:p>
            <a:pPr marL="0" indent="0">
              <a:buNone/>
            </a:pPr>
            <a:r>
              <a:rPr lang="en-IN" sz="2600" b="1" dirty="0"/>
              <a:t>CO = HR × SV  </a:t>
            </a:r>
          </a:p>
          <a:p>
            <a:pPr marL="0" indent="0">
              <a:buNone/>
            </a:pPr>
            <a:r>
              <a:rPr lang="en-IN" sz="2600" b="1" dirty="0"/>
              <a:t>HR</a:t>
            </a:r>
            <a:r>
              <a:rPr lang="en-IN" sz="2600" dirty="0"/>
              <a:t>= Heart Rate</a:t>
            </a:r>
          </a:p>
          <a:p>
            <a:pPr marL="0" indent="0">
              <a:buNone/>
            </a:pPr>
            <a:r>
              <a:rPr lang="en-IN" sz="2600" b="1" dirty="0"/>
              <a:t>SV= </a:t>
            </a:r>
            <a:r>
              <a:rPr lang="en-IN" sz="2600" dirty="0"/>
              <a:t>It </a:t>
            </a:r>
            <a:r>
              <a:rPr lang="en-IN" sz="2400" dirty="0"/>
              <a:t>is the amount of blood ejected by one ventricle during a single heartbeat.</a:t>
            </a:r>
            <a:endParaRPr lang="en-IN" sz="2600" b="1" dirty="0"/>
          </a:p>
          <a:p>
            <a:r>
              <a:rPr lang="en-US" sz="2400" dirty="0"/>
              <a:t>CO Normal:</a:t>
            </a:r>
            <a:br>
              <a:rPr lang="en-US" sz="2400" dirty="0"/>
            </a:br>
            <a:r>
              <a:rPr lang="en-US" sz="2400" dirty="0"/>
              <a:t>≈ 5 L/min</a:t>
            </a:r>
          </a:p>
          <a:p>
            <a:pPr marL="0" indent="0">
              <a:buNone/>
            </a:pPr>
            <a:endParaRPr lang="en-IN" sz="2400" dirty="0"/>
          </a:p>
          <a:p>
            <a:endParaRPr lang="en-US" sz="2400" dirty="0"/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50E87-C5D3-95FF-1CDE-B609301E4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A3BC-687F-4FA2-8737-1E3E262AF884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B74E52-7CD0-49BF-EBA4-EA4E85B7E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1732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A348C-DF48-C530-BA42-E0B796D18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8610600" cy="914400"/>
          </a:xfrm>
        </p:spPr>
        <p:txBody>
          <a:bodyPr>
            <a:normAutofit/>
          </a:bodyPr>
          <a:lstStyle/>
          <a:p>
            <a:r>
              <a:rPr lang="en-IN" b="1" dirty="0"/>
              <a:t>VOLUME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B1ACD-C39A-21CB-7871-B43702AAB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06116"/>
            <a:ext cx="10820400" cy="4498169"/>
          </a:xfrm>
        </p:spPr>
        <p:txBody>
          <a:bodyPr>
            <a:normAutofit/>
          </a:bodyPr>
          <a:lstStyle/>
          <a:p>
            <a:r>
              <a:rPr lang="en-IN" dirty="0"/>
              <a:t>End Diastolic Volume (EDV) (blood in ventricle before contraction)</a:t>
            </a:r>
          </a:p>
          <a:p>
            <a:r>
              <a:rPr lang="en-IN" dirty="0"/>
              <a:t>End Systolic Volume (ESV) (blood remaining after contraction)</a:t>
            </a:r>
          </a:p>
          <a:p>
            <a:r>
              <a:rPr lang="en-IN" dirty="0"/>
              <a:t>Stroke Volume (SV= EDV – ESV) </a:t>
            </a:r>
            <a:endParaRPr lang="en-IN" sz="4000" b="1" dirty="0"/>
          </a:p>
          <a:p>
            <a:pPr marL="0" indent="0">
              <a:buNone/>
            </a:pPr>
            <a:r>
              <a:rPr lang="en-IN" sz="4000" b="1" dirty="0"/>
              <a:t>EJECTION FRACTION</a:t>
            </a:r>
          </a:p>
          <a:p>
            <a:pPr marL="0" indent="0">
              <a:buNone/>
            </a:pPr>
            <a:r>
              <a:rPr lang="en-IN" sz="2400" b="1" dirty="0"/>
              <a:t>Ejection Fraction (EF)</a:t>
            </a:r>
            <a:r>
              <a:rPr lang="en-IN" sz="2400" dirty="0"/>
              <a:t> is the percentage of blood in the ventricle at the end of diastole that is pumped out during systole.</a:t>
            </a:r>
            <a:endParaRPr lang="en-IN" sz="2400" b="1" dirty="0"/>
          </a:p>
          <a:p>
            <a:r>
              <a:rPr lang="en-IN" sz="2400" dirty="0"/>
              <a:t>EF </a:t>
            </a:r>
            <a:r>
              <a:rPr lang="nn-NO" sz="2400" dirty="0"/>
              <a:t>= SV/EDV ×100</a:t>
            </a:r>
          </a:p>
          <a:p>
            <a:r>
              <a:rPr lang="nn-NO" sz="2400" dirty="0"/>
              <a:t>Normal 55–70%</a:t>
            </a:r>
          </a:p>
          <a:p>
            <a:pPr marL="0" indent="0">
              <a:buNone/>
            </a:pPr>
            <a:endParaRPr lang="en-IN" sz="2400" dirty="0"/>
          </a:p>
        </p:txBody>
      </p:sp>
      <p:pic>
        <p:nvPicPr>
          <p:cNvPr id="4" name="Picture 3" descr="The Cardiac Cycle - Pressures in The Heart - TeachMePhysiology">
            <a:extLst>
              <a:ext uri="{FF2B5EF4-FFF2-40B4-BE49-F238E27FC236}">
                <a16:creationId xmlns:a16="http://schemas.microsoft.com/office/drawing/2014/main" id="{F5710881-F370-84F1-7BAB-EC7075600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143" y="3407237"/>
            <a:ext cx="4680857" cy="353807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5231E0-4E79-522E-C4D3-BAA049EF3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84289-0121-4FA7-8BF5-959AAE193C7A}" type="datetime1">
              <a:rPr lang="en-IN" smtClean="0"/>
              <a:t>05-06-2026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4A32A-7F4F-10C6-CB99-A7019277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33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ECA16-3D95-BE3C-A3A0-09919D5AA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59573"/>
            <a:ext cx="4543926" cy="1293028"/>
          </a:xfrm>
        </p:spPr>
        <p:txBody>
          <a:bodyPr/>
          <a:lstStyle/>
          <a:p>
            <a:r>
              <a:rPr lang="en-IN" b="1" dirty="0"/>
              <a:t>PRE LOAD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30E25-413C-F0C9-FF69-60D5052EA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7537"/>
            <a:ext cx="10828866" cy="469382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Definition</a:t>
            </a:r>
          </a:p>
          <a:p>
            <a:r>
              <a:rPr lang="en-US" dirty="0"/>
              <a:t>Initial stretch of ventricular muscle fibers before contraction.</a:t>
            </a:r>
          </a:p>
          <a:p>
            <a:pPr marL="0" indent="0">
              <a:buNone/>
            </a:pPr>
            <a:r>
              <a:rPr lang="en-US" b="1" dirty="0"/>
              <a:t>Clinically Related To</a:t>
            </a:r>
          </a:p>
          <a:p>
            <a:r>
              <a:rPr lang="en-US" dirty="0"/>
              <a:t>Venous return </a:t>
            </a:r>
          </a:p>
          <a:p>
            <a:r>
              <a:rPr lang="en-US" dirty="0"/>
              <a:t>End-diastolic volume </a:t>
            </a:r>
            <a:endParaRPr lang="en-US" b="1" dirty="0"/>
          </a:p>
          <a:p>
            <a:r>
              <a:rPr lang="en-US" dirty="0"/>
              <a:t>Preload ↑ → Stroke volume ↑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02EFB-8A53-608B-8662-9C6ECBD33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0D14D-4BC5-4A8E-B549-4094305CB154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AB1E0-2F3A-7616-CD16-BBF5163F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9927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A567E-A3D0-B6CD-2928-98FB4E021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86" y="274190"/>
            <a:ext cx="8610600" cy="884685"/>
          </a:xfrm>
        </p:spPr>
        <p:txBody>
          <a:bodyPr/>
          <a:lstStyle/>
          <a:p>
            <a:r>
              <a:rPr lang="en-IN" b="1" dirty="0"/>
              <a:t>FRANK-STERLING MECHANISM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EC438-CF03-93A3-5FC2-2AAE06C74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8875"/>
            <a:ext cx="10515600" cy="5018088"/>
          </a:xfrm>
        </p:spPr>
        <p:txBody>
          <a:bodyPr/>
          <a:lstStyle/>
          <a:p>
            <a:r>
              <a:rPr lang="en-IN" dirty="0"/>
              <a:t>The force of contraction of the heart muscle is directly proportional to the initial length of the cardiac muscle </a:t>
            </a:r>
            <a:r>
              <a:rPr lang="en-IN" dirty="0" err="1"/>
              <a:t>fibers</a:t>
            </a:r>
            <a:r>
              <a:rPr lang="en-IN" dirty="0"/>
              <a:t> (preload).</a:t>
            </a:r>
          </a:p>
          <a:p>
            <a:r>
              <a:rPr lang="en-IN" dirty="0"/>
              <a:t>Stroke Volume ∝ End-Diastolic Volume</a:t>
            </a:r>
            <a:endParaRPr lang="en-US" dirty="0"/>
          </a:p>
          <a:p>
            <a:r>
              <a:rPr lang="en-US" dirty="0"/>
              <a:t>More filling</a:t>
            </a:r>
            <a:br>
              <a:rPr lang="en-US" dirty="0"/>
            </a:br>
            <a:r>
              <a:rPr lang="en-US" dirty="0"/>
              <a:t>→ More stretch</a:t>
            </a:r>
            <a:br>
              <a:rPr lang="en-US" dirty="0"/>
            </a:br>
            <a:r>
              <a:rPr lang="en-US" dirty="0"/>
              <a:t>→ Stronger contraction</a:t>
            </a:r>
          </a:p>
          <a:p>
            <a:pPr marL="0" indent="0">
              <a:buNone/>
            </a:pPr>
            <a:r>
              <a:rPr lang="en-IN" dirty="0"/>
              <a:t>   → Greater stroke volume</a:t>
            </a:r>
          </a:p>
        </p:txBody>
      </p:sp>
      <p:pic>
        <p:nvPicPr>
          <p:cNvPr id="4" name="Picture 3" descr="frank starling law step 1 — Understanding the MCAT: Key Strategies for  Success">
            <a:extLst>
              <a:ext uri="{FF2B5EF4-FFF2-40B4-BE49-F238E27FC236}">
                <a16:creationId xmlns:a16="http://schemas.microsoft.com/office/drawing/2014/main" id="{E111304E-9F39-E775-899D-EF3CE8066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936" y="3333045"/>
            <a:ext cx="5297064" cy="3524955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5DC7DA-A01E-3C5E-7543-2C1F1FE87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A0617-A0A2-4BB7-A246-489B2DD9F0C9}" type="datetime1">
              <a:rPr lang="en-IN" smtClean="0"/>
              <a:t>05-06-2026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389A7-4BFD-F86E-7214-0F8D32E46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67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2FDC6-CE62-4274-F3B4-0FC020965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23741"/>
            <a:ext cx="3404937" cy="1293028"/>
          </a:xfrm>
        </p:spPr>
        <p:txBody>
          <a:bodyPr/>
          <a:lstStyle/>
          <a:p>
            <a:r>
              <a:rPr lang="en-IN" b="1" dirty="0"/>
              <a:t>AFTER LOAD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3FD0F-C8FB-A74F-7CF3-B4430030D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16770"/>
            <a:ext cx="10820400" cy="453958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Definition</a:t>
            </a:r>
          </a:p>
          <a:p>
            <a:pPr marL="0" indent="0">
              <a:buNone/>
            </a:pPr>
            <a:r>
              <a:rPr lang="en-IN" b="1" dirty="0"/>
              <a:t>Afterload</a:t>
            </a:r>
            <a:r>
              <a:rPr lang="en-IN" dirty="0"/>
              <a:t> is the resistance or pressure that the ventricles must overcome to eject blood during systole.</a:t>
            </a:r>
          </a:p>
          <a:p>
            <a:pPr marL="0" indent="0">
              <a:buNone/>
            </a:pPr>
            <a:r>
              <a:rPr lang="en-US" dirty="0"/>
              <a:t>Determined By :</a:t>
            </a:r>
          </a:p>
          <a:p>
            <a:r>
              <a:rPr lang="en-US" dirty="0"/>
              <a:t>Aortic pressure </a:t>
            </a:r>
          </a:p>
          <a:p>
            <a:r>
              <a:rPr lang="en-US" dirty="0"/>
              <a:t>Systemic vascular resistance </a:t>
            </a:r>
            <a:endParaRPr lang="en-US" b="1" dirty="0"/>
          </a:p>
          <a:p>
            <a:r>
              <a:rPr lang="en-US" dirty="0"/>
              <a:t>Increased afterload causes:</a:t>
            </a:r>
            <a:br>
              <a:rPr lang="en-US" dirty="0"/>
            </a:br>
            <a:r>
              <a:rPr lang="en-US" dirty="0"/>
              <a:t>↓ Stroke volume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29C2B-6B36-447B-1AD8-F0D70A297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ABE-4588-4778-93F9-5A4B57826635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A10F69-F452-E02E-6F5D-2EA84DC9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8280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F53EA-9FFF-E9E1-1ECA-30DBF8830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15193"/>
            <a:ext cx="4511842" cy="1293028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PRESSURE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90EC9-E7F6-98EB-EE22-7BD95F6A9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92968"/>
            <a:ext cx="10820400" cy="4325717"/>
          </a:xfrm>
        </p:spPr>
        <p:txBody>
          <a:bodyPr/>
          <a:lstStyle/>
          <a:p>
            <a:r>
              <a:rPr lang="en-IN" sz="2800" dirty="0"/>
              <a:t>SBP and DBP</a:t>
            </a:r>
          </a:p>
          <a:p>
            <a:endParaRPr lang="en-IN" dirty="0"/>
          </a:p>
          <a:p>
            <a:r>
              <a:rPr lang="en-IN" dirty="0"/>
              <a:t>Pulse Pressure = SBP – DBP</a:t>
            </a:r>
          </a:p>
          <a:p>
            <a:endParaRPr lang="en-IN" dirty="0"/>
          </a:p>
          <a:p>
            <a:r>
              <a:rPr lang="en-IN" dirty="0"/>
              <a:t>Mean Arterial Pressure = DBP + 1/3(PP)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2CF27-8DB4-C944-8FE2-26FCCC968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7788-1D41-417D-B7EA-2F28D4793D64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9C64AB-C61C-1297-6CDD-004875EAD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6370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8304A-3339-59B0-A46E-4CE35E65E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8758"/>
            <a:ext cx="7704221" cy="1042737"/>
          </a:xfrm>
        </p:spPr>
        <p:txBody>
          <a:bodyPr/>
          <a:lstStyle/>
          <a:p>
            <a:r>
              <a:rPr lang="en-IN" b="1" dirty="0"/>
              <a:t>ELECTROCARDIOGRAM (ECG)</a:t>
            </a:r>
          </a:p>
        </p:txBody>
      </p:sp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32F561F2-4C34-23B9-BC65-1C614CC01B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64" y="1331495"/>
            <a:ext cx="8293767" cy="5526505"/>
          </a:xfrm>
        </p:spPr>
      </p:pic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691CF11-7DBC-400A-5F04-6FE94F8DF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CE1A-06CF-49B0-99B2-5B880E79CCBB}" type="datetime1">
              <a:rPr lang="en-IN" smtClean="0"/>
              <a:t>05-06-2026</a:t>
            </a:fld>
            <a:endParaRPr lang="en-IN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B5E8788-5C76-56A4-688B-EA95D8B6A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79797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C0883-6154-C8DD-5951-28FDC4D4B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905" y="283110"/>
            <a:ext cx="3461084" cy="1293028"/>
          </a:xfrm>
        </p:spPr>
        <p:txBody>
          <a:bodyPr/>
          <a:lstStyle/>
          <a:p>
            <a:r>
              <a:rPr lang="en-IN" b="1" dirty="0"/>
              <a:t>Pathology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C2732-44C0-94C3-B4B5-D5A48407D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83368"/>
            <a:ext cx="8596668" cy="4757995"/>
          </a:xfrm>
        </p:spPr>
        <p:txBody>
          <a:bodyPr>
            <a:normAutofit/>
          </a:bodyPr>
          <a:lstStyle/>
          <a:p>
            <a:r>
              <a:rPr lang="en-IN" sz="2400" dirty="0"/>
              <a:t>Atrial fibrillation-P wave is absent, Irregular rhythm</a:t>
            </a:r>
          </a:p>
          <a:p>
            <a:r>
              <a:rPr lang="en-IN" sz="2400" dirty="0"/>
              <a:t>Atrial flutter-flutter waves in P waves</a:t>
            </a:r>
          </a:p>
          <a:p>
            <a:r>
              <a:rPr lang="en-IN" sz="2400" dirty="0"/>
              <a:t>Ventricular tachycardia-P wave absent , QRS duration is wide(&gt;0.12sec),regular QRS wave present, Fast rhythm</a:t>
            </a:r>
          </a:p>
          <a:p>
            <a:r>
              <a:rPr lang="en-IN" sz="2400" dirty="0"/>
              <a:t>Ventricular fibrillation-no HR, no P wave, death line</a:t>
            </a:r>
          </a:p>
          <a:p>
            <a:r>
              <a:rPr lang="en-IN" sz="2400" dirty="0"/>
              <a:t>Mitral valve disease-P wave is bifid(m type)</a:t>
            </a:r>
          </a:p>
          <a:p>
            <a:r>
              <a:rPr lang="en-IN" sz="2400" dirty="0"/>
              <a:t>Myocardial infarction-ST segment elevate </a:t>
            </a:r>
          </a:p>
          <a:p>
            <a:r>
              <a:rPr lang="en-IN" sz="2400" dirty="0"/>
              <a:t>Angina(ischemia)-ST segment depression</a:t>
            </a:r>
          </a:p>
          <a:p>
            <a:r>
              <a:rPr lang="en-IN" sz="2400" dirty="0"/>
              <a:t>Heart block- P waves &amp; QRS are not related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A1693D-77A5-A6FC-DCB1-4D0144797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1419F-00E0-4C6A-8561-D3373E503064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BCF10C-CAAE-0F9C-143D-52F103B46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76632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DD212-9F2F-F9D1-4D62-CD2561644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38262"/>
            <a:ext cx="5816600" cy="1029064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EXERCISE PHYSIOLOGY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1EB3B-75DA-62A8-75BC-70E3B7670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67326"/>
            <a:ext cx="10820400" cy="5352412"/>
          </a:xfrm>
        </p:spPr>
        <p:txBody>
          <a:bodyPr>
            <a:normAutofit/>
          </a:bodyPr>
          <a:lstStyle/>
          <a:p>
            <a:r>
              <a:rPr lang="en-IN" sz="2400" b="1" dirty="0"/>
              <a:t>Exercise Physiology</a:t>
            </a:r>
            <a:r>
              <a:rPr lang="en-IN" sz="2400" dirty="0"/>
              <a:t> is the branch of physiology that studies how the body responds and adapts to physical activity and exercise.</a:t>
            </a:r>
          </a:p>
          <a:p>
            <a:pPr marL="0" indent="0">
              <a:buNone/>
            </a:pPr>
            <a:r>
              <a:rPr lang="en-IN" sz="3200" b="1" u="sng" dirty="0"/>
              <a:t>Acute Cardiovascular Responses to Exercise</a:t>
            </a:r>
          </a:p>
          <a:p>
            <a:pPr marL="0" indent="0">
              <a:buNone/>
            </a:pPr>
            <a:r>
              <a:rPr lang="en-IN" sz="2400" b="1" dirty="0"/>
              <a:t>During Dynamic Exercise</a:t>
            </a:r>
          </a:p>
          <a:p>
            <a:r>
              <a:rPr lang="en-IN" sz="2400" dirty="0"/>
              <a:t>↑ Heart Rate</a:t>
            </a:r>
          </a:p>
          <a:p>
            <a:r>
              <a:rPr lang="en-IN" sz="2400" dirty="0"/>
              <a:t>↑ Stroke Volume</a:t>
            </a:r>
          </a:p>
          <a:p>
            <a:r>
              <a:rPr lang="en-IN" sz="2400" dirty="0"/>
              <a:t>↑ Cardiac Output</a:t>
            </a:r>
          </a:p>
          <a:p>
            <a:r>
              <a:rPr lang="en-IN" sz="2400" dirty="0"/>
              <a:t>↑ Systolic BP</a:t>
            </a:r>
          </a:p>
          <a:p>
            <a:r>
              <a:rPr lang="en-IN" sz="2400" dirty="0"/>
              <a:t>↑ Coronary Blood Flow</a:t>
            </a:r>
          </a:p>
          <a:p>
            <a:r>
              <a:rPr lang="en-IN" sz="2400" dirty="0"/>
              <a:t>↑ Venous Return</a:t>
            </a:r>
          </a:p>
          <a:p>
            <a:r>
              <a:rPr lang="en-IN" sz="2400" dirty="0"/>
              <a:t>↓ Total Peripheral Resistance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13B70-D4BA-476E-443C-134FF73A1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A31A-455A-446C-AEA5-F393621C5F79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D7F153-45BA-05F8-2185-FB555DAA4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17790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47806-EC9F-7311-ED9E-AB18638CB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4562"/>
            <a:ext cx="6067926" cy="1293028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RESPONSE TO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FD74E-5A0B-DF7A-C2D9-B3E3DD48D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87116"/>
            <a:ext cx="10820400" cy="50315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sz="2800" b="1" u="sng" dirty="0"/>
              <a:t>Heart Rate Response:</a:t>
            </a:r>
          </a:p>
          <a:p>
            <a:pPr marL="0" indent="0">
              <a:buNone/>
            </a:pPr>
            <a:r>
              <a:rPr lang="en-IN" b="1" dirty="0"/>
              <a:t>Resting HR: </a:t>
            </a:r>
            <a:r>
              <a:rPr lang="en-IN" dirty="0"/>
              <a:t>60–100 bpm</a:t>
            </a:r>
          </a:p>
          <a:p>
            <a:pPr marL="0" indent="0">
              <a:buNone/>
            </a:pPr>
            <a:r>
              <a:rPr lang="en-IN" b="1" dirty="0"/>
              <a:t>During Exercise</a:t>
            </a:r>
          </a:p>
          <a:p>
            <a:r>
              <a:rPr lang="en-IN" dirty="0"/>
              <a:t>Increases linearly with intensity </a:t>
            </a:r>
          </a:p>
          <a:p>
            <a:r>
              <a:rPr lang="en-IN" dirty="0"/>
              <a:t>Due to sympathetic stimulation (β1 receptors)</a:t>
            </a:r>
          </a:p>
          <a:p>
            <a:pPr marL="0" indent="0">
              <a:buNone/>
            </a:pPr>
            <a:r>
              <a:rPr lang="en-IN" sz="2800" b="1" u="sng" dirty="0"/>
              <a:t>Stroke Volume Response:</a:t>
            </a:r>
          </a:p>
          <a:p>
            <a:pPr marL="0" indent="0">
              <a:buNone/>
            </a:pPr>
            <a:r>
              <a:rPr lang="en-IN" b="1" dirty="0"/>
              <a:t>Stroke Volume Increases Due To:</a:t>
            </a:r>
          </a:p>
          <a:p>
            <a:r>
              <a:rPr lang="en-IN" dirty="0"/>
              <a:t>Increased venous return </a:t>
            </a:r>
          </a:p>
          <a:p>
            <a:r>
              <a:rPr lang="en-IN" dirty="0"/>
              <a:t>Frank-Starling mechanism </a:t>
            </a:r>
          </a:p>
          <a:p>
            <a:r>
              <a:rPr lang="en-IN" dirty="0"/>
              <a:t>Increased contractility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C2CD7C-4BFE-2CE1-86FB-5365B4AC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C1A24-0966-4A7E-BC1C-5FD6E7EDE380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540320-36EB-26B4-9B4D-D79A42822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58603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12B1A-8AA4-F77D-A69F-6027844B7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06906"/>
            <a:ext cx="10820400" cy="5111780"/>
          </a:xfrm>
        </p:spPr>
        <p:txBody>
          <a:bodyPr/>
          <a:lstStyle/>
          <a:p>
            <a:pPr marL="0" indent="0">
              <a:buNone/>
            </a:pPr>
            <a:endParaRPr lang="en-IN" sz="2800" b="1" dirty="0"/>
          </a:p>
          <a:p>
            <a:pPr marL="0" indent="0">
              <a:buNone/>
            </a:pPr>
            <a:r>
              <a:rPr lang="en-IN" sz="2800" b="1" dirty="0"/>
              <a:t>Cardiac Output</a:t>
            </a:r>
            <a:endParaRPr lang="en-IN" b="1" dirty="0"/>
          </a:p>
          <a:p>
            <a:r>
              <a:rPr lang="en-IN" dirty="0"/>
              <a:t>Rest:</a:t>
            </a:r>
            <a:br>
              <a:rPr lang="en-IN" dirty="0"/>
            </a:br>
            <a:r>
              <a:rPr lang="en-IN" dirty="0"/>
              <a:t>≈ 5 L/min</a:t>
            </a:r>
          </a:p>
          <a:p>
            <a:r>
              <a:rPr lang="en-IN" dirty="0"/>
              <a:t>Maximal Exercise:</a:t>
            </a:r>
            <a:br>
              <a:rPr lang="en-IN" dirty="0"/>
            </a:br>
            <a:r>
              <a:rPr lang="en-IN" dirty="0"/>
              <a:t>15–25 L/min</a:t>
            </a:r>
          </a:p>
          <a:p>
            <a:r>
              <a:rPr lang="en-IN" dirty="0"/>
              <a:t>Elite Athletes:</a:t>
            </a:r>
            <a:br>
              <a:rPr lang="en-IN" dirty="0"/>
            </a:br>
            <a:r>
              <a:rPr lang="en-IN" dirty="0"/>
              <a:t>30–40 L/min</a:t>
            </a:r>
          </a:p>
          <a:p>
            <a:endParaRPr lang="en-IN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8711FB8-177F-4440-8915-86651E816F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266302"/>
              </p:ext>
            </p:extLst>
          </p:nvPr>
        </p:nvGraphicFramePr>
        <p:xfrm>
          <a:off x="4395538" y="2194560"/>
          <a:ext cx="6340642" cy="2418149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170321">
                  <a:extLst>
                    <a:ext uri="{9D8B030D-6E8A-4147-A177-3AD203B41FA5}">
                      <a16:colId xmlns:a16="http://schemas.microsoft.com/office/drawing/2014/main" val="567760863"/>
                    </a:ext>
                  </a:extLst>
                </a:gridCol>
                <a:gridCol w="3170321">
                  <a:extLst>
                    <a:ext uri="{9D8B030D-6E8A-4147-A177-3AD203B41FA5}">
                      <a16:colId xmlns:a16="http://schemas.microsoft.com/office/drawing/2014/main" val="1982937793"/>
                    </a:ext>
                  </a:extLst>
                </a:gridCol>
              </a:tblGrid>
              <a:tr h="5657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Parameter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Change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2681679"/>
                  </a:ext>
                </a:extLst>
              </a:tr>
              <a:tr h="7207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Systolic BP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↑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6606271"/>
                  </a:ext>
                </a:extLst>
              </a:tr>
              <a:tr h="5657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Diastolic BP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↔ or slight ↓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9844936"/>
                  </a:ext>
                </a:extLst>
              </a:tr>
              <a:tr h="5657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Pulse Pressure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↑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753053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B1D2977-E14F-D51E-A483-BEECEA45A70D}"/>
              </a:ext>
            </a:extLst>
          </p:cNvPr>
          <p:cNvSpPr txBox="1"/>
          <p:nvPr/>
        </p:nvSpPr>
        <p:spPr>
          <a:xfrm>
            <a:off x="4267202" y="1363563"/>
            <a:ext cx="518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/>
              <a:t>BLOOD PRESSURE RESPONSE DURING DYNAMIC EXERCISE:-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42D01E-B382-971E-EF05-08BE75CD2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BEBEA-FF5F-44FE-AA4D-460CB8E311C7}" type="datetime1">
              <a:rPr lang="en-IN" smtClean="0"/>
              <a:t>05-06-2026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8389A-AFF6-73D7-F6B9-4728CAC14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4954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D3C2E-AF19-9B17-8809-55210DF68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529390"/>
            <a:ext cx="10820400" cy="5689296"/>
          </a:xfrm>
        </p:spPr>
        <p:txBody>
          <a:bodyPr/>
          <a:lstStyle/>
          <a:p>
            <a:pPr marL="0" indent="0">
              <a:buNone/>
            </a:pPr>
            <a:r>
              <a:rPr lang="en-IN" sz="2800" b="1" u="sng" dirty="0"/>
              <a:t>Chronic Adaptations to Training:</a:t>
            </a:r>
          </a:p>
          <a:p>
            <a:pPr marL="0" indent="0">
              <a:buNone/>
            </a:pPr>
            <a:r>
              <a:rPr lang="en-IN" b="1" dirty="0"/>
              <a:t>Cardiovascular Adaptations</a:t>
            </a:r>
          </a:p>
          <a:p>
            <a:r>
              <a:rPr lang="en-IN" dirty="0"/>
              <a:t>↑ Stroke Volume</a:t>
            </a:r>
          </a:p>
          <a:p>
            <a:r>
              <a:rPr lang="en-IN" dirty="0"/>
              <a:t>↓ Resting Heart Rate</a:t>
            </a:r>
          </a:p>
          <a:p>
            <a:r>
              <a:rPr lang="en-IN" dirty="0"/>
              <a:t>↑ Vagal Tone</a:t>
            </a:r>
          </a:p>
          <a:p>
            <a:r>
              <a:rPr lang="en-IN" dirty="0"/>
              <a:t>↑ Cardiac Efficiency</a:t>
            </a:r>
          </a:p>
          <a:p>
            <a:r>
              <a:rPr lang="en-IN" dirty="0"/>
              <a:t>↑ </a:t>
            </a:r>
            <a:r>
              <a:rPr lang="en-IN" dirty="0" err="1"/>
              <a:t>VO₂max</a:t>
            </a:r>
            <a:endParaRPr lang="en-IN" dirty="0"/>
          </a:p>
          <a:p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4D6847-5EBB-0C90-1F50-1FF3FF376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655CC-0F8B-4F10-AE7B-D0B19A2DB9EA}" type="datetime1">
              <a:rPr lang="en-IN" smtClean="0"/>
              <a:t>05-06-2026</a:t>
            </a:fld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DD4E30-80D0-6198-233B-1AE196B45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93521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15187-35DC-2FD2-1418-A31BE2015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FICK PRINCIPLE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9FC907-4029-1576-107E-89E972637A6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7334" y="1475875"/>
                <a:ext cx="8596668" cy="4565488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IN" dirty="0"/>
                  <a:t>The amount of oxygen consumed by the body per minute is equal to:</a:t>
                </a:r>
              </a:p>
              <a:p>
                <a:pPr marL="0" indent="0">
                  <a:buNone/>
                </a:pPr>
                <a:r>
                  <a:rPr lang="en-IN" b="1" dirty="0"/>
                  <a:t>    Cardiac Output × Arteriovenous Oxygen Difference</a:t>
                </a:r>
              </a:p>
              <a:p>
                <a:pPr marL="0" indent="0">
                  <a:buNone/>
                </a:pPr>
                <a:r>
                  <a:rPr lang="en-IN" dirty="0"/>
                  <a:t>    </a:t>
                </a:r>
                <a:r>
                  <a:rPr lang="en-IN" sz="1600" dirty="0"/>
                  <a:t>(</a:t>
                </a:r>
                <a:r>
                  <a:rPr lang="en-US" sz="1700" dirty="0"/>
                  <a:t>Oxygen used by the body = Blood delivered by the heart × Oxygen extracted by tissues)</a:t>
                </a:r>
                <a:endParaRPr lang="en-IN" sz="1700" dirty="0"/>
              </a:p>
              <a:p>
                <a:pPr marL="0" indent="0">
                  <a:buNone/>
                </a:pPr>
                <a:r>
                  <a:rPr lang="en-IN" dirty="0"/>
                  <a:t>Formula: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>
                          <a:latin typeface="Cambria Math" panose="02040503050406030204" pitchFamily="18" charset="0"/>
                        </a:rPr>
                        <m:t>𝑽</m:t>
                      </m:r>
                      <m:sSub>
                        <m:sSubPr>
                          <m:ctrlPr>
                            <a:rPr lang="en-IN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latin typeface="Cambria Math" panose="02040503050406030204" pitchFamily="18" charset="0"/>
                            </a:rPr>
                            <m:t>𝑶</m:t>
                          </m:r>
                        </m:e>
                        <m:sub>
                          <m:r>
                            <a:rPr lang="en-IN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IN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>
                          <a:latin typeface="Cambria Math" panose="02040503050406030204" pitchFamily="18" charset="0"/>
                        </a:rPr>
                        <m:t>𝑪𝑶</m:t>
                      </m:r>
                      <m:r>
                        <a:rPr lang="en-IN" b="1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IN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1" i="1">
                              <a:latin typeface="Cambria Math" panose="02040503050406030204" pitchFamily="18" charset="0"/>
                            </a:rPr>
                            <m:t>𝑪𝒂</m:t>
                          </m:r>
                          <m:sSub>
                            <m:sSubPr>
                              <m:ctrlPr>
                                <a:rPr lang="en-IN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1" i="1">
                                  <a:latin typeface="Cambria Math" panose="02040503050406030204" pitchFamily="18" charset="0"/>
                                </a:rPr>
                                <m:t>𝑶</m:t>
                              </m:r>
                            </m:e>
                            <m:sub>
                              <m:r>
                                <a:rPr lang="en-IN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IN" b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b="1" i="1">
                              <a:latin typeface="Cambria Math" panose="02040503050406030204" pitchFamily="18" charset="0"/>
                            </a:rPr>
                            <m:t>𝑪𝒗</m:t>
                          </m:r>
                          <m:sSub>
                            <m:sSubPr>
                              <m:ctrlPr>
                                <a:rPr lang="en-IN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1" i="1">
                                  <a:latin typeface="Cambria Math" panose="02040503050406030204" pitchFamily="18" charset="0"/>
                                </a:rPr>
                                <m:t>𝑶</m:t>
                              </m:r>
                            </m:e>
                            <m:sub>
                              <m:r>
                                <a:rPr lang="en-IN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b="1" dirty="0"/>
              </a:p>
              <a:p>
                <a:pPr marL="0" indent="0">
                  <a:buNone/>
                </a:pPr>
                <a:r>
                  <a:rPr lang="en-IN" dirty="0"/>
                  <a:t>Where:</a:t>
                </a:r>
              </a:p>
              <a:p>
                <a:r>
                  <a:rPr lang="en-IN" b="1" dirty="0"/>
                  <a:t>VO₂</a:t>
                </a:r>
                <a:r>
                  <a:rPr lang="en-IN" dirty="0"/>
                  <a:t> = Oxygen consumption </a:t>
                </a:r>
              </a:p>
              <a:p>
                <a:r>
                  <a:rPr lang="en-IN" b="1" dirty="0"/>
                  <a:t>CO</a:t>
                </a:r>
                <a:r>
                  <a:rPr lang="en-IN" dirty="0"/>
                  <a:t> = Cardiac output </a:t>
                </a:r>
              </a:p>
              <a:p>
                <a:r>
                  <a:rPr lang="en-IN" b="1" dirty="0"/>
                  <a:t>CaO₂</a:t>
                </a:r>
                <a:r>
                  <a:rPr lang="en-IN" dirty="0"/>
                  <a:t> = Arterial oxygen content </a:t>
                </a:r>
              </a:p>
              <a:p>
                <a:r>
                  <a:rPr lang="en-IN" b="1" dirty="0" err="1"/>
                  <a:t>CvO</a:t>
                </a:r>
                <a:r>
                  <a:rPr lang="en-IN" b="1" dirty="0"/>
                  <a:t>₂</a:t>
                </a:r>
                <a:r>
                  <a:rPr lang="en-IN" dirty="0"/>
                  <a:t> = Venous oxygen content</a:t>
                </a:r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9FC907-4029-1576-107E-89E972637A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475875"/>
                <a:ext cx="8596668" cy="4565488"/>
              </a:xfrm>
              <a:blipFill>
                <a:blip r:embed="rId2"/>
                <a:stretch>
                  <a:fillRect l="-1277" t="-3338" r="-85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FEB33F-76BB-F1C6-8955-CC790C29E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7FD57-1993-41AA-BC15-E96E67BE8CAA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2AB8EC-6387-46E5-6817-4DBAAF9B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6139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84DC5-2430-E645-CFF3-4D56E38FC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Cardiac Rehabilitation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B88B9-F52C-6F3E-3596-6435E6B6F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Phase I - In-hospital</a:t>
            </a:r>
          </a:p>
          <a:p>
            <a:r>
              <a:rPr lang="en-IN" dirty="0"/>
              <a:t>Phase II - Supervised outpatient</a:t>
            </a:r>
          </a:p>
          <a:p>
            <a:r>
              <a:rPr lang="en-IN" dirty="0"/>
              <a:t>Phase III - Long-term maintenance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1AF75-09ED-961B-A808-0C990DADA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A306-6D20-4697-BAD0-F2249476AACC}" type="datetime1">
              <a:rPr lang="en-IN" smtClean="0"/>
              <a:t>05-06-2026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3C39F2-CC02-D1D2-E3B4-515126CB8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77055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w to Write a Genuine Thank You Note - Sugar and Spice">
            <a:extLst>
              <a:ext uri="{FF2B5EF4-FFF2-40B4-BE49-F238E27FC236}">
                <a16:creationId xmlns:a16="http://schemas.microsoft.com/office/drawing/2014/main" id="{00BE2932-B8FA-64F2-13EA-CC1BFA15F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440" y="188674"/>
            <a:ext cx="9738685" cy="648065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ABE37A-604D-C368-368C-C47E1DCB5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6ED3-FC17-483C-ACDB-A9852E6D7039}" type="datetime1">
              <a:rPr lang="en-IN" smtClean="0"/>
              <a:t>05-06-2026</a:t>
            </a:fld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1C224B-C589-7D82-C0CB-1EC456BA9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8DF2-3A85-48D1-AAB1-838DF6C5C080}" type="slidenum">
              <a:rPr lang="en-IN" smtClean="0"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5120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1696</TotalTime>
  <Words>1602</Words>
  <Application>Microsoft Office PowerPoint</Application>
  <PresentationFormat>Widescreen</PresentationFormat>
  <Paragraphs>317</Paragraphs>
  <Slides>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Aptos</vt:lpstr>
      <vt:lpstr>Aptos Display</vt:lpstr>
      <vt:lpstr>Arial</vt:lpstr>
      <vt:lpstr>Cambria Math</vt:lpstr>
      <vt:lpstr>Office Theme</vt:lpstr>
      <vt:lpstr>PowerPoint Presentation</vt:lpstr>
      <vt:lpstr>CONTENTS</vt:lpstr>
      <vt:lpstr>HEART</vt:lpstr>
      <vt:lpstr>CHAMBERS OF HEART</vt:lpstr>
      <vt:lpstr>VALVES OF THE HEART</vt:lpstr>
      <vt:lpstr>PERICARDIUM</vt:lpstr>
      <vt:lpstr>LAYERS OF HEART</vt:lpstr>
      <vt:lpstr>PowerPoint Presentation</vt:lpstr>
      <vt:lpstr>CORONARY CIRCULATION</vt:lpstr>
      <vt:lpstr>CONDUCTING SYSTEM OF HEART</vt:lpstr>
      <vt:lpstr>THE WIRING DIAGRAM OF THE HEART</vt:lpstr>
      <vt:lpstr>DIVISIONS OF CIRCULATION</vt:lpstr>
      <vt:lpstr>FLOW DIAGRAM OF CIRCULATION</vt:lpstr>
      <vt:lpstr>CARDIAC CYCLE</vt:lpstr>
      <vt:lpstr>ATRIAL SYSTOLE </vt:lpstr>
      <vt:lpstr>VENTRICULAR SYSTOLE</vt:lpstr>
      <vt:lpstr>VENTRICULAR DIASTOLE</vt:lpstr>
      <vt:lpstr>PowerPoint Presentation</vt:lpstr>
      <vt:lpstr>VALVE EVENTS TABLE</vt:lpstr>
      <vt:lpstr>HEART SOUNDS</vt:lpstr>
      <vt:lpstr>VOLUME CHANGES</vt:lpstr>
      <vt:lpstr>PRE LOAD</vt:lpstr>
      <vt:lpstr>FRANK-STERLING MECHANISM</vt:lpstr>
      <vt:lpstr>AFTER LOAD</vt:lpstr>
      <vt:lpstr>PRESSURE BASICS</vt:lpstr>
      <vt:lpstr>ELECTROCARDIOGRAM (ECG)</vt:lpstr>
      <vt:lpstr>Pathology</vt:lpstr>
      <vt:lpstr>EXERCISE PHYSIOLOGY</vt:lpstr>
      <vt:lpstr>RESPONSE TO EXERCISE</vt:lpstr>
      <vt:lpstr>PowerPoint Presentation</vt:lpstr>
      <vt:lpstr>PowerPoint Presentation</vt:lpstr>
      <vt:lpstr>FICK PRINCIPLE</vt:lpstr>
      <vt:lpstr>Cardiac Rehabilitation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CIRCULATORY SYSTEM</dc:title>
  <dc:creator>Dr.Priyanka</dc:creator>
  <cp:lastModifiedBy>Dr. Priyanka Parida</cp:lastModifiedBy>
  <cp:revision>46</cp:revision>
  <dcterms:created xsi:type="dcterms:W3CDTF">2023-01-19T05:02:39Z</dcterms:created>
  <dcterms:modified xsi:type="dcterms:W3CDTF">2026-06-05T15:47:41Z</dcterms:modified>
</cp:coreProperties>
</file>