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345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312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4" r:id="rId43"/>
    <p:sldId id="305" r:id="rId44"/>
    <p:sldId id="306" r:id="rId45"/>
    <p:sldId id="307" r:id="rId46"/>
    <p:sldId id="308" r:id="rId47"/>
    <p:sldId id="309" r:id="rId48"/>
    <p:sldId id="346" r:id="rId49"/>
    <p:sldId id="315" r:id="rId50"/>
    <p:sldId id="316" r:id="rId51"/>
    <p:sldId id="317" r:id="rId52"/>
    <p:sldId id="313" r:id="rId53"/>
    <p:sldId id="314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48" r:id="rId62"/>
    <p:sldId id="325" r:id="rId63"/>
    <p:sldId id="326" r:id="rId64"/>
    <p:sldId id="327" r:id="rId65"/>
    <p:sldId id="328" r:id="rId66"/>
    <p:sldId id="349" r:id="rId67"/>
    <p:sldId id="329" r:id="rId68"/>
    <p:sldId id="347" r:id="rId69"/>
    <p:sldId id="330" r:id="rId70"/>
    <p:sldId id="336" r:id="rId71"/>
    <p:sldId id="335" r:id="rId72"/>
    <p:sldId id="331" r:id="rId73"/>
    <p:sldId id="332" r:id="rId74"/>
    <p:sldId id="334" r:id="rId75"/>
    <p:sldId id="333" r:id="rId76"/>
    <p:sldId id="337" r:id="rId77"/>
    <p:sldId id="350" r:id="rId78"/>
    <p:sldId id="338" r:id="rId79"/>
    <p:sldId id="339" r:id="rId80"/>
    <p:sldId id="340" r:id="rId81"/>
    <p:sldId id="342" r:id="rId82"/>
    <p:sldId id="341" r:id="rId83"/>
    <p:sldId id="343" r:id="rId84"/>
    <p:sldId id="344" r:id="rId85"/>
    <p:sldId id="311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5" autoAdjust="0"/>
    <p:restoredTop sz="86924" autoAdjust="0"/>
  </p:normalViewPr>
  <p:slideViewPr>
    <p:cSldViewPr snapToGrid="0" snapToObjects="1">
      <p:cViewPr varScale="1">
        <p:scale>
          <a:sx n="63" d="100"/>
          <a:sy n="63" d="100"/>
        </p:scale>
        <p:origin x="174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8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8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D479F0-1083-2102-3FD6-E70C4AB560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79" t="6704" r="19474" b="12555"/>
          <a:stretch>
            <a:fillRect/>
          </a:stretch>
        </p:blipFill>
        <p:spPr>
          <a:xfrm>
            <a:off x="-14332" y="-5669"/>
            <a:ext cx="9158331" cy="6659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07402E-EBF2-B864-8E0D-F02170504B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879B65-0B4D-5D17-FD5F-03CB5B3FB1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1B4AB2-9442-88AB-DD35-5F1BE6FBDCB9}"/>
              </a:ext>
            </a:extLst>
          </p:cNvPr>
          <p:cNvSpPr txBox="1"/>
          <p:nvPr/>
        </p:nvSpPr>
        <p:spPr>
          <a:xfrm>
            <a:off x="189186" y="131896"/>
            <a:ext cx="882869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9901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1. Which muscle is not included under rotator cuff muscles: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A. Supraspinatus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B. Infraspinatus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C. Teres Major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D. Teres Minor</a:t>
            </a:r>
          </a:p>
          <a:p>
            <a:endParaRPr lang="en-US" sz="1800" b="0" i="0" u="none" strike="noStrike" baseline="0" dirty="0">
              <a:latin typeface="Calibri" panose="020F0502020204030204" pitchFamily="34" charset="0"/>
            </a:endParaRPr>
          </a:p>
          <a:p>
            <a:pPr marR="9119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2. Which of the following muscle is responsible for abducting the arm during initial 0 to 30 degrees: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A. Infraspinatus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B. Deltoid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C. Supraspinatus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D. None of the above</a:t>
            </a:r>
          </a:p>
          <a:p>
            <a:pPr marR="0" algn="l"/>
            <a:endParaRPr lang="en-US" dirty="0">
              <a:latin typeface="Calibri" panose="020F0502020204030204" pitchFamily="34" charset="0"/>
            </a:endParaRP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3. The muscle that assists in shoulder extension, adduction, and medial rotation is:</a:t>
            </a:r>
          </a:p>
          <a:p>
            <a:pPr marR="0" algn="l"/>
            <a:r>
              <a:rPr lang="en-US" dirty="0">
                <a:latin typeface="Calibri" panose="020F0502020204030204" pitchFamily="34" charset="0"/>
              </a:rPr>
              <a:t>A. 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Pectoralis Major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B. Trapezius</a:t>
            </a:r>
            <a:endParaRPr lang="en-US" dirty="0">
              <a:latin typeface="Calibri" panose="020F0502020204030204" pitchFamily="34" charset="0"/>
            </a:endParaRP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C. Latissimus Dorsi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D. Deltoid </a:t>
            </a:r>
          </a:p>
        </p:txBody>
      </p:sp>
    </p:spTree>
    <p:extLst>
      <p:ext uri="{BB962C8B-B14F-4D97-AF65-F5344CB8AC3E}">
        <p14:creationId xmlns:p14="http://schemas.microsoft.com/office/powerpoint/2010/main" val="1384413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7669FC-81C4-2119-A5BC-9B0E406985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E7679E-5201-2FDE-5C75-6246FA001707}"/>
              </a:ext>
            </a:extLst>
          </p:cNvPr>
          <p:cNvSpPr txBox="1"/>
          <p:nvPr/>
        </p:nvSpPr>
        <p:spPr>
          <a:xfrm>
            <a:off x="1106905" y="3741821"/>
            <a:ext cx="7375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Serves as only structural attachment of </a:t>
            </a:r>
            <a:r>
              <a:rPr lang="en-US" dirty="0" err="1"/>
              <a:t>Sh</a:t>
            </a:r>
            <a:r>
              <a:rPr lang="en-US" dirty="0"/>
              <a:t> complex and UE to Axial skeleton.</a:t>
            </a:r>
          </a:p>
          <a:p>
            <a:endParaRPr lang="en-US" dirty="0"/>
          </a:p>
          <a:p>
            <a:r>
              <a:rPr lang="en-US" dirty="0"/>
              <a:t>Consists of Synovial capsule, disc and 3 Lg(s).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18690-9DE7-5AD3-23D1-3175A6F2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36C92D-86ED-A117-5E9B-65A90252E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F3E01B-EBF8-4078-E8ED-EA572E5A26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724FD5-59D0-9495-C258-14C8D15BED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2ADDF1-06A9-B134-31AF-9DAA40309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5E1427-E68A-4A18-F96D-A3BA599B7B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D1048E-1971-35AA-4111-FE2AC10DD6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AE33-5DC4-8B96-B694-AB7DF65B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975"/>
            <a:ext cx="8229600" cy="1143000"/>
          </a:xfrm>
        </p:spPr>
        <p:txBody>
          <a:bodyPr/>
          <a:lstStyle/>
          <a:p>
            <a:r>
              <a:rPr lang="en-US" dirty="0"/>
              <a:t>Concave- Convex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71BAF-3A3C-B010-BD47-B4E48C79F3EC}"/>
              </a:ext>
            </a:extLst>
          </p:cNvPr>
          <p:cNvSpPr txBox="1"/>
          <p:nvPr/>
        </p:nvSpPr>
        <p:spPr>
          <a:xfrm>
            <a:off x="348916" y="1207436"/>
            <a:ext cx="879508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If concave surface is moving on a stationary convex surface, gliding will occur in the same direction as the rolling 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If a convex surface is moving on a stationary concave surface, gliding will occur in opposite direction to rolling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0E8B5C-FF7F-EA10-5596-B4CF4268F1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20" t="31153" r="38027" b="23321"/>
          <a:stretch>
            <a:fillRect/>
          </a:stretch>
        </p:blipFill>
        <p:spPr>
          <a:xfrm>
            <a:off x="661737" y="3609473"/>
            <a:ext cx="7904747" cy="32265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86A51F-9BCB-3C1E-0B07-F86011F463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80359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A57FE9-F6C1-8EC3-E945-90CA28499B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A4C3EE-EAF2-0AAB-5B22-C1A4853FDF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985644-BC7E-4A9B-D08D-3F9C484146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7AD227-4309-8806-B829-EB96C6F560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FD85C9-94D5-362C-97ED-8E8918DAC1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FF2910-E06A-E606-AEAE-B0CC18F289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7F7800-65F8-5F8A-C1BA-2BFB263BE4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94F41E-2931-6BD8-C581-7B8F67880B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C5B9F4-B2C7-2716-55D0-28B7B66D22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9A5323-59E2-6B37-537E-8FAC0F91CE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954F4E-831E-D5AA-85F5-C7657A7C09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CF350B-5657-794E-2F48-448A9C2F82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B90432-D086-0A07-4787-CEB662A830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81E42C-0B41-1880-7F63-13C2332AEB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8457"/>
          </a:xfrm>
        </p:spPr>
        <p:txBody>
          <a:bodyPr>
            <a:normAutofit fontScale="90000"/>
          </a:bodyPr>
          <a:lstStyle/>
          <a:p>
            <a:r>
              <a:rPr lang="en-US" dirty="0"/>
              <a:t>Resting Position Of Scapula</a:t>
            </a:r>
            <a:endParaRPr dirty="0"/>
          </a:p>
        </p:txBody>
      </p:sp>
      <p:pic>
        <p:nvPicPr>
          <p:cNvPr id="3" name="Picture 2" descr="temp_29.jpg"/>
          <p:cNvPicPr>
            <a:picLocks noChangeAspect="1"/>
          </p:cNvPicPr>
          <p:nvPr/>
        </p:nvPicPr>
        <p:blipFill>
          <a:blip r:embed="rId2"/>
          <a:srcRect l="2679" t="16901" r="5000" b="19366"/>
          <a:stretch>
            <a:fillRect/>
          </a:stretch>
        </p:blipFill>
        <p:spPr>
          <a:xfrm>
            <a:off x="0" y="3573681"/>
            <a:ext cx="9144000" cy="3284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F6BC0C-28C2-8802-1848-02247166507D}"/>
              </a:ext>
            </a:extLst>
          </p:cNvPr>
          <p:cNvSpPr txBox="1"/>
          <p:nvPr/>
        </p:nvSpPr>
        <p:spPr>
          <a:xfrm>
            <a:off x="649705" y="1022684"/>
            <a:ext cx="80370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It is positioned at posterior thorax approx. </a:t>
            </a:r>
            <a:r>
              <a:rPr lang="en-US" sz="2000" b="1" dirty="0"/>
              <a:t>5 cm from midline between 2</a:t>
            </a:r>
            <a:r>
              <a:rPr lang="en-US" sz="2000" b="1" baseline="30000" dirty="0"/>
              <a:t>nd</a:t>
            </a:r>
            <a:r>
              <a:rPr lang="en-US" sz="2000" b="1" dirty="0"/>
              <a:t> to 7</a:t>
            </a:r>
            <a:r>
              <a:rPr lang="en-US" sz="2000" b="1" baseline="30000" dirty="0"/>
              <a:t>th</a:t>
            </a:r>
            <a:r>
              <a:rPr lang="en-US" sz="2000" b="1" dirty="0"/>
              <a:t> rib.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Top</a:t>
            </a:r>
            <a:r>
              <a:rPr lang="en-US" sz="2000" dirty="0"/>
              <a:t> edge aligns with </a:t>
            </a:r>
            <a:r>
              <a:rPr lang="en-US" sz="2000" b="1" dirty="0"/>
              <a:t>T2</a:t>
            </a:r>
            <a:r>
              <a:rPr lang="en-US" sz="2000" dirty="0"/>
              <a:t>, </a:t>
            </a:r>
            <a:r>
              <a:rPr lang="en-US" sz="2000" b="1" dirty="0"/>
              <a:t>Spine</a:t>
            </a:r>
            <a:r>
              <a:rPr lang="en-US" sz="2000" dirty="0"/>
              <a:t> aligns with </a:t>
            </a:r>
            <a:r>
              <a:rPr lang="en-US" sz="2000" b="1" dirty="0"/>
              <a:t>T4</a:t>
            </a:r>
            <a:r>
              <a:rPr lang="en-US" sz="2000" dirty="0"/>
              <a:t> and </a:t>
            </a:r>
            <a:r>
              <a:rPr lang="en-US" sz="2000" b="1" dirty="0"/>
              <a:t>bottom</a:t>
            </a:r>
            <a:r>
              <a:rPr lang="en-US" sz="2000" dirty="0"/>
              <a:t> tip aligns with </a:t>
            </a:r>
            <a:r>
              <a:rPr lang="en-US" sz="2000" b="1" dirty="0"/>
              <a:t>T7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Internal Rotated- </a:t>
            </a:r>
            <a:r>
              <a:rPr lang="en-US" sz="2000" b="1" dirty="0"/>
              <a:t>35- 45</a:t>
            </a:r>
            <a:r>
              <a:rPr lang="en-US" sz="2000" dirty="0"/>
              <a:t> degree from coronal plane.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Anterior Tilted- </a:t>
            </a:r>
            <a:r>
              <a:rPr lang="en-US" sz="2000" b="1" dirty="0"/>
              <a:t>10- 15</a:t>
            </a:r>
            <a:r>
              <a:rPr lang="en-US" sz="2000" dirty="0"/>
              <a:t> degree from vertical.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Upward Rotated- </a:t>
            </a:r>
            <a:r>
              <a:rPr lang="en-US" sz="2000" b="1" dirty="0"/>
              <a:t>5-10 </a:t>
            </a:r>
            <a:r>
              <a:rPr lang="en-US" sz="2000" dirty="0"/>
              <a:t>degree from vertical.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16FA28-AD38-BC5D-26D7-EBD069FC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_30.jpg"/>
          <p:cNvPicPr>
            <a:picLocks noChangeAspect="1"/>
          </p:cNvPicPr>
          <p:nvPr/>
        </p:nvPicPr>
        <p:blipFill>
          <a:blip r:embed="rId2"/>
          <a:srcRect l="2763" t="27068" r="2895" b="8722"/>
          <a:stretch>
            <a:fillRect/>
          </a:stretch>
        </p:blipFill>
        <p:spPr>
          <a:xfrm>
            <a:off x="0" y="3014722"/>
            <a:ext cx="9144000" cy="38432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9165FA-BC3D-9941-8826-9060236CB421}"/>
              </a:ext>
            </a:extLst>
          </p:cNvPr>
          <p:cNvSpPr txBox="1"/>
          <p:nvPr/>
        </p:nvSpPr>
        <p:spPr>
          <a:xfrm>
            <a:off x="88900" y="152400"/>
            <a:ext cx="8864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Motion of Scapula</a:t>
            </a:r>
            <a:r>
              <a:rPr lang="en-US" dirty="0"/>
              <a:t>- </a:t>
            </a:r>
          </a:p>
          <a:p>
            <a:r>
              <a:rPr lang="en-US" dirty="0"/>
              <a:t>Scapular movement occur in combination.</a:t>
            </a:r>
          </a:p>
          <a:p>
            <a:pPr marL="342900" indent="-342900">
              <a:buAutoNum type="arabicPeriod"/>
            </a:pPr>
            <a:r>
              <a:rPr lang="en-US" dirty="0"/>
              <a:t>Upward and Downward Rotation- </a:t>
            </a:r>
            <a:r>
              <a:rPr lang="en-US" b="1" dirty="0"/>
              <a:t>Primary scapular movement</a:t>
            </a:r>
            <a:r>
              <a:rPr lang="en-US" dirty="0"/>
              <a:t>, combination of clavicular rotation and elevation, while upward rotation at AC joint.</a:t>
            </a:r>
          </a:p>
          <a:p>
            <a:pPr marL="342900" indent="-342900">
              <a:buAutoNum type="arabicPeriod"/>
            </a:pPr>
            <a:r>
              <a:rPr lang="en-US" dirty="0"/>
              <a:t>Elevation/Depression- </a:t>
            </a:r>
            <a:r>
              <a:rPr lang="en-US" b="1" dirty="0"/>
              <a:t>Secondary movement,</a:t>
            </a:r>
            <a:r>
              <a:rPr lang="en-US" dirty="0"/>
              <a:t> clavicular elevation and depression, rotation at Ac joint.</a:t>
            </a:r>
          </a:p>
          <a:p>
            <a:pPr marL="342900" indent="-342900">
              <a:buAutoNum type="arabicPeriod"/>
            </a:pPr>
            <a:r>
              <a:rPr lang="en-US" dirty="0"/>
              <a:t>Protraction/Retraction- </a:t>
            </a:r>
            <a:r>
              <a:rPr lang="en-US" b="1" dirty="0"/>
              <a:t>Secondary movement</a:t>
            </a:r>
            <a:r>
              <a:rPr lang="en-US" dirty="0"/>
              <a:t>, Pro and retraction at SC </a:t>
            </a:r>
            <a:r>
              <a:rPr lang="en-US" dirty="0" err="1"/>
              <a:t>jt</a:t>
            </a:r>
            <a:r>
              <a:rPr lang="en-US" dirty="0"/>
              <a:t> and Rotation at AC jt. </a:t>
            </a:r>
          </a:p>
          <a:p>
            <a:pPr marL="342900" indent="-342900">
              <a:buAutoNum type="arabicPeriod"/>
            </a:pPr>
            <a:r>
              <a:rPr lang="en-US" dirty="0"/>
              <a:t>Internal/External Rotation- Normally not identifiable, occurs with protraction and retraction. Excessive IR at AC joint will lead to vertebral border exposure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2BD36-FA3C-3FF4-D55D-65D8CBFB41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478B7D-3CF6-7D78-3F46-CE8A5C05F9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321A25-8ED0-6DF8-6D45-422FAB2512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DCDA0B-0C3D-BDAA-FDC4-CE0E332578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167" t="22454" r="8500" b="14666"/>
          <a:stretch>
            <a:fillRect/>
          </a:stretch>
        </p:blipFill>
        <p:spPr>
          <a:xfrm>
            <a:off x="4404360" y="1576164"/>
            <a:ext cx="3947160" cy="51233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C7292E-1A36-3DEC-5978-BA01D3BFE2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2584D7-AA77-4884-197D-A50F4FE324AD}"/>
              </a:ext>
            </a:extLst>
          </p:cNvPr>
          <p:cNvSpPr txBox="1"/>
          <p:nvPr/>
        </p:nvSpPr>
        <p:spPr>
          <a:xfrm>
            <a:off x="3454400" y="5638800"/>
            <a:ext cx="509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Posterior angled humeral head </a:t>
            </a:r>
            <a:r>
              <a:rPr lang="en-US" dirty="0" err="1"/>
              <a:t>maked</a:t>
            </a:r>
            <a:r>
              <a:rPr lang="en-US" dirty="0"/>
              <a:t> ER ROM&gt; IR ROM.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8951E-044E-5437-6B51-AD98EFDCC1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FDAE90-194F-9724-E2E0-D7895655B1DF}"/>
              </a:ext>
            </a:extLst>
          </p:cNvPr>
          <p:cNvSpPr txBox="1"/>
          <p:nvPr/>
        </p:nvSpPr>
        <p:spPr>
          <a:xfrm>
            <a:off x="787400" y="5448300"/>
            <a:ext cx="378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*Serves as Attachment site for GH </a:t>
            </a:r>
            <a:r>
              <a:rPr lang="en-US" dirty="0" err="1"/>
              <a:t>lgs</a:t>
            </a:r>
            <a:r>
              <a:rPr lang="en-US" dirty="0"/>
              <a:t> and tendon of long head of biceps.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CC129-CA6F-41EC-6008-B289D75F1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" y="53340"/>
            <a:ext cx="4114800" cy="1143000"/>
          </a:xfrm>
        </p:spPr>
        <p:txBody>
          <a:bodyPr/>
          <a:lstStyle/>
          <a:p>
            <a:r>
              <a:rPr lang="en-US" dirty="0"/>
              <a:t>GH Capsule </a:t>
            </a:r>
            <a:endParaRPr dirty="0"/>
          </a:p>
        </p:txBody>
      </p:sp>
      <p:pic>
        <p:nvPicPr>
          <p:cNvPr id="3" name="Picture 2" descr="temp_39.jpg"/>
          <p:cNvPicPr>
            <a:picLocks noChangeAspect="1"/>
          </p:cNvPicPr>
          <p:nvPr/>
        </p:nvPicPr>
        <p:blipFill>
          <a:blip r:embed="rId2"/>
          <a:srcRect l="50000" t="17778" r="5000" b="4630"/>
          <a:stretch>
            <a:fillRect/>
          </a:stretch>
        </p:blipFill>
        <p:spPr>
          <a:xfrm>
            <a:off x="5029200" y="0"/>
            <a:ext cx="4114800" cy="5321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156A4B-2D07-4AE3-0294-7476E63D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28E89B-B927-F562-4987-9CA80A4D11AF}"/>
              </a:ext>
            </a:extLst>
          </p:cNvPr>
          <p:cNvSpPr txBox="1"/>
          <p:nvPr/>
        </p:nvSpPr>
        <p:spPr>
          <a:xfrm>
            <a:off x="274320" y="1584960"/>
            <a:ext cx="42976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Large , Loose  structure , Superior, Anterior and Inferior present. Taut Superiorly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Slacks anteriorly and Inferiorly.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b="1" dirty="0"/>
              <a:t>Close pack position- 90° Abduction + Full ER</a:t>
            </a:r>
          </a:p>
          <a:p>
            <a:r>
              <a:rPr lang="en-US" sz="2400" b="1" dirty="0"/>
              <a:t>Open pack position- 55° Abduction + 30° Horizontal Adduction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990105-F4B7-99F8-8871-32CC24CE3C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021A15-519F-8189-0B62-015B00688B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147122-66B3-A81E-F0F5-3F047A79D4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E9EF0E-948C-37DA-ADF0-7202BB5FF6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3" t="20815" r="14084" b="16063"/>
          <a:stretch>
            <a:fillRect/>
          </a:stretch>
        </p:blipFill>
        <p:spPr>
          <a:xfrm>
            <a:off x="3784600" y="1282700"/>
            <a:ext cx="5130800" cy="51942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0FFA90-21E8-5570-E75B-0279B077F5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CFB383-0E32-268A-22EA-921AFDB88C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BFCCFC-9953-DF13-C541-3BC7F17BD5A8}"/>
              </a:ext>
            </a:extLst>
          </p:cNvPr>
          <p:cNvSpPr txBox="1"/>
          <p:nvPr/>
        </p:nvSpPr>
        <p:spPr>
          <a:xfrm>
            <a:off x="457200" y="5538568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is 10 mm in rest position and reduced to 5 mm in </a:t>
            </a:r>
            <a:r>
              <a:rPr lang="en-US" dirty="0" err="1"/>
              <a:t>aducted</a:t>
            </a:r>
            <a:r>
              <a:rPr lang="en-US" dirty="0"/>
              <a:t> arm.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A63E15-9E4C-9237-BDD1-F32EB8B919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3F0CA4-AF47-7B5C-F785-56F9CDCF2F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9F8B6D-48EF-C13C-2E33-58916D2528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61E0C8-684B-21DB-551D-ACB11C69A4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47071D-2A72-E666-8B01-6135970487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32DF5A-1C7B-92EC-1238-D6D7A67FF5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B5C8B8-04A5-BCC6-D71B-AFB8DC4CE5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F28DCA-9D82-F7DE-F513-69C796E8EB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13DF91-3554-E99E-DDBB-7EA4BD056484}"/>
              </a:ext>
            </a:extLst>
          </p:cNvPr>
          <p:cNvSpPr txBox="1"/>
          <p:nvPr/>
        </p:nvSpPr>
        <p:spPr>
          <a:xfrm>
            <a:off x="457199" y="1557535"/>
            <a:ext cx="840302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200" b="0" i="0" u="none" strike="noStrike" baseline="0" dirty="0"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latin typeface="Calibri" panose="020F0502020204030204" pitchFamily="34" charset="0"/>
              </a:rPr>
              <a:t>Which of the following muscles plays a critical role in maintaining proper dynamic stability of the shoulder joint by compressing the humeral head into the glenoid fossa during arm elevation?</a:t>
            </a:r>
          </a:p>
          <a:p>
            <a:endParaRPr lang="en-US" sz="1800" b="0" i="0" u="none" strike="noStrike" baseline="0" dirty="0"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•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a) Teres major</a:t>
            </a: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•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b) Subscapularis</a:t>
            </a: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•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c) Pectoralis major</a:t>
            </a:r>
          </a:p>
          <a:p>
            <a:r>
              <a:rPr lang="en-US" sz="1800" b="0" i="0" u="none" strike="noStrike" baseline="0" dirty="0">
                <a:latin typeface="Arial" panose="020B0604020202020204" pitchFamily="34" charset="0"/>
              </a:rPr>
              <a:t>•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d) Latissimus dorsi</a:t>
            </a:r>
          </a:p>
        </p:txBody>
      </p:sp>
    </p:spTree>
    <p:extLst>
      <p:ext uri="{BB962C8B-B14F-4D97-AF65-F5344CB8AC3E}">
        <p14:creationId xmlns:p14="http://schemas.microsoft.com/office/powerpoint/2010/main" val="37889805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DBC4D894-84DB-50B7-6C19-7251DE8C01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701" t="8522" r="3692" b="3370"/>
          <a:stretch>
            <a:fillRect/>
          </a:stretch>
        </p:blipFill>
        <p:spPr>
          <a:xfrm>
            <a:off x="1485900" y="304800"/>
            <a:ext cx="6362700" cy="49142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56AC20-A863-B625-0581-CCD18D1B73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75039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06CD44-D726-2EBB-ABC1-9633B08AFD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89" t="27273" r="20000" b="14180"/>
          <a:stretch>
            <a:fillRect/>
          </a:stretch>
        </p:blipFill>
        <p:spPr>
          <a:xfrm>
            <a:off x="0" y="0"/>
            <a:ext cx="9144000" cy="6672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C310E8-0A8D-8912-4F25-8107A5D770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660640" y="234948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166490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6A13-E740-4394-D021-70DDC5EEC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memorize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4F39C2C1-A28E-7261-74F0-DA29D2A36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" y="1643546"/>
            <a:ext cx="7736305" cy="4439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D75187-F3DF-4958-62FD-6D7CC0D2D4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278248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076B-FA5F-D035-76A2-F1E7D568D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7338"/>
            <a:ext cx="8229600" cy="1143000"/>
          </a:xfrm>
        </p:spPr>
        <p:txBody>
          <a:bodyPr/>
          <a:lstStyle/>
          <a:p>
            <a:r>
              <a:rPr lang="en-US" dirty="0" err="1"/>
              <a:t>Scapulo</a:t>
            </a:r>
            <a:r>
              <a:rPr lang="en-US" dirty="0"/>
              <a:t>- humeral rhythm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395C1-C673-A280-AF09-05D0C524BA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33" t="30484" r="12500" b="20850"/>
          <a:stretch>
            <a:fillRect/>
          </a:stretch>
        </p:blipFill>
        <p:spPr>
          <a:xfrm>
            <a:off x="0" y="1430338"/>
            <a:ext cx="8864600" cy="51657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6120ED-6F58-9BD5-02FD-CFCCD7127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127410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2970A2-6CCB-3DED-30D2-C336A0166D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778" t="32207" r="14167" b="19868"/>
          <a:stretch>
            <a:fillRect/>
          </a:stretch>
        </p:blipFill>
        <p:spPr>
          <a:xfrm>
            <a:off x="25400" y="749301"/>
            <a:ext cx="9144000" cy="5384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92D9A8-B2E5-12F9-B510-8184EBA332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89731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3469-2761-EEE3-075B-35C9A8ED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168365"/>
          </a:xfrm>
        </p:spPr>
        <p:txBody>
          <a:bodyPr/>
          <a:lstStyle/>
          <a:p>
            <a:r>
              <a:rPr lang="en-US" dirty="0"/>
              <a:t>Common Pathologies and Injuries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F0C89-42A9-D283-BCC8-91EEE14F5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26397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2C2-9DC9-8C38-A5E2-7B1C934F7446}"/>
              </a:ext>
            </a:extLst>
          </p:cNvPr>
          <p:cNvSpPr txBox="1"/>
          <p:nvPr/>
        </p:nvSpPr>
        <p:spPr>
          <a:xfrm>
            <a:off x="200621" y="130931"/>
            <a:ext cx="4371379" cy="689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GlyphLessFont"/>
              </a:rPr>
              <a:t>1. Adhesive capsulitis or ‘frozen shoulder’</a:t>
            </a:r>
          </a:p>
          <a:p>
            <a:pPr algn="l"/>
            <a:r>
              <a:rPr lang="en-US" sz="1400" b="0" i="0" u="none" strike="noStrike" baseline="0" dirty="0">
                <a:latin typeface="GlyphLessFont"/>
              </a:rPr>
              <a:t>Frozen Shoulder</a:t>
            </a:r>
          </a:p>
          <a:p>
            <a:pPr algn="l"/>
            <a:r>
              <a:rPr lang="en-US" sz="1600" b="0" i="0" u="none" strike="noStrike" baseline="0" dirty="0">
                <a:latin typeface="GlyphLessFont"/>
              </a:rPr>
              <a:t>(Adhesive Capsulitis)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- Pain and loss of motion in shoulder with no other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apparent cause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- XR is normal</a:t>
            </a:r>
          </a:p>
          <a:p>
            <a:pPr algn="l"/>
            <a:r>
              <a:rPr lang="en-US" sz="2400" b="0" i="0" u="none" strike="noStrike" baseline="0" dirty="0">
                <a:latin typeface="GlyphLessFont"/>
              </a:rPr>
              <a:t>- Fibrosis of joint capsule; soft tissue scarring and</a:t>
            </a:r>
          </a:p>
          <a:p>
            <a:pPr algn="l"/>
            <a:r>
              <a:rPr lang="en-US" sz="2400" b="0" i="0" u="none" strike="noStrike" baseline="0" dirty="0">
                <a:latin typeface="GlyphLessFont"/>
              </a:rPr>
              <a:t>contracture</a:t>
            </a:r>
          </a:p>
          <a:p>
            <a:pPr algn="l"/>
            <a:r>
              <a:rPr lang="en-US" sz="2400" b="0" i="0" u="none" strike="noStrike" baseline="0" dirty="0">
                <a:latin typeface="GlyphLessFont"/>
              </a:rPr>
              <a:t>- Biopsy reveals fibroblastic proliferation</a:t>
            </a:r>
          </a:p>
          <a:p>
            <a:pPr algn="l"/>
            <a:r>
              <a:rPr lang="en-US" sz="2400" b="0" i="0" u="none" strike="noStrike" baseline="0" dirty="0">
                <a:latin typeface="GlyphLessFont"/>
              </a:rPr>
              <a:t>- Associated with diabetes (Type |, II), thyroid disorders,</a:t>
            </a:r>
          </a:p>
          <a:p>
            <a:pPr algn="l"/>
            <a:r>
              <a:rPr lang="en-US" sz="2400" b="0" i="0" u="none" strike="noStrike" baseline="0" dirty="0">
                <a:latin typeface="GlyphLessFont"/>
              </a:rPr>
              <a:t>previous surgery, </a:t>
            </a:r>
            <a:r>
              <a:rPr lang="en-US" sz="2400" b="0" i="0" u="none" strike="noStrike" baseline="0" dirty="0" err="1">
                <a:latin typeface="GlyphLessFont"/>
              </a:rPr>
              <a:t>immobilisation</a:t>
            </a:r>
            <a:r>
              <a:rPr lang="en-US" sz="2400" b="0" i="0" u="none" strike="noStrike" baseline="0" dirty="0">
                <a:latin typeface="GlyphLessFont"/>
              </a:rPr>
              <a:t> and </a:t>
            </a:r>
            <a:r>
              <a:rPr lang="en-US" sz="2400" b="0" i="0" u="none" strike="noStrike" baseline="0" dirty="0" err="1">
                <a:latin typeface="GlyphLessFont"/>
              </a:rPr>
              <a:t>hospitalisation</a:t>
            </a:r>
            <a:endParaRPr lang="en-US" sz="2400" b="0" i="0" u="none" strike="noStrike" baseline="0" dirty="0">
              <a:latin typeface="GlyphLessFon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GlyphLessFont"/>
              </a:rPr>
              <a:t>O/E. Painful arc of motion, decreased ROM</a:t>
            </a:r>
            <a:r>
              <a:rPr lang="en-US" sz="1600" b="0" i="0" u="none" strike="noStrike" baseline="0" dirty="0">
                <a:latin typeface="GlyphLessFont"/>
              </a:rPr>
              <a:t>.</a:t>
            </a:r>
          </a:p>
          <a:p>
            <a:pPr algn="l"/>
            <a:endParaRPr lang="en-US" sz="1600" dirty="0">
              <a:latin typeface="GlyphLessFont"/>
            </a:endParaRPr>
          </a:p>
          <a:p>
            <a:pPr algn="l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A8080C-8EE7-0F70-B325-0D7E85B8A7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57" r="7777"/>
          <a:stretch>
            <a:fillRect/>
          </a:stretch>
        </p:blipFill>
        <p:spPr>
          <a:xfrm>
            <a:off x="4571999" y="1017107"/>
            <a:ext cx="4572001" cy="49063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660D4F-FB27-0AB6-06DF-DACB3FE8EC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632667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EDCE7B-AD60-30E7-4842-98F0ABFC349D}"/>
              </a:ext>
            </a:extLst>
          </p:cNvPr>
          <p:cNvSpPr txBox="1"/>
          <p:nvPr/>
        </p:nvSpPr>
        <p:spPr>
          <a:xfrm>
            <a:off x="268013" y="449428"/>
            <a:ext cx="860797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Glycation: In diabetes, persistently high blood glucose levels lead to the formation of advanced glycation end products (AGEs). These AGEs cause cross-linking of collagen fibers in the shoulder capsule, resulting in increased tissue stiffness, reduced flexibility, and restricted range of motion, thereby contributing to the development of frozen shoulder (adhesive capsulitis).</a:t>
            </a:r>
          </a:p>
          <a:p>
            <a:endParaRPr lang="en-US" dirty="0"/>
          </a:p>
          <a:p>
            <a:r>
              <a:rPr lang="en-US" dirty="0"/>
              <a:t>Codman's Paradox: In frozen shoulder, patients often experience severe pain and restricted active shoulder movement while awake. However, under anesthesia or during sleep, passive movement of the shoulder may show a significantly greater range of motion with minimal pain. This phenomenon is known as Codman's paradox, suggesting that pain and muscle guarding contribute substantially to the movement restriction.</a:t>
            </a:r>
          </a:p>
          <a:p>
            <a:endParaRPr lang="en-US" dirty="0"/>
          </a:p>
          <a:p>
            <a:r>
              <a:rPr lang="en-US" dirty="0"/>
              <a:t>* Conservative treatment — successful in majority</a:t>
            </a:r>
          </a:p>
          <a:p>
            <a:r>
              <a:rPr lang="en-US" dirty="0"/>
              <a:t>Physiotherapy, NSAIDs, intra-articular corticosteroid</a:t>
            </a:r>
          </a:p>
          <a:p>
            <a:r>
              <a:rPr lang="en-US" dirty="0"/>
              <a:t>injection</a:t>
            </a:r>
          </a:p>
          <a:p>
            <a:r>
              <a:rPr lang="en-US" dirty="0"/>
              <a:t>- Operative — only if conservative unsuccessful</a:t>
            </a:r>
          </a:p>
          <a:p>
            <a:r>
              <a:rPr lang="en-US" dirty="0"/>
              <a:t>manipulation under </a:t>
            </a:r>
            <a:r>
              <a:rPr lang="en-US" dirty="0" err="1"/>
              <a:t>anaesthesia</a:t>
            </a:r>
            <a:endParaRPr lang="en-US" dirty="0"/>
          </a:p>
          <a:p>
            <a:r>
              <a:rPr lang="en-US" dirty="0"/>
              <a:t>arthroscopic surgical release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D3B97F-6638-A9DB-C1FF-EC7300DB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133400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F665C-81D8-A0A6-C441-8D8754FE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143" y="-139700"/>
            <a:ext cx="5943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Shoulder Joint Mobilization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15DA3F-0240-9759-1989-6F984DBBD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62556"/>
              </p:ext>
            </p:extLst>
          </p:nvPr>
        </p:nvGraphicFramePr>
        <p:xfrm>
          <a:off x="409901" y="1122827"/>
          <a:ext cx="7330968" cy="2194560"/>
        </p:xfrm>
        <a:graphic>
          <a:graphicData uri="http://schemas.openxmlformats.org/drawingml/2006/table">
            <a:tbl>
              <a:tblPr/>
              <a:tblGrid>
                <a:gridCol w="1832742">
                  <a:extLst>
                    <a:ext uri="{9D8B030D-6E8A-4147-A177-3AD203B41FA5}">
                      <a16:colId xmlns:a16="http://schemas.microsoft.com/office/drawing/2014/main" val="3145546919"/>
                    </a:ext>
                  </a:extLst>
                </a:gridCol>
                <a:gridCol w="1832742">
                  <a:extLst>
                    <a:ext uri="{9D8B030D-6E8A-4147-A177-3AD203B41FA5}">
                      <a16:colId xmlns:a16="http://schemas.microsoft.com/office/drawing/2014/main" val="2702968775"/>
                    </a:ext>
                  </a:extLst>
                </a:gridCol>
                <a:gridCol w="1832742">
                  <a:extLst>
                    <a:ext uri="{9D8B030D-6E8A-4147-A177-3AD203B41FA5}">
                      <a16:colId xmlns:a16="http://schemas.microsoft.com/office/drawing/2014/main" val="3450716970"/>
                    </a:ext>
                  </a:extLst>
                </a:gridCol>
                <a:gridCol w="1832742">
                  <a:extLst>
                    <a:ext uri="{9D8B030D-6E8A-4147-A177-3AD203B41FA5}">
                      <a16:colId xmlns:a16="http://schemas.microsoft.com/office/drawing/2014/main" val="27122170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Amplitude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Purpose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79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Small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Beginning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Pain relief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733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Large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Mid-range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Pain relief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040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III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Large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End-range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Increase ROM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508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Small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End-range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Increase ROM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129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32765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AAF8A4C-5D6D-13D0-8294-C12061543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17" y="815051"/>
            <a:ext cx="672248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 Maitland Mobilization Grades/Non- Thrust Oscillation Technique-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161E50-2F29-AB00-82B3-E1CA436FA8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5" t="15806" r="21035" b="19770"/>
          <a:stretch>
            <a:fillRect/>
          </a:stretch>
        </p:blipFill>
        <p:spPr>
          <a:xfrm>
            <a:off x="772023" y="3786066"/>
            <a:ext cx="6873768" cy="30578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239169-E361-B40D-B259-ABDE2FC996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592309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D6301F-1AC3-DE45-13EB-B05ED9B74E57}"/>
              </a:ext>
            </a:extLst>
          </p:cNvPr>
          <p:cNvSpPr txBox="1"/>
          <p:nvPr/>
        </p:nvSpPr>
        <p:spPr>
          <a:xfrm>
            <a:off x="189913" y="121142"/>
            <a:ext cx="45720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2. </a:t>
            </a:r>
            <a:r>
              <a:rPr lang="en-US" sz="2400" b="1" dirty="0" err="1"/>
              <a:t>Kaltenborn</a:t>
            </a:r>
            <a:r>
              <a:rPr lang="en-US" sz="2400" b="1" dirty="0"/>
              <a:t> Mobilization Grades/ Non-Thrust Sustained Joint Play-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Separation  (distraction) or glide/translate the joint surface.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Grade I (Loose)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Neutralizes joint compression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Pain reduction </a:t>
            </a:r>
          </a:p>
          <a:p>
            <a:pPr>
              <a:buNone/>
            </a:pPr>
            <a:r>
              <a:rPr lang="en-US" sz="2400" b="1" dirty="0"/>
              <a:t>Grade II (Tighten)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Takes up slack in tissues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To determine joint </a:t>
            </a:r>
            <a:r>
              <a:rPr lang="en-US" sz="2400" dirty="0" err="1"/>
              <a:t>sesnitivity</a:t>
            </a:r>
            <a:r>
              <a:rPr lang="en-US" sz="2400" dirty="0"/>
              <a:t> and pain reduction.</a:t>
            </a:r>
          </a:p>
          <a:p>
            <a:pPr>
              <a:buNone/>
            </a:pPr>
            <a:r>
              <a:rPr lang="en-US" sz="2400" b="1" dirty="0"/>
              <a:t>Grade III (Stretch)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Stretches capsule and ligaments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Improves joint mobility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0A8C4-0C0E-625B-D21E-3EFCB2F729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23" t="26262" r="47923" b="15726"/>
          <a:stretch>
            <a:fillRect/>
          </a:stretch>
        </p:blipFill>
        <p:spPr>
          <a:xfrm>
            <a:off x="4572000" y="283698"/>
            <a:ext cx="4572000" cy="37701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C53F71-3CE6-993C-47D5-E65E9C75813D}"/>
              </a:ext>
            </a:extLst>
          </p:cNvPr>
          <p:cNvSpPr txBox="1"/>
          <p:nvPr/>
        </p:nvSpPr>
        <p:spPr>
          <a:xfrm>
            <a:off x="4761913" y="529102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*Clinical Application- Frozen Shoulder → Inferior glide + Grade III traction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16AD96-0BD5-77DF-BE18-4869557B26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041575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1305-DE8D-1A1A-C813-13BDC3CE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 &amp; Contraindication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8E83D-0EB2-3261-40FE-C1A7675D1A5C}"/>
              </a:ext>
            </a:extLst>
          </p:cNvPr>
          <p:cNvSpPr txBox="1"/>
          <p:nvPr/>
        </p:nvSpPr>
        <p:spPr>
          <a:xfrm>
            <a:off x="759655" y="1717323"/>
            <a:ext cx="609834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Indications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Pain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Joint stiffness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Capsular restriction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Adhesive capsulitis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Reversible hypomobility</a:t>
            </a:r>
          </a:p>
          <a:p>
            <a:r>
              <a:rPr lang="en-US" dirty="0"/>
              <a:t> </a:t>
            </a:r>
          </a:p>
          <a:p>
            <a:pPr>
              <a:buNone/>
            </a:pPr>
            <a:r>
              <a:rPr lang="en-US" b="1" dirty="0"/>
              <a:t>Contraindications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Malignancy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Joint instability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Acute inflammation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Infection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A209E4-6765-085D-8369-D004C378BD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800455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7D97AED-A2A6-872F-335B-7F2452AAF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110996"/>
              </p:ext>
            </p:extLst>
          </p:nvPr>
        </p:nvGraphicFramePr>
        <p:xfrm>
          <a:off x="1154723" y="642780"/>
          <a:ext cx="6834554" cy="2560320"/>
        </p:xfrm>
        <a:graphic>
          <a:graphicData uri="http://schemas.openxmlformats.org/drawingml/2006/table">
            <a:tbl>
              <a:tblPr/>
              <a:tblGrid>
                <a:gridCol w="2542582">
                  <a:extLst>
                    <a:ext uri="{9D8B030D-6E8A-4147-A177-3AD203B41FA5}">
                      <a16:colId xmlns:a16="http://schemas.microsoft.com/office/drawing/2014/main" val="3073273515"/>
                    </a:ext>
                  </a:extLst>
                </a:gridCol>
                <a:gridCol w="4291972">
                  <a:extLst>
                    <a:ext uri="{9D8B030D-6E8A-4147-A177-3AD203B41FA5}">
                      <a16:colId xmlns:a16="http://schemas.microsoft.com/office/drawing/2014/main" val="3415706462"/>
                    </a:ext>
                  </a:extLst>
                </a:gridCol>
              </a:tblGrid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Restricted Movement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Mobilization Glide Direction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389929"/>
                  </a:ext>
                </a:extLst>
              </a:tr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Abduction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Inferior Glide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774720"/>
                  </a:ext>
                </a:extLst>
              </a:tr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Flexion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Posterior Glide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876032"/>
                  </a:ext>
                </a:extLst>
              </a:tr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Extension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Anterior Glide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06843"/>
                  </a:ext>
                </a:extLst>
              </a:tr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External Rotation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Anterior Glide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83774"/>
                  </a:ext>
                </a:extLst>
              </a:tr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Internal Rotation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Posterior Glide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68257"/>
                  </a:ext>
                </a:extLst>
              </a:tr>
              <a:tr h="340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General Pain Relief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Long-Axis Distraction/Traction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3731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F256C0-66F1-E17C-5EE4-FC47A9C5131D}"/>
              </a:ext>
            </a:extLst>
          </p:cNvPr>
          <p:cNvSpPr txBox="1"/>
          <p:nvPr/>
        </p:nvSpPr>
        <p:spPr>
          <a:xfrm>
            <a:off x="151228" y="3629897"/>
            <a:ext cx="88415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Clinical Examples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Frozen Shoulder with limited abduction</a:t>
            </a:r>
            <a:r>
              <a:rPr lang="en-US" dirty="0"/>
              <a:t> → Grade III-IV </a:t>
            </a:r>
            <a:r>
              <a:rPr lang="en-US" b="1" dirty="0"/>
              <a:t>Inferior Glide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Limited External Rotation</a:t>
            </a:r>
            <a:r>
              <a:rPr lang="en-US" dirty="0"/>
              <a:t> → Grade III-IV </a:t>
            </a:r>
            <a:r>
              <a:rPr lang="en-US" b="1" dirty="0"/>
              <a:t>Anterior Glide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Limited Internal Rotation (e.g., GIRD in throwers)</a:t>
            </a:r>
            <a:r>
              <a:rPr lang="en-US" dirty="0"/>
              <a:t> → Grade III-IV </a:t>
            </a:r>
            <a:r>
              <a:rPr lang="en-US" b="1" dirty="0"/>
              <a:t>Posterior Glide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Painful Shoulder</a:t>
            </a:r>
            <a:r>
              <a:rPr lang="en-US" dirty="0"/>
              <a:t> → Grade I-II </a:t>
            </a:r>
            <a:r>
              <a:rPr lang="en-US" b="1" dirty="0"/>
              <a:t>Distraction/Traction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b="1" dirty="0"/>
              <a:t>Remember</a:t>
            </a:r>
          </a:p>
          <a:p>
            <a:pPr>
              <a:buNone/>
            </a:pPr>
            <a:r>
              <a:rPr lang="en-US" dirty="0"/>
              <a:t>For the GH joint, the humeral head is </a:t>
            </a:r>
            <a:r>
              <a:rPr lang="en-US" b="1" dirty="0"/>
              <a:t>convex</a:t>
            </a:r>
            <a:r>
              <a:rPr lang="en-US" dirty="0"/>
              <a:t> moving on the </a:t>
            </a:r>
            <a:r>
              <a:rPr lang="en-US" b="1" dirty="0"/>
              <a:t>concave</a:t>
            </a:r>
            <a:r>
              <a:rPr lang="en-US" dirty="0"/>
              <a:t> glenoid, so according to the </a:t>
            </a:r>
            <a:r>
              <a:rPr lang="en-US" b="1" dirty="0"/>
              <a:t>concave-convex rule</a:t>
            </a:r>
            <a:r>
              <a:rPr lang="en-US" dirty="0"/>
              <a:t>, the glide occurs in the </a:t>
            </a:r>
            <a:r>
              <a:rPr lang="en-US" b="1" dirty="0"/>
              <a:t>opposite direction</a:t>
            </a:r>
            <a:r>
              <a:rPr lang="en-US" dirty="0"/>
              <a:t> to the </a:t>
            </a:r>
            <a:r>
              <a:rPr lang="en-US" dirty="0" err="1"/>
              <a:t>osteokinematic</a:t>
            </a:r>
            <a:r>
              <a:rPr lang="en-US" dirty="0"/>
              <a:t> movement.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3CA9F3-96E2-2E54-69E2-F956ADD532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725788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A0197B-0B9D-A436-8336-6CF2856C06AC}"/>
              </a:ext>
            </a:extLst>
          </p:cNvPr>
          <p:cNvSpPr txBox="1"/>
          <p:nvPr/>
        </p:nvSpPr>
        <p:spPr>
          <a:xfrm>
            <a:off x="1072056" y="1370747"/>
            <a:ext cx="8229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GlyphLessFont"/>
              </a:rPr>
              <a:t>A patient with a frozen shoulder has 30 degrees of external rotation. Which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mobilization technique would be indicated with such a limitation?</a:t>
            </a:r>
          </a:p>
          <a:p>
            <a:pPr algn="l"/>
            <a:endParaRPr lang="en-US" sz="1800" b="0" i="0" u="none" strike="noStrike" baseline="0" dirty="0">
              <a:latin typeface="GlyphLessFont"/>
            </a:endParaRP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a. Lateral distraction and anterior glide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b. Lateral distraction and posterior glide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c. medial distraction and posterior glide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d. Medial distraction and inferior glide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4609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556E1B-F25E-B777-F1AB-22BC784BE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744919"/>
            <a:ext cx="8784771" cy="42527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9CEEFE-0EC7-5420-644F-6E3607F2F64F}"/>
              </a:ext>
            </a:extLst>
          </p:cNvPr>
          <p:cNvSpPr/>
          <p:nvPr/>
        </p:nvSpPr>
        <p:spPr>
          <a:xfrm>
            <a:off x="179614" y="744919"/>
            <a:ext cx="622244" cy="6477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A2FF6B-FE00-BAAF-39F6-5D1AF303CC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494072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61E6DD-8C77-117F-8B9B-0CE62DDC7D99}"/>
              </a:ext>
            </a:extLst>
          </p:cNvPr>
          <p:cNvSpPr txBox="1"/>
          <p:nvPr/>
        </p:nvSpPr>
        <p:spPr>
          <a:xfrm>
            <a:off x="0" y="0"/>
            <a:ext cx="3673366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Mechanisms of Injury:</a:t>
            </a:r>
            <a:endParaRPr lang="en-US" dirty="0"/>
          </a:p>
          <a:p>
            <a:endParaRPr lang="en-US" dirty="0"/>
          </a:p>
          <a:p>
            <a:r>
              <a:rPr lang="en-US" sz="2800" b="1" dirty="0"/>
              <a:t>Anterior dislocation:</a:t>
            </a:r>
          </a:p>
          <a:p>
            <a:r>
              <a:rPr lang="en-US" dirty="0"/>
              <a:t>- </a:t>
            </a:r>
            <a:r>
              <a:rPr lang="en-US" sz="2000" dirty="0"/>
              <a:t>Direct blow from the posterior aspect of</a:t>
            </a:r>
          </a:p>
          <a:p>
            <a:r>
              <a:rPr lang="en-US" sz="2000" dirty="0"/>
              <a:t>the shoulder.</a:t>
            </a:r>
          </a:p>
          <a:p>
            <a:r>
              <a:rPr lang="en-US" sz="2000" dirty="0"/>
              <a:t>- Abduction + External rotation + Extension</a:t>
            </a:r>
          </a:p>
          <a:p>
            <a:r>
              <a:rPr lang="en-US" sz="2000" dirty="0"/>
              <a:t>injury.</a:t>
            </a:r>
          </a:p>
          <a:p>
            <a:endParaRPr lang="en-US" dirty="0"/>
          </a:p>
          <a:p>
            <a:r>
              <a:rPr lang="en-US" sz="2800" b="1" dirty="0"/>
              <a:t>Posterior dislocation:</a:t>
            </a:r>
          </a:p>
          <a:p>
            <a:r>
              <a:rPr lang="en-US" dirty="0"/>
              <a:t>- </a:t>
            </a:r>
            <a:r>
              <a:rPr lang="en-US" sz="2000" dirty="0"/>
              <a:t>Direct blow from the anterior aspect of</a:t>
            </a:r>
          </a:p>
          <a:p>
            <a:r>
              <a:rPr lang="en-US" sz="2000" dirty="0"/>
              <a:t>the shoulder.</a:t>
            </a:r>
          </a:p>
          <a:p>
            <a:r>
              <a:rPr lang="en-US" sz="2000" dirty="0"/>
              <a:t>- Internal rotation + Adduction + Flexion</a:t>
            </a:r>
          </a:p>
          <a:p>
            <a:r>
              <a:rPr lang="en-US" sz="2000" dirty="0"/>
              <a:t>injury.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2DA3B8-7FDF-447A-D9CE-1094DA9E21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54"/>
          <a:stretch>
            <a:fillRect/>
          </a:stretch>
        </p:blipFill>
        <p:spPr>
          <a:xfrm>
            <a:off x="3520440" y="176579"/>
            <a:ext cx="5623560" cy="65048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6B1F55-C941-F876-99E3-97E6407E43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10388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8B1533-DD54-C8BB-192C-91EB8C9BF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28" y="877660"/>
            <a:ext cx="8654143" cy="51026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716AD1-10AA-F8D3-5720-4694FA19AB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86048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F72509-A905-9B18-2451-D147DAA2C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88"/>
          <a:stretch>
            <a:fillRect/>
          </a:stretch>
        </p:blipFill>
        <p:spPr>
          <a:xfrm>
            <a:off x="146957" y="151603"/>
            <a:ext cx="8621486" cy="3277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B4D54D-0B5D-5EC9-A025-DEDFB4D24D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31"/>
          <a:stretch>
            <a:fillRect/>
          </a:stretch>
        </p:blipFill>
        <p:spPr>
          <a:xfrm>
            <a:off x="146957" y="3580603"/>
            <a:ext cx="8621486" cy="32773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A4C167-FC21-3231-3A95-BA2F848196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53433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FFF3E2-6283-F846-3A1C-92AAF28FB4DF}"/>
              </a:ext>
            </a:extLst>
          </p:cNvPr>
          <p:cNvSpPr txBox="1"/>
          <p:nvPr/>
        </p:nvSpPr>
        <p:spPr>
          <a:xfrm>
            <a:off x="457200" y="943705"/>
            <a:ext cx="51553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Treatment of anterior dislocation of</a:t>
            </a:r>
          </a:p>
          <a:p>
            <a:r>
              <a:rPr lang="en-US" dirty="0"/>
              <a:t>shoulder is by</a:t>
            </a:r>
          </a:p>
          <a:p>
            <a:r>
              <a:rPr lang="en-US" dirty="0"/>
              <a:t>(A) Kocher's maneuver</a:t>
            </a:r>
          </a:p>
          <a:p>
            <a:r>
              <a:rPr lang="en-US" dirty="0"/>
              <a:t>(B) Dennis </a:t>
            </a:r>
            <a:r>
              <a:rPr lang="en-US" dirty="0" err="1"/>
              <a:t>browne</a:t>
            </a:r>
            <a:r>
              <a:rPr lang="en-US" dirty="0"/>
              <a:t> splint</a:t>
            </a:r>
          </a:p>
          <a:p>
            <a:r>
              <a:rPr lang="en-US" dirty="0"/>
              <a:t>(C) Barlow's maneuver</a:t>
            </a:r>
          </a:p>
          <a:p>
            <a:r>
              <a:rPr lang="en-US" dirty="0"/>
              <a:t>(D) Surgery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728E9A-299F-3378-908C-DFE15F97CF13}"/>
              </a:ext>
            </a:extLst>
          </p:cNvPr>
          <p:cNvSpPr txBox="1"/>
          <p:nvPr/>
        </p:nvSpPr>
        <p:spPr>
          <a:xfrm>
            <a:off x="2286000" y="3623941"/>
            <a:ext cx="4572000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0" i="0" u="none" strike="noStrike" baseline="0" dirty="0">
                <a:latin typeface="GlyphLessFont"/>
              </a:rPr>
              <a:t>Shoulder dislocation is caused by vigorous (SV NIRTAR 2023)</a:t>
            </a:r>
          </a:p>
          <a:p>
            <a:pPr algn="l"/>
            <a:endParaRPr lang="en-US" sz="2200" b="0" i="0" u="none" strike="noStrike" baseline="0" dirty="0">
              <a:latin typeface="GlyphLessFont"/>
            </a:endParaRPr>
          </a:p>
          <a:p>
            <a:pPr algn="l"/>
            <a:r>
              <a:rPr lang="en-US" sz="2100" b="0" i="0" u="none" strike="noStrike" baseline="0" dirty="0">
                <a:latin typeface="GlyphLessFont"/>
              </a:rPr>
              <a:t>a) Flexion with internal rotation</a:t>
            </a:r>
          </a:p>
          <a:p>
            <a:pPr algn="l"/>
            <a:r>
              <a:rPr lang="en-US" sz="2100" b="0" i="0" u="none" strike="noStrike" baseline="0" dirty="0">
                <a:latin typeface="GlyphLessFont"/>
              </a:rPr>
              <a:t>b) Flexion with external rotation</a:t>
            </a:r>
          </a:p>
          <a:p>
            <a:pPr algn="l"/>
            <a:r>
              <a:rPr lang="en-US" sz="2100" b="0" i="0" u="none" strike="noStrike" baseline="0" dirty="0">
                <a:latin typeface="GlyphLessFont"/>
              </a:rPr>
              <a:t>c) Abduction with internal rotation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d) Abduction with external rotation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391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2905D-3E46-F67D-2ECD-52459C458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779"/>
            <a:ext cx="8976360" cy="73246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Pathological changes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94DE93-3A92-7153-C324-CF032592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040"/>
            <a:ext cx="9144000" cy="56083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E8014B-D3EF-92D6-D1E9-5B6C9F176DEA}"/>
              </a:ext>
            </a:extLst>
          </p:cNvPr>
          <p:cNvSpPr txBox="1"/>
          <p:nvPr/>
        </p:nvSpPr>
        <p:spPr>
          <a:xfrm>
            <a:off x="106680" y="913141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following pathological changes occur in the commoner, anterior dislocation-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A4A12-3BED-84B6-EFCF-EEFFC57B30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02311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944405-A789-203E-B491-A534AC06A18B}"/>
              </a:ext>
            </a:extLst>
          </p:cNvPr>
          <p:cNvSpPr txBox="1"/>
          <p:nvPr/>
        </p:nvSpPr>
        <p:spPr>
          <a:xfrm>
            <a:off x="307427" y="251312"/>
            <a:ext cx="852914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12450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Which of the following special test will be positive for a 70-year-old patient with frozen shoulder?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A. Drop Arm Test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b. Hawkin’s Kennedy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C. All of the above</a:t>
            </a:r>
          </a:p>
          <a:p>
            <a:pPr marR="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D. None</a:t>
            </a:r>
          </a:p>
          <a:p>
            <a:endParaRPr lang="en-US" sz="1800" b="0" i="0" u="none" strike="noStrike" baseline="0" dirty="0">
              <a:latin typeface="Calibri" panose="020F0502020204030204" pitchFamily="34" charset="0"/>
            </a:endParaRPr>
          </a:p>
          <a:p>
            <a:pPr marR="9481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Which of the following medical conditions is often associated with an increased risk of developing frozen shoulder?</a:t>
            </a:r>
          </a:p>
          <a:p>
            <a:pPr marR="16146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a) Osteoporosis</a:t>
            </a:r>
          </a:p>
          <a:p>
            <a:pPr marR="12866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b) Hypertension (high blood pressure)</a:t>
            </a:r>
          </a:p>
          <a:p>
            <a:pPr marR="16796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c) Diabetes</a:t>
            </a:r>
          </a:p>
          <a:p>
            <a:pPr marR="166800" algn="l"/>
            <a:r>
              <a:rPr lang="en-US" sz="1800" b="0" i="0" u="none" strike="noStrike" baseline="0" dirty="0">
                <a:latin typeface="Calibri" panose="020F0502020204030204" pitchFamily="34" charset="0"/>
              </a:rPr>
              <a:t>d) Migraines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9612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02027-C016-8CFE-217C-13B4935F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SLAP Tear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4B9E4A-59BC-F8FC-2398-FB110654B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71" y="1184728"/>
            <a:ext cx="4143829" cy="5673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5465CF-78FD-F4E0-0C81-BC1B51495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256" y="1184728"/>
            <a:ext cx="4143829" cy="40821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CF9814-7458-5365-C74E-BD12054829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563897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50D275-7006-9A58-020B-2524BC47F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212" cy="5429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EF271F-524E-EC1E-7D54-8ED38DCBE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12" y="1019174"/>
            <a:ext cx="4023788" cy="28015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7413E1-66C1-A7BE-D2B7-34B4FC143B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22734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D3F0-FD8A-594E-1BB7-1F3709E12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638"/>
            <a:ext cx="4254500" cy="1143000"/>
          </a:xfrm>
        </p:spPr>
        <p:txBody>
          <a:bodyPr/>
          <a:lstStyle/>
          <a:p>
            <a:r>
              <a:rPr lang="en-US" dirty="0"/>
              <a:t>Impingement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7874BD-276E-E985-0178-4059C5EDFE9B}"/>
              </a:ext>
            </a:extLst>
          </p:cNvPr>
          <p:cNvSpPr txBox="1"/>
          <p:nvPr/>
        </p:nvSpPr>
        <p:spPr>
          <a:xfrm>
            <a:off x="304800" y="1417638"/>
            <a:ext cx="42672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Term Impingement Syndrome was popularized by Charles Neer in 1972. He defined impingement as pathologically compression of rotator cuff against the anterior structure of coracoacromial arch, anterior 1/3 of acromion, </a:t>
            </a:r>
            <a:r>
              <a:rPr lang="en-US" dirty="0" err="1"/>
              <a:t>coraco</a:t>
            </a:r>
            <a:r>
              <a:rPr lang="en-US" dirty="0"/>
              <a:t>- acromial </a:t>
            </a:r>
            <a:r>
              <a:rPr lang="en-US" dirty="0" err="1"/>
              <a:t>lig</a:t>
            </a:r>
            <a:r>
              <a:rPr lang="en-US" dirty="0"/>
              <a:t> and AC joint.</a:t>
            </a:r>
          </a:p>
          <a:p>
            <a:endParaRPr lang="en-US" sz="1000" b="0" i="0" u="none" strike="noStrike" baseline="0" dirty="0">
              <a:latin typeface="Times New Roman" panose="02020603050405020304" pitchFamily="18" charset="0"/>
            </a:endParaRPr>
          </a:p>
          <a:p>
            <a:pPr marR="0"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Impingement causes Mechanical irritation of cuff tendons-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resulting in </a:t>
            </a:r>
            <a:r>
              <a:rPr lang="en-US" sz="1800" b="0" i="1" u="none" strike="noStrike" baseline="0" dirty="0" err="1">
                <a:latin typeface="Times New Roman" panose="02020603050405020304" pitchFamily="18" charset="0"/>
              </a:rPr>
              <a:t>haemorrhage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and swelling (commonly known as tendonitis of rotator cuff)</a:t>
            </a:r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pPr marR="58390" algn="l"/>
            <a:r>
              <a:rPr lang="en-US" sz="1600" b="0" i="0" u="none" strike="noStrike" baseline="0" dirty="0">
                <a:latin typeface="Arial" panose="020B0604020202020204" pitchFamily="34" charset="0"/>
              </a:rPr>
              <a:t>–</a:t>
            </a:r>
            <a:r>
              <a:rPr lang="en-US" sz="1600" b="0" i="0" u="none" strike="noStrike" baseline="0" dirty="0">
                <a:latin typeface="Times New Roman" panose="02020603050405020304" pitchFamily="18" charset="0"/>
              </a:rPr>
              <a:t>The supraspinatus muscle is usually involved.</a:t>
            </a:r>
          </a:p>
          <a:p>
            <a:pPr marR="0"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This also affect the bursa–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resulting in bursitis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marR="0"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Shoulder complex is susceptible to impingement injuries from overhead sports–</a:t>
            </a:r>
          </a:p>
          <a:p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pPr marR="49390" algn="l"/>
            <a:r>
              <a:rPr lang="en-US" sz="1600" b="0" i="0" u="none" strike="noStrike" baseline="0" dirty="0">
                <a:latin typeface="Arial" panose="020B0604020202020204" pitchFamily="34" charset="0"/>
              </a:rPr>
              <a:t>–</a:t>
            </a:r>
            <a:r>
              <a:rPr lang="en-US" sz="1600" b="0" i="1" u="none" strike="noStrike" baseline="0" dirty="0">
                <a:latin typeface="Times New Roman" panose="02020603050405020304" pitchFamily="18" charset="0"/>
              </a:rPr>
              <a:t>Such as baseball, tennis, swimming, volleyball etc.</a:t>
            </a:r>
            <a:endParaRPr lang="en-US" sz="1600" b="0" i="0" u="none" strike="noStrike" baseline="0" dirty="0">
              <a:latin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CA326-3FF7-FB88-EAF2-2E30D44EB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0" y="62366"/>
            <a:ext cx="4254500" cy="2710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79614A-BF3C-6E9A-DD18-2E29C531C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500" y="3133724"/>
            <a:ext cx="4254500" cy="27105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0DA8C8-2DC8-5C8D-EF96-DB797BB716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13924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1C83C-475A-4F62-7943-0EC3E033C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454489-2BF9-CA01-7ABF-11462787CF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76715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11E675-1099-F336-C52F-7CC9AD6368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09" t="12663" r="22700" b="19579"/>
          <a:stretch>
            <a:fillRect/>
          </a:stretch>
        </p:blipFill>
        <p:spPr>
          <a:xfrm>
            <a:off x="176350" y="0"/>
            <a:ext cx="8413568" cy="57041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04F9A6-9D95-D1FE-2A82-0D114543E0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40864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C653A2-EC8D-7C07-E147-601C1B76C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750389"/>
            <a:ext cx="8926286" cy="3992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7917A2-1D54-04A8-CCCF-3A653C3206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008203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D2CE1-7F29-5715-5B31-06CE0C764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Rotator Cuff Tears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ED8B3A-66AC-7870-D5C9-524AA8E588B0}"/>
              </a:ext>
            </a:extLst>
          </p:cNvPr>
          <p:cNvSpPr txBox="1"/>
          <p:nvPr/>
        </p:nvSpPr>
        <p:spPr>
          <a:xfrm>
            <a:off x="285750" y="1467481"/>
            <a:ext cx="5181600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GlyphLessFont"/>
              </a:rPr>
              <a:t>Part of a ‘continuum’ of rotator cuff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disease and impingement</a:t>
            </a:r>
          </a:p>
          <a:p>
            <a:pPr algn="l"/>
            <a:endParaRPr lang="en-US" sz="1800" b="0" i="0" u="none" strike="noStrike" baseline="0" dirty="0">
              <a:latin typeface="GlyphLessFon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 baseline="0" dirty="0">
                <a:latin typeface="GlyphLessFont"/>
              </a:rPr>
              <a:t>Tears of rotator cuff muscles that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maintain stability of glenohumeral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joint (supraspinatus, infraspinatus,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teres minor, subscapularis; at least 1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tendon involved)</a:t>
            </a:r>
          </a:p>
          <a:p>
            <a:pPr algn="l"/>
            <a:endParaRPr lang="en-US" sz="900" b="0" i="0" u="none" strike="noStrike" baseline="0" dirty="0">
              <a:latin typeface="GlyphLessFon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GlyphLessFont"/>
              </a:rPr>
              <a:t>Mechanism: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- chronic degenerative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- acute avulsion injury (falls,</a:t>
            </a:r>
          </a:p>
          <a:p>
            <a:pPr algn="l"/>
            <a:r>
              <a:rPr lang="en-US" sz="2000" b="0" i="0" u="none" strike="noStrike" baseline="0" dirty="0">
                <a:latin typeface="GlyphLessFont"/>
              </a:rPr>
              <a:t>shoulder dislocations)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- iatrogenic (surgical failure)</a:t>
            </a:r>
          </a:p>
          <a:p>
            <a:pPr algn="l"/>
            <a:endParaRPr lang="en-US" sz="1800" b="0" i="0" u="none" strike="noStrike" baseline="0" dirty="0">
              <a:latin typeface="GlyphLessFont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600" b="0" i="0" u="none" strike="noStrike" baseline="0" dirty="0">
                <a:latin typeface="GlyphLessFont"/>
              </a:rPr>
              <a:t>Common in athletes who throw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DDFF84-CF02-3ECE-C80B-F2FBE076A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535" y="1666422"/>
            <a:ext cx="3856265" cy="4248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9A4930-9342-0EA3-B4DD-BAA305C677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68340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EB7D-2B24-220E-DD46-BB33D6AB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BICEPS TENDINITIS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80731-D7CC-77FC-9260-72927AD32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257" y="1796817"/>
            <a:ext cx="3363686" cy="3910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EA2551-982B-E9DC-8D8C-D3CEE7EFE38A}"/>
              </a:ext>
            </a:extLst>
          </p:cNvPr>
          <p:cNvSpPr txBox="1"/>
          <p:nvPr/>
        </p:nvSpPr>
        <p:spPr>
          <a:xfrm>
            <a:off x="457200" y="1213008"/>
            <a:ext cx="4572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GlyphLessFont"/>
              </a:rPr>
              <a:t>Bicipital tendinitis, or biceps tendinitis, is an inflammatory process of the long head of the biceps</a:t>
            </a:r>
          </a:p>
          <a:p>
            <a:pPr algn="l"/>
            <a:r>
              <a:rPr lang="en-US" sz="1800" b="0" i="0" u="none" strike="noStrike" baseline="0" dirty="0">
                <a:latin typeface="GlyphLessFont"/>
              </a:rPr>
              <a:t>tendon and is a common cause of shoulder pain due to its position and function.</a:t>
            </a:r>
          </a:p>
          <a:p>
            <a:pPr algn="l"/>
            <a:endParaRPr lang="en-US" dirty="0">
              <a:latin typeface="GlyphLessFont"/>
            </a:endParaRPr>
          </a:p>
          <a:p>
            <a:r>
              <a:rPr lang="en-US" dirty="0"/>
              <a:t>TYPES:</a:t>
            </a:r>
          </a:p>
          <a:p>
            <a:r>
              <a:rPr lang="en-US" dirty="0"/>
              <a:t>The type of bicep tendonitis a person has depends on which tendon has become affected:</a:t>
            </a:r>
          </a:p>
          <a:p>
            <a:r>
              <a:rPr lang="en-US" dirty="0"/>
              <a:t> Distal bicep tendonitis: This is when inflammation occurs at the end of the tendon</a:t>
            </a:r>
          </a:p>
          <a:p>
            <a:r>
              <a:rPr lang="en-US" dirty="0"/>
              <a:t>connecting the biceps muscle to the elbow.</a:t>
            </a:r>
          </a:p>
          <a:p>
            <a:endParaRPr lang="en-US" dirty="0"/>
          </a:p>
          <a:p>
            <a:r>
              <a:rPr lang="en-US" dirty="0"/>
              <a:t>Proximal bicep tendonitis: This is when there is inflammation at the end of the tendon</a:t>
            </a:r>
          </a:p>
          <a:p>
            <a:r>
              <a:rPr lang="en-US" dirty="0"/>
              <a:t>rope through connecting the biceps muscle to the shoulder.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FF54FE-F7C2-9266-15C4-9AB222F067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550373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1CE27F-EB5D-A3D1-BFA6-5225480B4D26}"/>
              </a:ext>
            </a:extLst>
          </p:cNvPr>
          <p:cNvSpPr txBox="1"/>
          <p:nvPr/>
        </p:nvSpPr>
        <p:spPr>
          <a:xfrm>
            <a:off x="441435" y="286876"/>
            <a:ext cx="457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0" i="0" u="none" strike="noStrike" baseline="0" dirty="0">
                <a:latin typeface="GlyphLessFont"/>
              </a:rPr>
              <a:t>Drop arm test indicates- </a:t>
            </a:r>
          </a:p>
          <a:p>
            <a:pPr algn="l"/>
            <a:r>
              <a:rPr lang="en-US" sz="2800" b="0" i="0" u="none" strike="noStrike" baseline="0" dirty="0">
                <a:latin typeface="GlyphLessFont"/>
              </a:rPr>
              <a:t>(A) Weakness of deltoid</a:t>
            </a:r>
          </a:p>
          <a:p>
            <a:pPr algn="l"/>
            <a:r>
              <a:rPr lang="en-US" sz="2800" b="0" i="0" u="none" strike="noStrike" baseline="0" dirty="0">
                <a:latin typeface="GlyphLessFont"/>
              </a:rPr>
              <a:t>(B) Rupture of supraspinatus</a:t>
            </a:r>
          </a:p>
          <a:p>
            <a:pPr algn="l"/>
            <a:r>
              <a:rPr lang="en-US" sz="2800" b="0" i="0" u="none" strike="noStrike" baseline="0" dirty="0">
                <a:latin typeface="GlyphLessFont"/>
              </a:rPr>
              <a:t>(C) Positive painful arc</a:t>
            </a:r>
          </a:p>
          <a:p>
            <a:pPr algn="l"/>
            <a:r>
              <a:rPr lang="en-US" sz="2800" b="0" i="0" u="none" strike="noStrike" baseline="0" dirty="0">
                <a:latin typeface="GlyphLessFont"/>
              </a:rPr>
              <a:t>(D} Weakness of brachialis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F81BE8-F99C-761C-438D-3B6C273DC22D}"/>
              </a:ext>
            </a:extLst>
          </p:cNvPr>
          <p:cNvSpPr txBox="1"/>
          <p:nvPr/>
        </p:nvSpPr>
        <p:spPr>
          <a:xfrm>
            <a:off x="630620" y="2954750"/>
            <a:ext cx="728366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GlyphLessFont"/>
              </a:rPr>
              <a:t>Which </a:t>
            </a:r>
            <a:r>
              <a:rPr lang="en-US" b="0" i="0" u="none" strike="noStrike" baseline="0" dirty="0">
                <a:latin typeface="GlyphLessFont"/>
              </a:rPr>
              <a:t>bursa often communicates with the shoulder joint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a. subacromial bursa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b. subscapular bursa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c. subdeltoid bursa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d. none</a:t>
            </a:r>
          </a:p>
          <a:p>
            <a:pPr algn="l"/>
            <a:endParaRPr lang="en-US" dirty="0">
              <a:latin typeface="GlyphLessFont"/>
            </a:endParaRPr>
          </a:p>
          <a:p>
            <a:pPr algn="l"/>
            <a:r>
              <a:rPr lang="en-US" b="0" i="0" u="none" strike="noStrike" baseline="0" dirty="0">
                <a:latin typeface="GlyphLessFont"/>
              </a:rPr>
              <a:t>Impingement position of rotator cuff of shoulder is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a) Abduction, flexion and internal rotation</a:t>
            </a:r>
          </a:p>
          <a:p>
            <a:pPr algn="l"/>
            <a:r>
              <a:rPr lang="en-US" dirty="0">
                <a:latin typeface="GlyphLessFont"/>
              </a:rPr>
              <a:t>b) </a:t>
            </a:r>
            <a:r>
              <a:rPr lang="en-US" b="0" i="0" u="none" strike="noStrike" baseline="0" dirty="0">
                <a:latin typeface="GlyphLessFont"/>
              </a:rPr>
              <a:t>Abduction, flexion and external rotation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c) Abductions extension and internal rotation</a:t>
            </a:r>
          </a:p>
          <a:p>
            <a:pPr algn="l"/>
            <a:r>
              <a:rPr lang="en-US" b="0" i="0" u="none" strike="noStrike" baseline="0" dirty="0">
                <a:latin typeface="GlyphLessFont"/>
              </a:rPr>
              <a:t>d) Abduction, flexion and external rotation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310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789-1D53-3CDE-122D-5D5C03C02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0"/>
            <a:ext cx="8229600" cy="1143000"/>
          </a:xfrm>
        </p:spPr>
        <p:txBody>
          <a:bodyPr/>
          <a:lstStyle/>
          <a:p>
            <a:r>
              <a:rPr lang="en-US" dirty="0"/>
              <a:t>Scapular Dyskinesia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212E15-085E-2706-8DB3-E0021F0EE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445" y="1276350"/>
            <a:ext cx="3904555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34E3B2-2793-4404-CE77-CCFC1D0B5EC1}"/>
              </a:ext>
            </a:extLst>
          </p:cNvPr>
          <p:cNvSpPr txBox="1"/>
          <p:nvPr/>
        </p:nvSpPr>
        <p:spPr>
          <a:xfrm>
            <a:off x="495300" y="20390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Altered scapular motion and positioning during arm movements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CE5B95-F119-129C-1784-B54D54EF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730491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58B0-AE6F-CA74-8515-F446797A0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78B7C0-C23D-C44A-8D22-4D75A50EB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60968C-A58D-BAF8-FEC3-227AEFD225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93729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AC7A5-BFFF-E4B2-9D0B-F6E961052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23900"/>
          </a:xfrm>
        </p:spPr>
        <p:txBody>
          <a:bodyPr>
            <a:normAutofit fontScale="90000"/>
          </a:bodyPr>
          <a:lstStyle/>
          <a:p>
            <a:r>
              <a:rPr lang="en-US" dirty="0"/>
              <a:t>Shoulder special Test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675617-0902-2E6F-30C5-BE70C1542E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55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0F22B5-0908-EB06-0716-9A9C89EFC4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74928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F6F06B-9B21-EC5B-83E9-C14496B25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459"/>
            <a:ext cx="9144000" cy="51077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A61EEF-08F6-6F83-CBEC-FF0461439C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77708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F52B53-288F-1125-E8A6-337594EA6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17" t="21097" r="16875" b="7757"/>
          <a:stretch>
            <a:fillRect/>
          </a:stretch>
        </p:blipFill>
        <p:spPr>
          <a:xfrm>
            <a:off x="0" y="0"/>
            <a:ext cx="4591050" cy="3657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65D3F1-B3C4-6AFA-A1FF-E81388216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34" r="14584"/>
          <a:stretch>
            <a:fillRect/>
          </a:stretch>
        </p:blipFill>
        <p:spPr>
          <a:xfrm>
            <a:off x="4743450" y="0"/>
            <a:ext cx="4400550" cy="3657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AC7C34-1D19-74B0-734A-3CDB911505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208" t="8869" r="14792" b="8128"/>
          <a:stretch>
            <a:fillRect/>
          </a:stretch>
        </p:blipFill>
        <p:spPr>
          <a:xfrm>
            <a:off x="1695450" y="3657601"/>
            <a:ext cx="6400800" cy="2990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234777-AA56-2CE5-41D3-688AC1AB53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942478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976B8B-3C4A-7468-8514-4AEE8FCFBA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17" t="5903" r="16249" b="8128"/>
          <a:stretch>
            <a:fillRect/>
          </a:stretch>
        </p:blipFill>
        <p:spPr>
          <a:xfrm>
            <a:off x="0" y="1"/>
            <a:ext cx="432435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E77CD0-8FCC-1EB8-1B4E-8A89EB182C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75" t="7016" r="16250" b="9239"/>
          <a:stretch>
            <a:fillRect/>
          </a:stretch>
        </p:blipFill>
        <p:spPr>
          <a:xfrm>
            <a:off x="4337332" y="1"/>
            <a:ext cx="4806668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23F6FE-A274-7955-EAE2-4AF3E87393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542" t="6275" r="16041" b="4421"/>
          <a:stretch>
            <a:fillRect/>
          </a:stretch>
        </p:blipFill>
        <p:spPr>
          <a:xfrm>
            <a:off x="1771650" y="3657601"/>
            <a:ext cx="6438900" cy="3200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2239E0-5F50-E037-AE7C-7E4722AABF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68874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C66CC8-03D3-5724-B6FE-56616F508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49" t="4422" r="17084" b="13687"/>
          <a:stretch>
            <a:fillRect/>
          </a:stretch>
        </p:blipFill>
        <p:spPr>
          <a:xfrm>
            <a:off x="-58788" y="190500"/>
            <a:ext cx="9295709" cy="64198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F09A68-EE20-083D-CBE9-191D70F51A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466593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362518"/>
            <a:ext cx="8229600" cy="1143000"/>
          </a:xfrm>
        </p:spPr>
        <p:txBody>
          <a:bodyPr/>
          <a:lstStyle/>
          <a:p>
            <a:r>
              <a:rPr lang="en-US" dirty="0"/>
              <a:t>THANK- YOU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1DDB97-2CCC-04C6-B804-68D519B14E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7874000" y="61721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1566</Words>
  <Application>Microsoft Office PowerPoint</Application>
  <PresentationFormat>On-screen Show (4:3)</PresentationFormat>
  <Paragraphs>258</Paragraphs>
  <Slides>85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Arial</vt:lpstr>
      <vt:lpstr>Calibri</vt:lpstr>
      <vt:lpstr>GlyphLessFont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Concave- Convex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Resting Position Of Scapula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GH Capsule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memorize</vt:lpstr>
      <vt:lpstr>Scapulo- humeral rhythm</vt:lpstr>
      <vt:lpstr>PowerPoint Presentation</vt:lpstr>
      <vt:lpstr>Common Pathologies and Injuries</vt:lpstr>
      <vt:lpstr>PowerPoint Presentation</vt:lpstr>
      <vt:lpstr>PowerPoint Presentation</vt:lpstr>
      <vt:lpstr>Shoulder Joint Mobilization</vt:lpstr>
      <vt:lpstr>PowerPoint Presentation</vt:lpstr>
      <vt:lpstr>Indication &amp; Contraindication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Pathological changes</vt:lpstr>
      <vt:lpstr>PowerPoint Presentation</vt:lpstr>
      <vt:lpstr>SLAP Tear</vt:lpstr>
      <vt:lpstr>PowerPoint Presentation</vt:lpstr>
      <vt:lpstr>Impingement</vt:lpstr>
      <vt:lpstr>PowerPoint Presentation</vt:lpstr>
      <vt:lpstr>PowerPoint Presentation</vt:lpstr>
      <vt:lpstr>PowerPoint Presentation</vt:lpstr>
      <vt:lpstr>Rotator Cuff Tears</vt:lpstr>
      <vt:lpstr>BICEPS TENDINITIS</vt:lpstr>
      <vt:lpstr>PowerPoint Presentation</vt:lpstr>
      <vt:lpstr>Scapular Dyskinesia</vt:lpstr>
      <vt:lpstr>PowerPoint Presentation</vt:lpstr>
      <vt:lpstr>Shoulder special Test</vt:lpstr>
      <vt:lpstr>PowerPoint Presentation</vt:lpstr>
      <vt:lpstr>PowerPoint Presentation</vt:lpstr>
      <vt:lpstr>PowerPoint Presentation</vt:lpstr>
      <vt:lpstr>PowerPoint Presentation</vt:lpstr>
      <vt:lpstr>THANK-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keywords/>
  <dc:description>generated using python-pptx</dc:description>
  <cp:lastModifiedBy>AMIT PRASHAR</cp:lastModifiedBy>
  <cp:revision>27</cp:revision>
  <dcterms:created xsi:type="dcterms:W3CDTF">2013-01-27T09:14:16Z</dcterms:created>
  <dcterms:modified xsi:type="dcterms:W3CDTF">2026-06-03T15:42:45Z</dcterms:modified>
  <cp:category/>
</cp:coreProperties>
</file>